
<file path=[Content_Types].xml><?xml version="1.0" encoding="utf-8"?>
<Types xmlns="http://schemas.openxmlformats.org/package/2006/content-types">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86"/>
  </p:notesMasterIdLst>
  <p:sldIdLst>
    <p:sldId id="344" r:id="rId2"/>
    <p:sldId id="256" r:id="rId3"/>
    <p:sldId id="293" r:id="rId4"/>
    <p:sldId id="300" r:id="rId5"/>
    <p:sldId id="258" r:id="rId6"/>
    <p:sldId id="261" r:id="rId7"/>
    <p:sldId id="262" r:id="rId8"/>
    <p:sldId id="301" r:id="rId9"/>
    <p:sldId id="306" r:id="rId10"/>
    <p:sldId id="302" r:id="rId11"/>
    <p:sldId id="307" r:id="rId12"/>
    <p:sldId id="263" r:id="rId13"/>
    <p:sldId id="303" r:id="rId14"/>
    <p:sldId id="308" r:id="rId15"/>
    <p:sldId id="310" r:id="rId16"/>
    <p:sldId id="309" r:id="rId17"/>
    <p:sldId id="332" r:id="rId18"/>
    <p:sldId id="264" r:id="rId19"/>
    <p:sldId id="305" r:id="rId20"/>
    <p:sldId id="304" r:id="rId21"/>
    <p:sldId id="265" r:id="rId22"/>
    <p:sldId id="268" r:id="rId23"/>
    <p:sldId id="269" r:id="rId24"/>
    <p:sldId id="275" r:id="rId25"/>
    <p:sldId id="270" r:id="rId26"/>
    <p:sldId id="271" r:id="rId27"/>
    <p:sldId id="276" r:id="rId28"/>
    <p:sldId id="272" r:id="rId29"/>
    <p:sldId id="274" r:id="rId30"/>
    <p:sldId id="341" r:id="rId31"/>
    <p:sldId id="277" r:id="rId32"/>
    <p:sldId id="280" r:id="rId33"/>
    <p:sldId id="330" r:id="rId34"/>
    <p:sldId id="282" r:id="rId35"/>
    <p:sldId id="283" r:id="rId36"/>
    <p:sldId id="329" r:id="rId37"/>
    <p:sldId id="284" r:id="rId38"/>
    <p:sldId id="285" r:id="rId39"/>
    <p:sldId id="286" r:id="rId40"/>
    <p:sldId id="294" r:id="rId41"/>
    <p:sldId id="333" r:id="rId42"/>
    <p:sldId id="299" r:id="rId43"/>
    <p:sldId id="287" r:id="rId44"/>
    <p:sldId id="266" r:id="rId45"/>
    <p:sldId id="289" r:id="rId46"/>
    <p:sldId id="267" r:id="rId47"/>
    <p:sldId id="257" r:id="rId48"/>
    <p:sldId id="297" r:id="rId49"/>
    <p:sldId id="335" r:id="rId50"/>
    <p:sldId id="298" r:id="rId51"/>
    <p:sldId id="334" r:id="rId52"/>
    <p:sldId id="278" r:id="rId53"/>
    <p:sldId id="281" r:id="rId54"/>
    <p:sldId id="290" r:id="rId55"/>
    <p:sldId id="291" r:id="rId56"/>
    <p:sldId id="296" r:id="rId57"/>
    <p:sldId id="295" r:id="rId58"/>
    <p:sldId id="279" r:id="rId59"/>
    <p:sldId id="311" r:id="rId60"/>
    <p:sldId id="314" r:id="rId61"/>
    <p:sldId id="315" r:id="rId62"/>
    <p:sldId id="316" r:id="rId63"/>
    <p:sldId id="317" r:id="rId64"/>
    <p:sldId id="318" r:id="rId65"/>
    <p:sldId id="319" r:id="rId66"/>
    <p:sldId id="320" r:id="rId67"/>
    <p:sldId id="321" r:id="rId68"/>
    <p:sldId id="322" r:id="rId69"/>
    <p:sldId id="323" r:id="rId70"/>
    <p:sldId id="324" r:id="rId71"/>
    <p:sldId id="325" r:id="rId72"/>
    <p:sldId id="326" r:id="rId73"/>
    <p:sldId id="327" r:id="rId74"/>
    <p:sldId id="312" r:id="rId75"/>
    <p:sldId id="313" r:id="rId76"/>
    <p:sldId id="337" r:id="rId77"/>
    <p:sldId id="331" r:id="rId78"/>
    <p:sldId id="336" r:id="rId79"/>
    <p:sldId id="338" r:id="rId80"/>
    <p:sldId id="339" r:id="rId81"/>
    <p:sldId id="340" r:id="rId82"/>
    <p:sldId id="342" r:id="rId83"/>
    <p:sldId id="343" r:id="rId84"/>
    <p:sldId id="273" r:id="rId85"/>
  </p:sldIdLst>
  <p:sldSz cx="12192000" cy="6858000"/>
  <p:notesSz cx="6858000" cy="9144000"/>
  <p:custDataLst>
    <p:tags r:id="rId87"/>
  </p:custData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Introduction, Motivation &amp; Contents" id="{84DE4488-5CDD-4695-8D0D-9AA2FE605719}">
          <p14:sldIdLst>
            <p14:sldId id="344"/>
            <p14:sldId id="256"/>
            <p14:sldId id="293"/>
            <p14:sldId id="300"/>
            <p14:sldId id="258"/>
            <p14:sldId id="261"/>
          </p14:sldIdLst>
        </p14:section>
        <p14:section name="Some Classical Methods for Solving ODEs" id="{5C30E5FC-2378-4148-B299-0FA18FF1AA84}">
          <p14:sldIdLst>
            <p14:sldId id="262"/>
            <p14:sldId id="301"/>
            <p14:sldId id="306"/>
            <p14:sldId id="302"/>
            <p14:sldId id="307"/>
            <p14:sldId id="263"/>
            <p14:sldId id="303"/>
            <p14:sldId id="308"/>
            <p14:sldId id="310"/>
            <p14:sldId id="309"/>
            <p14:sldId id="332"/>
          </p14:sldIdLst>
        </p14:section>
        <p14:section name="The Problem of Stiffness" id="{E0B98CD2-B2FC-4F87-8F75-42FBC991B918}">
          <p14:sldIdLst>
            <p14:sldId id="264"/>
            <p14:sldId id="305"/>
            <p14:sldId id="304"/>
          </p14:sldIdLst>
        </p14:section>
        <p14:section name="Efficiently Solving Stiff ODEs" id="{2EE95948-FD1A-4A10-A253-721C9A779D25}">
          <p14:sldIdLst>
            <p14:sldId id="265"/>
            <p14:sldId id="268"/>
            <p14:sldId id="269"/>
            <p14:sldId id="275"/>
            <p14:sldId id="270"/>
            <p14:sldId id="271"/>
            <p14:sldId id="276"/>
            <p14:sldId id="272"/>
            <p14:sldId id="274"/>
            <p14:sldId id="341"/>
            <p14:sldId id="277"/>
            <p14:sldId id="280"/>
            <p14:sldId id="330"/>
            <p14:sldId id="282"/>
            <p14:sldId id="283"/>
            <p14:sldId id="329"/>
            <p14:sldId id="284"/>
            <p14:sldId id="285"/>
            <p14:sldId id="286"/>
            <p14:sldId id="294"/>
            <p14:sldId id="333"/>
            <p14:sldId id="299"/>
            <p14:sldId id="287"/>
          </p14:sldIdLst>
        </p14:section>
        <p14:section name="Breakdown of Classical Methods &amp; Outlook" id="{60CDC1BF-50DE-49F9-AA5C-CD3430AA37A6}">
          <p14:sldIdLst>
            <p14:sldId id="266"/>
            <p14:sldId id="289"/>
          </p14:sldIdLst>
        </p14:section>
        <p14:section name="Key Insights" id="{9CD80BBD-7137-41D2-89C9-115FC1EC9F96}">
          <p14:sldIdLst>
            <p14:sldId id="267"/>
          </p14:sldIdLst>
        </p14:section>
        <p14:section name="References" id="{6E6184A2-8066-4B17-984C-4C2D8909AE54}">
          <p14:sldIdLst>
            <p14:sldId id="257"/>
            <p14:sldId id="297"/>
            <p14:sldId id="335"/>
            <p14:sldId id="298"/>
            <p14:sldId id="334"/>
          </p14:sldIdLst>
        </p14:section>
        <p14:section name="Appendix" id="{304A1497-53DA-464E-A8F5-8F91CB9B9242}">
          <p14:sldIdLst>
            <p14:sldId id="278"/>
            <p14:sldId id="281"/>
            <p14:sldId id="290"/>
            <p14:sldId id="291"/>
            <p14:sldId id="296"/>
            <p14:sldId id="295"/>
            <p14:sldId id="279"/>
            <p14:sldId id="311"/>
            <p14:sldId id="314"/>
            <p14:sldId id="315"/>
            <p14:sldId id="316"/>
            <p14:sldId id="317"/>
            <p14:sldId id="318"/>
            <p14:sldId id="319"/>
            <p14:sldId id="320"/>
            <p14:sldId id="321"/>
            <p14:sldId id="322"/>
            <p14:sldId id="323"/>
            <p14:sldId id="324"/>
            <p14:sldId id="325"/>
            <p14:sldId id="326"/>
            <p14:sldId id="327"/>
            <p14:sldId id="312"/>
            <p14:sldId id="313"/>
            <p14:sldId id="337"/>
            <p14:sldId id="331"/>
            <p14:sldId id="336"/>
            <p14:sldId id="338"/>
            <p14:sldId id="339"/>
            <p14:sldId id="340"/>
            <p14:sldId id="342"/>
            <p14:sldId id="343"/>
            <p14:sldId id="27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3901DFC-C5D5-4ABB-9B87-A72D811507AA}" v="86713" dt="2023-05-23T09:41:35.441"/>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Keine Formatvorlage, kein Raster">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Keine Formatvorlage, Tabellenraster">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4197" autoAdjust="0"/>
    <p:restoredTop sz="94660"/>
  </p:normalViewPr>
  <p:slideViewPr>
    <p:cSldViewPr snapToGrid="0">
      <p:cViewPr varScale="1">
        <p:scale>
          <a:sx n="98" d="100"/>
          <a:sy n="98" d="100"/>
        </p:scale>
        <p:origin x="60" y="20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viewProps" Target="viewProp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theme" Target="theme/theme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presProps" Target="presProps.xml"/><Relationship Id="rId9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microsoft.com/office/2016/11/relationships/changesInfo" Target="changesInfos/changesInfo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tags" Target="tags/tag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onard Storcks" userId="54b67b7f3ac791ea" providerId="LiveId" clId="{33901DFC-C5D5-4ABB-9B87-A72D811507AA}"/>
    <pc:docChg chg="undo custSel modSld">
      <pc:chgData name="Leonard Storcks" userId="54b67b7f3ac791ea" providerId="LiveId" clId="{33901DFC-C5D5-4ABB-9B87-A72D811507AA}" dt="2023-05-23T18:19:57.931" v="12" actId="20577"/>
      <pc:docMkLst>
        <pc:docMk/>
      </pc:docMkLst>
      <pc:sldChg chg="modSp mod">
        <pc:chgData name="Leonard Storcks" userId="54b67b7f3ac791ea" providerId="LiveId" clId="{33901DFC-C5D5-4ABB-9B87-A72D811507AA}" dt="2023-05-23T18:19:57.931" v="12" actId="20577"/>
        <pc:sldMkLst>
          <pc:docMk/>
          <pc:sldMk cId="1558172100" sldId="267"/>
        </pc:sldMkLst>
        <pc:spChg chg="mod">
          <ac:chgData name="Leonard Storcks" userId="54b67b7f3ac791ea" providerId="LiveId" clId="{33901DFC-C5D5-4ABB-9B87-A72D811507AA}" dt="2023-05-23T18:19:57.931" v="12" actId="20577"/>
          <ac:spMkLst>
            <pc:docMk/>
            <pc:sldMk cId="1558172100" sldId="267"/>
            <ac:spMk id="3" creationId="{A76979B0-BB51-417B-008A-23ED990B465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B3B8234-C530-449D-93BD-28AF2EEFD5E9}" type="datetimeFigureOut">
              <a:rPr lang="en-US" smtClean="0"/>
              <a:t>5/23/2023</a:t>
            </a:fld>
            <a:endParaRPr lang="en-US"/>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FE18C21-BBD1-4AA2-B36E-4FA4D36F0BFE}" type="slidenum">
              <a:rPr lang="en-US" smtClean="0"/>
              <a:t>‹Nr.›</a:t>
            </a:fld>
            <a:endParaRPr lang="en-US"/>
          </a:p>
        </p:txBody>
      </p:sp>
    </p:spTree>
    <p:extLst>
      <p:ext uri="{BB962C8B-B14F-4D97-AF65-F5344CB8AC3E}">
        <p14:creationId xmlns:p14="http://schemas.microsoft.com/office/powerpoint/2010/main" val="15273937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9FE18C21-BBD1-4AA2-B36E-4FA4D36F0BFE}" type="slidenum">
              <a:rPr lang="en-US" smtClean="0"/>
              <a:t>2</a:t>
            </a:fld>
            <a:endParaRPr lang="en-US"/>
          </a:p>
        </p:txBody>
      </p:sp>
    </p:spTree>
    <p:extLst>
      <p:ext uri="{BB962C8B-B14F-4D97-AF65-F5344CB8AC3E}">
        <p14:creationId xmlns:p14="http://schemas.microsoft.com/office/powerpoint/2010/main" val="104626566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Split integration into two steps, first on every half integer step we update the location. On every full integer step update the velocity .... Why do we assume this to work better, because leapfrog is a </a:t>
            </a:r>
            <a:r>
              <a:rPr lang="en-US" dirty="0" err="1"/>
              <a:t>symplectic</a:t>
            </a:r>
            <a:r>
              <a:rPr lang="en-US" dirty="0"/>
              <a:t> integrator</a:t>
            </a:r>
          </a:p>
          <a:p>
            <a:endParaRPr lang="en-US" dirty="0"/>
          </a:p>
        </p:txBody>
      </p:sp>
      <p:sp>
        <p:nvSpPr>
          <p:cNvPr id="4" name="Slide Number Placeholder 3"/>
          <p:cNvSpPr>
            <a:spLocks noGrp="1"/>
          </p:cNvSpPr>
          <p:nvPr>
            <p:ph type="sldNum" sz="quarter" idx="5"/>
          </p:nvPr>
        </p:nvSpPr>
        <p:spPr/>
        <p:txBody>
          <a:bodyPr/>
          <a:lstStyle/>
          <a:p>
            <a:fld id="{9FE18C21-BBD1-4AA2-B36E-4FA4D36F0BFE}" type="slidenum">
              <a:rPr lang="en-US" smtClean="0"/>
              <a:t>14</a:t>
            </a:fld>
            <a:endParaRPr lang="en-US"/>
          </a:p>
        </p:txBody>
      </p:sp>
    </p:spTree>
    <p:extLst>
      <p:ext uri="{BB962C8B-B14F-4D97-AF65-F5344CB8AC3E}">
        <p14:creationId xmlns:p14="http://schemas.microsoft.com/office/powerpoint/2010/main" val="18018574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 more visual example for </a:t>
            </a:r>
            <a:r>
              <a:rPr lang="en-US" dirty="0" err="1"/>
              <a:t>explaination</a:t>
            </a:r>
            <a:r>
              <a:rPr lang="en-US" dirty="0"/>
              <a:t>. This is a depiction of phase space of a mechanical pendulum </a:t>
            </a:r>
          </a:p>
          <a:p>
            <a:endParaRPr lang="en-US"/>
          </a:p>
        </p:txBody>
      </p:sp>
      <p:sp>
        <p:nvSpPr>
          <p:cNvPr id="4" name="Foliennummernplatzhalter 3"/>
          <p:cNvSpPr>
            <a:spLocks noGrp="1"/>
          </p:cNvSpPr>
          <p:nvPr>
            <p:ph type="sldNum" sz="quarter" idx="5"/>
          </p:nvPr>
        </p:nvSpPr>
        <p:spPr/>
        <p:txBody>
          <a:bodyPr/>
          <a:lstStyle/>
          <a:p>
            <a:fld id="{9FE18C21-BBD1-4AA2-B36E-4FA4D36F0BFE}" type="slidenum">
              <a:rPr lang="en-US" smtClean="0"/>
              <a:t>17</a:t>
            </a:fld>
            <a:endParaRPr lang="en-US"/>
          </a:p>
        </p:txBody>
      </p:sp>
    </p:spTree>
    <p:extLst>
      <p:ext uri="{BB962C8B-B14F-4D97-AF65-F5344CB8AC3E}">
        <p14:creationId xmlns:p14="http://schemas.microsoft.com/office/powerpoint/2010/main" val="345513891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these two linear equations, … rewrite into linear system of eq, represent in matrix form , analytical solution, eigenvectors, decaying term on a large and rapid decay on small timescale. Why is this problem now considered stiff</a:t>
            </a:r>
          </a:p>
          <a:p>
            <a:r>
              <a:rPr lang="en-US"/>
              <a:t>All eigenvalues have negative real part (important) and stiffness ratio is large.</a:t>
            </a:r>
          </a:p>
          <a:p>
            <a:endParaRPr lang="en-US"/>
          </a:p>
          <a:p>
            <a:r>
              <a:rPr lang="en-US"/>
              <a:t>But stiffness can also occur for cases where there are positive eigenvalues</a:t>
            </a:r>
          </a:p>
        </p:txBody>
      </p:sp>
      <p:sp>
        <p:nvSpPr>
          <p:cNvPr id="4" name="Foliennummernplatzhalter 3"/>
          <p:cNvSpPr>
            <a:spLocks noGrp="1"/>
          </p:cNvSpPr>
          <p:nvPr>
            <p:ph type="sldNum" sz="quarter" idx="5"/>
          </p:nvPr>
        </p:nvSpPr>
        <p:spPr/>
        <p:txBody>
          <a:bodyPr/>
          <a:lstStyle/>
          <a:p>
            <a:fld id="{9FE18C21-BBD1-4AA2-B36E-4FA4D36F0BFE}" type="slidenum">
              <a:rPr lang="en-US" smtClean="0"/>
              <a:t>19</a:t>
            </a:fld>
            <a:endParaRPr lang="en-US"/>
          </a:p>
        </p:txBody>
      </p:sp>
    </p:spTree>
    <p:extLst>
      <p:ext uri="{BB962C8B-B14F-4D97-AF65-F5344CB8AC3E}">
        <p14:creationId xmlns:p14="http://schemas.microsoft.com/office/powerpoint/2010/main" val="33591437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Fastest decaying terms give stability bounds</a:t>
            </a:r>
          </a:p>
          <a:p>
            <a:endParaRPr lang="en-US"/>
          </a:p>
          <a:p>
            <a:r>
              <a:rPr lang="en-US"/>
              <a:t>If we would be interested in the very-short-term behavior we would not notice this stiffness (as we would take very small steps anyways) – but we are interested in longer-timespan evolution.</a:t>
            </a:r>
          </a:p>
          <a:p>
            <a:endParaRPr lang="en-US"/>
          </a:p>
          <a:p>
            <a:r>
              <a:rPr lang="en-US"/>
              <a:t>Not interested in fastest time scale &lt;-&gt; stiff</a:t>
            </a:r>
          </a:p>
        </p:txBody>
      </p:sp>
      <p:sp>
        <p:nvSpPr>
          <p:cNvPr id="4" name="Foliennummernplatzhalter 3"/>
          <p:cNvSpPr>
            <a:spLocks noGrp="1"/>
          </p:cNvSpPr>
          <p:nvPr>
            <p:ph type="sldNum" sz="quarter" idx="5"/>
          </p:nvPr>
        </p:nvSpPr>
        <p:spPr/>
        <p:txBody>
          <a:bodyPr/>
          <a:lstStyle/>
          <a:p>
            <a:fld id="{9FE18C21-BBD1-4AA2-B36E-4FA4D36F0BFE}" type="slidenum">
              <a:rPr lang="en-US" smtClean="0"/>
              <a:t>20</a:t>
            </a:fld>
            <a:endParaRPr lang="en-US"/>
          </a:p>
        </p:txBody>
      </p:sp>
    </p:spTree>
    <p:extLst>
      <p:ext uri="{BB962C8B-B14F-4D97-AF65-F5344CB8AC3E}">
        <p14:creationId xmlns:p14="http://schemas.microsoft.com/office/powerpoint/2010/main" val="164030332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Stress the information flow!</a:t>
            </a:r>
          </a:p>
        </p:txBody>
      </p:sp>
      <p:sp>
        <p:nvSpPr>
          <p:cNvPr id="4" name="Foliennummernplatzhalter 3"/>
          <p:cNvSpPr>
            <a:spLocks noGrp="1"/>
          </p:cNvSpPr>
          <p:nvPr>
            <p:ph type="sldNum" sz="quarter" idx="5"/>
          </p:nvPr>
        </p:nvSpPr>
        <p:spPr/>
        <p:txBody>
          <a:bodyPr/>
          <a:lstStyle/>
          <a:p>
            <a:fld id="{9FE18C21-BBD1-4AA2-B36E-4FA4D36F0BFE}" type="slidenum">
              <a:rPr lang="en-US" smtClean="0"/>
              <a:t>23</a:t>
            </a:fld>
            <a:endParaRPr lang="en-US"/>
          </a:p>
        </p:txBody>
      </p:sp>
    </p:spTree>
    <p:extLst>
      <p:ext uri="{BB962C8B-B14F-4D97-AF65-F5344CB8AC3E}">
        <p14:creationId xmlns:p14="http://schemas.microsoft.com/office/powerpoint/2010/main" val="305651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9FE18C21-BBD1-4AA2-B36E-4FA4D36F0BFE}" type="slidenum">
              <a:rPr lang="en-US" smtClean="0"/>
              <a:t>26</a:t>
            </a:fld>
            <a:endParaRPr lang="en-US"/>
          </a:p>
        </p:txBody>
      </p:sp>
    </p:spTree>
    <p:extLst>
      <p:ext uri="{BB962C8B-B14F-4D97-AF65-F5344CB8AC3E}">
        <p14:creationId xmlns:p14="http://schemas.microsoft.com/office/powerpoint/2010/main" val="20674511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Same as linear stability domain</a:t>
            </a:r>
          </a:p>
        </p:txBody>
      </p:sp>
      <p:sp>
        <p:nvSpPr>
          <p:cNvPr id="4" name="Foliennummernplatzhalter 3"/>
          <p:cNvSpPr>
            <a:spLocks noGrp="1"/>
          </p:cNvSpPr>
          <p:nvPr>
            <p:ph type="sldNum" sz="quarter" idx="5"/>
          </p:nvPr>
        </p:nvSpPr>
        <p:spPr/>
        <p:txBody>
          <a:bodyPr/>
          <a:lstStyle/>
          <a:p>
            <a:fld id="{9FE18C21-BBD1-4AA2-B36E-4FA4D36F0BFE}" type="slidenum">
              <a:rPr lang="en-US" smtClean="0"/>
              <a:t>27</a:t>
            </a:fld>
            <a:endParaRPr lang="en-US"/>
          </a:p>
        </p:txBody>
      </p:sp>
    </p:spTree>
    <p:extLst>
      <p:ext uri="{BB962C8B-B14F-4D97-AF65-F5344CB8AC3E}">
        <p14:creationId xmlns:p14="http://schemas.microsoft.com/office/powerpoint/2010/main" val="5285516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To implicit Euler: Search y_n+1 so that shooting back along the local gradient yields current value</a:t>
            </a:r>
          </a:p>
          <a:p>
            <a:r>
              <a:rPr lang="en-US"/>
              <a:t>Linear equation is intuitive: Bring to zero than its obvious that we seek direction so that directional derivative – starting from the current point - gets us to zero</a:t>
            </a:r>
          </a:p>
          <a:p>
            <a:r>
              <a:rPr lang="en-US"/>
              <a:t>Q: </a:t>
            </a:r>
            <a:r>
              <a:rPr lang="en-US" err="1"/>
              <a:t>Whats</a:t>
            </a:r>
            <a:r>
              <a:rPr lang="en-US"/>
              <a:t> the difference between Newton and Quasi-Newton</a:t>
            </a:r>
          </a:p>
        </p:txBody>
      </p:sp>
      <p:sp>
        <p:nvSpPr>
          <p:cNvPr id="4" name="Foliennummernplatzhalter 3"/>
          <p:cNvSpPr>
            <a:spLocks noGrp="1"/>
          </p:cNvSpPr>
          <p:nvPr>
            <p:ph type="sldNum" sz="quarter" idx="5"/>
          </p:nvPr>
        </p:nvSpPr>
        <p:spPr/>
        <p:txBody>
          <a:bodyPr/>
          <a:lstStyle/>
          <a:p>
            <a:fld id="{9FE18C21-BBD1-4AA2-B36E-4FA4D36F0BFE}" type="slidenum">
              <a:rPr lang="en-US" smtClean="0"/>
              <a:t>29</a:t>
            </a:fld>
            <a:endParaRPr lang="en-US"/>
          </a:p>
        </p:txBody>
      </p:sp>
    </p:spTree>
    <p:extLst>
      <p:ext uri="{BB962C8B-B14F-4D97-AF65-F5344CB8AC3E}">
        <p14:creationId xmlns:p14="http://schemas.microsoft.com/office/powerpoint/2010/main" val="16381516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9FE18C21-BBD1-4AA2-B36E-4FA4D36F0BFE}" type="slidenum">
              <a:rPr lang="en-US" smtClean="0"/>
              <a:t>33</a:t>
            </a:fld>
            <a:endParaRPr lang="en-US"/>
          </a:p>
        </p:txBody>
      </p:sp>
    </p:spTree>
    <p:extLst>
      <p:ext uri="{BB962C8B-B14F-4D97-AF65-F5344CB8AC3E}">
        <p14:creationId xmlns:p14="http://schemas.microsoft.com/office/powerpoint/2010/main" val="281583379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9FE18C21-BBD1-4AA2-B36E-4FA4D36F0BFE}" type="slidenum">
              <a:rPr lang="en-US" smtClean="0"/>
              <a:t>37</a:t>
            </a:fld>
            <a:endParaRPr lang="en-US"/>
          </a:p>
        </p:txBody>
      </p:sp>
    </p:spTree>
    <p:extLst>
      <p:ext uri="{BB962C8B-B14F-4D97-AF65-F5344CB8AC3E}">
        <p14:creationId xmlns:p14="http://schemas.microsoft.com/office/powerpoint/2010/main" val="9508455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Ok but why do we look at such beautiful differential equations in a Scientific Machine Learning Seminar?</a:t>
            </a:r>
          </a:p>
        </p:txBody>
      </p:sp>
      <p:sp>
        <p:nvSpPr>
          <p:cNvPr id="4" name="Foliennummernplatzhalter 3"/>
          <p:cNvSpPr>
            <a:spLocks noGrp="1"/>
          </p:cNvSpPr>
          <p:nvPr>
            <p:ph type="sldNum" sz="quarter" idx="5"/>
          </p:nvPr>
        </p:nvSpPr>
        <p:spPr/>
        <p:txBody>
          <a:bodyPr/>
          <a:lstStyle/>
          <a:p>
            <a:fld id="{9FE18C21-BBD1-4AA2-B36E-4FA4D36F0BFE}" type="slidenum">
              <a:rPr lang="en-US" smtClean="0"/>
              <a:t>4</a:t>
            </a:fld>
            <a:endParaRPr lang="en-US"/>
          </a:p>
        </p:txBody>
      </p:sp>
    </p:spTree>
    <p:extLst>
      <p:ext uri="{BB962C8B-B14F-4D97-AF65-F5344CB8AC3E}">
        <p14:creationId xmlns:p14="http://schemas.microsoft.com/office/powerpoint/2010/main" val="20234420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Mention methods used</a:t>
            </a:r>
          </a:p>
        </p:txBody>
      </p:sp>
      <p:sp>
        <p:nvSpPr>
          <p:cNvPr id="4" name="Foliennummernplatzhalter 3"/>
          <p:cNvSpPr>
            <a:spLocks noGrp="1"/>
          </p:cNvSpPr>
          <p:nvPr>
            <p:ph type="sldNum" sz="quarter" idx="5"/>
          </p:nvPr>
        </p:nvSpPr>
        <p:spPr/>
        <p:txBody>
          <a:bodyPr/>
          <a:lstStyle/>
          <a:p>
            <a:fld id="{9FE18C21-BBD1-4AA2-B36E-4FA4D36F0BFE}" type="slidenum">
              <a:rPr lang="en-US" smtClean="0"/>
              <a:t>42</a:t>
            </a:fld>
            <a:endParaRPr lang="en-US"/>
          </a:p>
        </p:txBody>
      </p:sp>
    </p:spTree>
    <p:extLst>
      <p:ext uri="{BB962C8B-B14F-4D97-AF65-F5344CB8AC3E}">
        <p14:creationId xmlns:p14="http://schemas.microsoft.com/office/powerpoint/2010/main" val="22984839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9FE18C21-BBD1-4AA2-B36E-4FA4D36F0BFE}" type="slidenum">
              <a:rPr lang="en-US" smtClean="0"/>
              <a:t>45</a:t>
            </a:fld>
            <a:endParaRPr lang="en-US"/>
          </a:p>
        </p:txBody>
      </p:sp>
    </p:spTree>
    <p:extLst>
      <p:ext uri="{BB962C8B-B14F-4D97-AF65-F5344CB8AC3E}">
        <p14:creationId xmlns:p14="http://schemas.microsoft.com/office/powerpoint/2010/main" val="35972849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9FE18C21-BBD1-4AA2-B36E-4FA4D36F0BFE}" type="slidenum">
              <a:rPr lang="en-US" smtClean="0"/>
              <a:t>49</a:t>
            </a:fld>
            <a:endParaRPr lang="en-US"/>
          </a:p>
        </p:txBody>
      </p:sp>
    </p:spTree>
    <p:extLst>
      <p:ext uri="{BB962C8B-B14F-4D97-AF65-F5344CB8AC3E}">
        <p14:creationId xmlns:p14="http://schemas.microsoft.com/office/powerpoint/2010/main" val="212719332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b="0" i="0">
                <a:solidFill>
                  <a:srgbClr val="040C28"/>
                </a:solidFill>
                <a:effectLst/>
                <a:latin typeface="Google Sans"/>
              </a:rPr>
              <a:t>as the method converges on the root, the difference between the root and the approximation is squared (the number of accurate digits roughly doubles) at each step</a:t>
            </a:r>
            <a:endParaRPr lang="en-US"/>
          </a:p>
        </p:txBody>
      </p:sp>
      <p:sp>
        <p:nvSpPr>
          <p:cNvPr id="4" name="Foliennummernplatzhalter 3"/>
          <p:cNvSpPr>
            <a:spLocks noGrp="1"/>
          </p:cNvSpPr>
          <p:nvPr>
            <p:ph type="sldNum" sz="quarter" idx="5"/>
          </p:nvPr>
        </p:nvSpPr>
        <p:spPr/>
        <p:txBody>
          <a:bodyPr/>
          <a:lstStyle/>
          <a:p>
            <a:fld id="{9FE18C21-BBD1-4AA2-B36E-4FA4D36F0BFE}" type="slidenum">
              <a:rPr lang="en-US" smtClean="0"/>
              <a:t>81</a:t>
            </a:fld>
            <a:endParaRPr lang="en-US"/>
          </a:p>
        </p:txBody>
      </p:sp>
    </p:spTree>
    <p:extLst>
      <p:ext uri="{BB962C8B-B14F-4D97-AF65-F5344CB8AC3E}">
        <p14:creationId xmlns:p14="http://schemas.microsoft.com/office/powerpoint/2010/main" val="40218979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US"/>
              <a:t>Scale phenomenon </a:t>
            </a:r>
            <a:r>
              <a:rPr lang="en-US">
                <a:sym typeface="Wingdings" panose="05000000000000000000" pitchFamily="2" charset="2"/>
              </a:rPr>
              <a:t> shows that processes at different scales play a role where we want to resolve on the top level</a:t>
            </a:r>
          </a:p>
          <a:p>
            <a:r>
              <a:rPr lang="en-US">
                <a:sym typeface="Wingdings" panose="05000000000000000000" pitchFamily="2" charset="2"/>
              </a:rPr>
              <a:t>For every cell diffusion and the chemical reactions are less balanced</a:t>
            </a:r>
          </a:p>
          <a:p>
            <a:endParaRPr lang="en-US">
              <a:sym typeface="Wingdings" panose="05000000000000000000" pitchFamily="2" charset="2"/>
            </a:endParaRPr>
          </a:p>
          <a:p>
            <a:r>
              <a:rPr lang="en-US">
                <a:sym typeface="Wingdings" panose="05000000000000000000" pitchFamily="2" charset="2"/>
              </a:rPr>
              <a:t>e. g. Robertson equation; </a:t>
            </a:r>
            <a:r>
              <a:rPr lang="en-US" err="1">
                <a:sym typeface="Wingdings" panose="05000000000000000000" pitchFamily="2" charset="2"/>
              </a:rPr>
              <a:t>Oregonator</a:t>
            </a:r>
            <a:r>
              <a:rPr lang="en-US">
                <a:sym typeface="Wingdings" panose="05000000000000000000" pitchFamily="2" charset="2"/>
              </a:rPr>
              <a:t> where large and big are correlated to fast and slow reactions</a:t>
            </a:r>
          </a:p>
          <a:p>
            <a:endParaRPr lang="en-US">
              <a:sym typeface="Wingdings" panose="05000000000000000000" pitchFamily="2" charset="2"/>
            </a:endParaRPr>
          </a:p>
          <a:p>
            <a:r>
              <a:rPr lang="en-US">
                <a:sym typeface="Wingdings" panose="05000000000000000000" pitchFamily="2" charset="2"/>
              </a:rPr>
              <a:t>In a chemical system highly different coefficients are usually related to highly different reaction rates &lt;-&gt; </a:t>
            </a:r>
            <a:r>
              <a:rPr lang="en-US" err="1">
                <a:sym typeface="Wingdings" panose="05000000000000000000" pitchFamily="2" charset="2"/>
              </a:rPr>
              <a:t>stifness</a:t>
            </a:r>
            <a:endParaRPr lang="en-US">
              <a:sym typeface="Wingdings" panose="05000000000000000000" pitchFamily="2" charset="2"/>
            </a:endParaRPr>
          </a:p>
        </p:txBody>
      </p:sp>
      <p:sp>
        <p:nvSpPr>
          <p:cNvPr id="4" name="Foliennummernplatzhalter 3"/>
          <p:cNvSpPr>
            <a:spLocks noGrp="1"/>
          </p:cNvSpPr>
          <p:nvPr>
            <p:ph type="sldNum" sz="quarter" idx="5"/>
          </p:nvPr>
        </p:nvSpPr>
        <p:spPr/>
        <p:txBody>
          <a:bodyPr/>
          <a:lstStyle/>
          <a:p>
            <a:fld id="{9FE18C21-BBD1-4AA2-B36E-4FA4D36F0BFE}" type="slidenum">
              <a:rPr lang="en-US" smtClean="0"/>
              <a:t>84</a:t>
            </a:fld>
            <a:endParaRPr lang="en-US"/>
          </a:p>
        </p:txBody>
      </p:sp>
    </p:spTree>
    <p:extLst>
      <p:ext uri="{BB962C8B-B14F-4D97-AF65-F5344CB8AC3E}">
        <p14:creationId xmlns:p14="http://schemas.microsoft.com/office/powerpoint/2010/main" val="29405047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but why do we talk about numerically solving differential equations in a machine learning seminar?. .  One particular quote one might come upon quite often when researching about scientific machine learning in general. Quote. Topics all over the field of mathematics</a:t>
            </a:r>
          </a:p>
          <a:p>
            <a:endParaRPr lang="en-US" dirty="0"/>
          </a:p>
        </p:txBody>
      </p:sp>
      <p:sp>
        <p:nvSpPr>
          <p:cNvPr id="4" name="Slide Number Placeholder 3"/>
          <p:cNvSpPr>
            <a:spLocks noGrp="1"/>
          </p:cNvSpPr>
          <p:nvPr>
            <p:ph type="sldNum" sz="quarter" idx="5"/>
          </p:nvPr>
        </p:nvSpPr>
        <p:spPr/>
        <p:txBody>
          <a:bodyPr/>
          <a:lstStyle/>
          <a:p>
            <a:fld id="{9FE18C21-BBD1-4AA2-B36E-4FA4D36F0BFE}" type="slidenum">
              <a:rPr lang="en-US" smtClean="0"/>
              <a:t>5</a:t>
            </a:fld>
            <a:endParaRPr lang="en-US"/>
          </a:p>
        </p:txBody>
      </p:sp>
    </p:spTree>
    <p:extLst>
      <p:ext uri="{BB962C8B-B14F-4D97-AF65-F5344CB8AC3E}">
        <p14:creationId xmlns:p14="http://schemas.microsoft.com/office/powerpoint/2010/main" val="107255308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200" dirty="0">
                    <a:solidFill>
                      <a:srgbClr val="FF0000"/>
                    </a:solidFill>
                  </a:rPr>
                  <a:t>Maybe a </a:t>
                </a:r>
                <a:r>
                  <a:rPr lang="de-DE" sz="1200" dirty="0" err="1">
                    <a:solidFill>
                      <a:srgbClr val="FF0000"/>
                    </a:solidFill>
                  </a:rPr>
                  <a:t>more</a:t>
                </a:r>
                <a:r>
                  <a:rPr lang="de-DE" sz="1200" dirty="0">
                    <a:solidFill>
                      <a:srgbClr val="FF0000"/>
                    </a:solidFill>
                  </a:rPr>
                  <a:t> </a:t>
                </a:r>
                <a:r>
                  <a:rPr lang="de-DE" sz="1200" dirty="0" err="1">
                    <a:solidFill>
                      <a:srgbClr val="FF0000"/>
                    </a:solidFill>
                  </a:rPr>
                  <a:t>visual</a:t>
                </a:r>
                <a:r>
                  <a:rPr lang="de-DE" sz="1200" dirty="0">
                    <a:solidFill>
                      <a:srgbClr val="FF0000"/>
                    </a:solidFill>
                  </a:rPr>
                  <a:t> </a:t>
                </a:r>
                <a:r>
                  <a:rPr lang="de-DE" sz="1200" dirty="0" err="1">
                    <a:solidFill>
                      <a:srgbClr val="FF0000"/>
                    </a:solidFill>
                  </a:rPr>
                  <a:t>explanation</a:t>
                </a:r>
                <a:r>
                  <a:rPr lang="de-DE" sz="1200" dirty="0">
                    <a:solidFill>
                      <a:srgbClr val="FF0000"/>
                    </a:solidFill>
                  </a:rPr>
                  <a:t>. So, </a:t>
                </a:r>
                <a:r>
                  <a:rPr lang="de-DE" sz="1200" dirty="0" err="1">
                    <a:solidFill>
                      <a:srgbClr val="FF0000"/>
                    </a:solidFill>
                  </a:rPr>
                  <a:t>how</a:t>
                </a:r>
                <a:r>
                  <a:rPr lang="de-DE" sz="1200" dirty="0">
                    <a:solidFill>
                      <a:srgbClr val="FF0000"/>
                    </a:solidFill>
                  </a:rPr>
                  <a:t> </a:t>
                </a:r>
                <a:r>
                  <a:rPr lang="de-DE" sz="1200" dirty="0" err="1">
                    <a:solidFill>
                      <a:srgbClr val="FF0000"/>
                    </a:solidFill>
                  </a:rPr>
                  <a:t>would</a:t>
                </a:r>
                <a:r>
                  <a:rPr lang="de-DE" sz="1200" dirty="0">
                    <a:solidFill>
                      <a:srgbClr val="FF0000"/>
                    </a:solidFill>
                  </a:rPr>
                  <a:t> </a:t>
                </a:r>
                <a:r>
                  <a:rPr lang="de-DE" sz="1200" dirty="0" err="1">
                    <a:solidFill>
                      <a:srgbClr val="FF0000"/>
                    </a:solidFill>
                  </a:rPr>
                  <a:t>we</a:t>
                </a:r>
                <a:r>
                  <a:rPr lang="de-DE" sz="1200" dirty="0">
                    <a:solidFill>
                      <a:srgbClr val="FF0000"/>
                    </a:solidFill>
                  </a:rPr>
                  <a:t> </a:t>
                </a:r>
                <a:r>
                  <a:rPr lang="de-DE" sz="1200" dirty="0" err="1">
                    <a:solidFill>
                      <a:srgbClr val="FF0000"/>
                    </a:solidFill>
                  </a:rPr>
                  <a:t>calculate</a:t>
                </a:r>
                <a:r>
                  <a:rPr lang="de-DE" sz="1200" dirty="0">
                    <a:solidFill>
                      <a:srgbClr val="FF0000"/>
                    </a:solidFill>
                  </a:rPr>
                  <a:t> </a:t>
                </a:r>
                <a:r>
                  <a:rPr lang="de-DE" sz="1200" dirty="0" err="1">
                    <a:solidFill>
                      <a:srgbClr val="FF0000"/>
                    </a:solidFill>
                  </a:rPr>
                  <a:t>the</a:t>
                </a:r>
                <a:r>
                  <a:rPr lang="de-DE" sz="1200" dirty="0">
                    <a:solidFill>
                      <a:srgbClr val="FF0000"/>
                    </a:solidFill>
                  </a:rPr>
                  <a:t> </a:t>
                </a:r>
                <a:r>
                  <a:rPr lang="de-DE" sz="1200" dirty="0" err="1">
                    <a:solidFill>
                      <a:srgbClr val="FF0000"/>
                    </a:solidFill>
                  </a:rPr>
                  <a:t>next</a:t>
                </a:r>
                <a:r>
                  <a:rPr lang="de-DE" sz="1200" dirty="0">
                    <a:solidFill>
                      <a:srgbClr val="FF0000"/>
                    </a:solidFill>
                  </a:rPr>
                  <a:t> </a:t>
                </a:r>
                <a:r>
                  <a:rPr lang="de-DE" sz="1200" dirty="0" err="1">
                    <a:solidFill>
                      <a:srgbClr val="FF0000"/>
                    </a:solidFill>
                  </a:rPr>
                  <a:t>position</a:t>
                </a:r>
                <a:r>
                  <a:rPr lang="de-DE" sz="1200" dirty="0">
                    <a:solidFill>
                      <a:srgbClr val="FF0000"/>
                    </a:solidFill>
                  </a:rPr>
                  <a:t>. POINT, </a:t>
                </a:r>
                <a:r>
                  <a:rPr lang="de-DE" sz="1200" dirty="0" err="1">
                    <a:solidFill>
                      <a:srgbClr val="FF0000"/>
                    </a:solidFill>
                  </a:rPr>
                  <a:t>take</a:t>
                </a:r>
                <a:r>
                  <a:rPr lang="de-DE" sz="1200" dirty="0">
                    <a:solidFill>
                      <a:srgbClr val="FF0000"/>
                    </a:solidFill>
                  </a:rPr>
                  <a:t> </a:t>
                </a:r>
                <a:r>
                  <a:rPr lang="de-DE" sz="1200" dirty="0" err="1">
                    <a:solidFill>
                      <a:srgbClr val="FF0000"/>
                    </a:solidFill>
                  </a:rPr>
                  <a:t>the</a:t>
                </a:r>
                <a:r>
                  <a:rPr lang="de-DE" sz="1200" dirty="0">
                    <a:solidFill>
                      <a:srgbClr val="FF0000"/>
                    </a:solidFill>
                  </a:rPr>
                  <a:t> </a:t>
                </a:r>
                <a:r>
                  <a:rPr lang="de-DE" sz="1200" dirty="0" err="1">
                    <a:solidFill>
                      <a:srgbClr val="FF0000"/>
                    </a:solidFill>
                  </a:rPr>
                  <a:t>value</a:t>
                </a:r>
                <a:r>
                  <a:rPr lang="de-DE" sz="1200" dirty="0">
                    <a:solidFill>
                      <a:srgbClr val="FF0000"/>
                    </a:solidFill>
                  </a:rPr>
                  <a:t> </a:t>
                </a:r>
                <a:r>
                  <a:rPr lang="de-DE" sz="1200" dirty="0" err="1">
                    <a:solidFill>
                      <a:srgbClr val="FF0000"/>
                    </a:solidFill>
                  </a:rPr>
                  <a:t>of</a:t>
                </a:r>
                <a:r>
                  <a:rPr lang="de-DE" sz="1200" dirty="0">
                    <a:solidFill>
                      <a:srgbClr val="FF0000"/>
                    </a:solidFill>
                  </a:rPr>
                  <a:t> </a:t>
                </a:r>
                <a:r>
                  <a:rPr lang="de-DE" sz="1200" dirty="0" err="1">
                    <a:solidFill>
                      <a:srgbClr val="FF0000"/>
                    </a:solidFill>
                  </a:rPr>
                  <a:t>our</a:t>
                </a:r>
                <a:r>
                  <a:rPr lang="de-DE" sz="1200" dirty="0">
                    <a:solidFill>
                      <a:srgbClr val="FF0000"/>
                    </a:solidFill>
                  </a:rPr>
                  <a:t> </a:t>
                </a:r>
                <a:r>
                  <a:rPr lang="de-DE" sz="1200" dirty="0" err="1">
                    <a:solidFill>
                      <a:srgbClr val="FF0000"/>
                    </a:solidFill>
                  </a:rPr>
                  <a:t>current</a:t>
                </a:r>
                <a:r>
                  <a:rPr lang="de-DE" sz="1200" dirty="0">
                    <a:solidFill>
                      <a:srgbClr val="FF0000"/>
                    </a:solidFill>
                  </a:rPr>
                  <a:t> </a:t>
                </a:r>
                <a:r>
                  <a:rPr lang="de-DE" sz="1200" dirty="0" err="1">
                    <a:solidFill>
                      <a:srgbClr val="FF0000"/>
                    </a:solidFill>
                  </a:rPr>
                  <a:t>position</a:t>
                </a:r>
                <a:r>
                  <a:rPr lang="de-DE" sz="1200" dirty="0">
                    <a:solidFill>
                      <a:srgbClr val="FF0000"/>
                    </a:solidFill>
                  </a:rPr>
                  <a:t> and </a:t>
                </a:r>
                <a:r>
                  <a:rPr lang="de-DE" sz="1200" dirty="0" err="1">
                    <a:solidFill>
                      <a:srgbClr val="FF0000"/>
                    </a:solidFill>
                  </a:rPr>
                  <a:t>the</a:t>
                </a:r>
                <a:r>
                  <a:rPr lang="de-DE" sz="1200" dirty="0">
                    <a:solidFill>
                      <a:srgbClr val="FF0000"/>
                    </a:solidFill>
                  </a:rPr>
                  <a:t> </a:t>
                </a:r>
                <a:r>
                  <a:rPr lang="de-DE" sz="1200" dirty="0" err="1">
                    <a:solidFill>
                      <a:srgbClr val="FF0000"/>
                    </a:solidFill>
                  </a:rPr>
                  <a:t>slope</a:t>
                </a:r>
                <a:r>
                  <a:rPr lang="de-DE" sz="1200" dirty="0">
                    <a:solidFill>
                      <a:srgbClr val="FF0000"/>
                    </a:solidFill>
                  </a:rPr>
                  <a:t> at </a:t>
                </a:r>
                <a:r>
                  <a:rPr lang="de-DE" sz="1200" dirty="0" err="1">
                    <a:solidFill>
                      <a:srgbClr val="FF0000"/>
                    </a:solidFill>
                  </a:rPr>
                  <a:t>this</a:t>
                </a:r>
                <a:r>
                  <a:rPr lang="de-DE" sz="1200" dirty="0">
                    <a:solidFill>
                      <a:srgbClr val="FF0000"/>
                    </a:solidFill>
                  </a:rPr>
                  <a:t> </a:t>
                </a:r>
                <a:r>
                  <a:rPr lang="de-DE" sz="1200" dirty="0" err="1">
                    <a:solidFill>
                      <a:srgbClr val="FF0000"/>
                    </a:solidFill>
                  </a:rPr>
                  <a:t>position</a:t>
                </a:r>
                <a:r>
                  <a:rPr lang="de-DE" sz="1200" dirty="0">
                    <a:solidFill>
                      <a:srgbClr val="FF0000"/>
                    </a:solidFill>
                  </a:rPr>
                  <a:t> </a:t>
                </a:r>
                <a:r>
                  <a:rPr lang="de-DE" sz="1200" dirty="0" err="1">
                    <a:solidFill>
                      <a:srgbClr val="FF0000"/>
                    </a:solidFill>
                  </a:rPr>
                  <a:t>times</a:t>
                </a:r>
                <a:r>
                  <a:rPr lang="de-DE" sz="1200" dirty="0">
                    <a:solidFill>
                      <a:srgbClr val="FF0000"/>
                    </a:solidFill>
                  </a:rPr>
                  <a:t> </a:t>
                </a:r>
                <a:r>
                  <a:rPr lang="de-DE" sz="1200" dirty="0" err="1">
                    <a:solidFill>
                      <a:srgbClr val="FF0000"/>
                    </a:solidFill>
                  </a:rPr>
                  <a:t>timestep</a:t>
                </a:r>
                <a:r>
                  <a:rPr lang="de-DE" sz="1200" dirty="0">
                    <a:solidFill>
                      <a:srgbClr val="FF0000"/>
                    </a:solidFill>
                  </a:rPr>
                  <a:t>. </a:t>
                </a:r>
                <a:r>
                  <a:rPr lang="de-DE" sz="1200" dirty="0" err="1">
                    <a:solidFill>
                      <a:srgbClr val="FF0000"/>
                    </a:solidFill>
                  </a:rPr>
                  <a:t>That‘s</a:t>
                </a:r>
                <a:r>
                  <a:rPr lang="de-DE" sz="1200" dirty="0">
                    <a:solidFill>
                      <a:srgbClr val="FF0000"/>
                    </a:solidFill>
                  </a:rPr>
                  <a:t> all </a:t>
                </a:r>
                <a:r>
                  <a:rPr lang="de-DE" sz="1200" dirty="0" err="1">
                    <a:solidFill>
                      <a:srgbClr val="FF0000"/>
                    </a:solidFill>
                  </a:rPr>
                  <a:t>there</a:t>
                </a:r>
                <a:r>
                  <a:rPr lang="de-DE" sz="1200" dirty="0">
                    <a:solidFill>
                      <a:srgbClr val="FF0000"/>
                    </a:solidFill>
                  </a:rPr>
                  <a:t> </a:t>
                </a:r>
                <a:r>
                  <a:rPr lang="de-DE" sz="1200" dirty="0" err="1">
                    <a:solidFill>
                      <a:srgbClr val="FF0000"/>
                    </a:solidFill>
                  </a:rPr>
                  <a:t>is</a:t>
                </a:r>
                <a:r>
                  <a:rPr lang="de-DE" sz="1200" dirty="0">
                    <a:solidFill>
                      <a:srgbClr val="FF0000"/>
                    </a:solidFill>
                  </a:rPr>
                  <a:t> </a:t>
                </a:r>
                <a:endParaRPr lang="en-US" dirty="0"/>
              </a:p>
              <a:p>
                <a:endParaRPr lang="en-US"/>
              </a:p>
            </p:txBody>
          </p:sp>
        </mc:Choice>
        <mc:Fallback xmlns="">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a:solidFill>
                      <a:srgbClr val="FF0000"/>
                    </a:solidFill>
                  </a:rPr>
                  <a:t>Q: How to handle </a:t>
                </a:r>
                <a:r>
                  <a:rPr lang="de-DE" sz="1200" b="0" i="0">
                    <a:solidFill>
                      <a:srgbClr val="FF0000"/>
                    </a:solidFill>
                    <a:latin typeface="Cambria Math" panose="02040503050406030204" pitchFamily="18" charset="0"/>
                  </a:rPr>
                  <a:t>f=f(y,t)</a:t>
                </a:r>
                <a:r>
                  <a:rPr lang="en-US" sz="1200">
                    <a:solidFill>
                      <a:srgbClr val="FF0000"/>
                    </a:solidFill>
                  </a:rPr>
                  <a:t>?</a:t>
                </a:r>
              </a:p>
              <a:p>
                <a:endParaRPr lang="en-US"/>
              </a:p>
            </p:txBody>
          </p:sp>
        </mc:Fallback>
      </mc:AlternateContent>
      <p:sp>
        <p:nvSpPr>
          <p:cNvPr id="4" name="Foliennummernplatzhalter 3"/>
          <p:cNvSpPr>
            <a:spLocks noGrp="1"/>
          </p:cNvSpPr>
          <p:nvPr>
            <p:ph type="sldNum" sz="quarter" idx="5"/>
          </p:nvPr>
        </p:nvSpPr>
        <p:spPr/>
        <p:txBody>
          <a:bodyPr/>
          <a:lstStyle/>
          <a:p>
            <a:fld id="{9FE18C21-BBD1-4AA2-B36E-4FA4D36F0BFE}" type="slidenum">
              <a:rPr lang="en-US" smtClean="0"/>
              <a:t>8</a:t>
            </a:fld>
            <a:endParaRPr lang="en-US"/>
          </a:p>
        </p:txBody>
      </p:sp>
    </p:spTree>
    <p:extLst>
      <p:ext uri="{BB962C8B-B14F-4D97-AF65-F5344CB8AC3E}">
        <p14:creationId xmlns:p14="http://schemas.microsoft.com/office/powerpoint/2010/main" val="16254470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Keep it simple, to find the order we can look at the </a:t>
            </a:r>
            <a:r>
              <a:rPr lang="en-US" dirty="0" err="1"/>
              <a:t>taylor</a:t>
            </a:r>
            <a:r>
              <a:rPr lang="en-US" dirty="0"/>
              <a:t> expansion, order in each step is 2. =&gt; time region has first order accuracy</a:t>
            </a:r>
          </a:p>
          <a:p>
            <a:endParaRPr lang="en-US" dirty="0"/>
          </a:p>
        </p:txBody>
      </p:sp>
      <p:sp>
        <p:nvSpPr>
          <p:cNvPr id="4" name="Slide Number Placeholder 3"/>
          <p:cNvSpPr>
            <a:spLocks noGrp="1"/>
          </p:cNvSpPr>
          <p:nvPr>
            <p:ph type="sldNum" sz="quarter" idx="5"/>
          </p:nvPr>
        </p:nvSpPr>
        <p:spPr/>
        <p:txBody>
          <a:bodyPr/>
          <a:lstStyle/>
          <a:p>
            <a:fld id="{9FE18C21-BBD1-4AA2-B36E-4FA4D36F0BFE}" type="slidenum">
              <a:rPr lang="en-US" smtClean="0"/>
              <a:t>9</a:t>
            </a:fld>
            <a:endParaRPr lang="en-US"/>
          </a:p>
        </p:txBody>
      </p:sp>
    </p:spTree>
    <p:extLst>
      <p:ext uri="{BB962C8B-B14F-4D97-AF65-F5344CB8AC3E}">
        <p14:creationId xmlns:p14="http://schemas.microsoft.com/office/powerpoint/2010/main" val="1044919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about higher orders ? General formula</a:t>
            </a:r>
          </a:p>
          <a:p>
            <a:endParaRPr lang="en-US" dirty="0"/>
          </a:p>
        </p:txBody>
      </p:sp>
      <p:sp>
        <p:nvSpPr>
          <p:cNvPr id="4" name="Slide Number Placeholder 3"/>
          <p:cNvSpPr>
            <a:spLocks noGrp="1"/>
          </p:cNvSpPr>
          <p:nvPr>
            <p:ph type="sldNum" sz="quarter" idx="5"/>
          </p:nvPr>
        </p:nvSpPr>
        <p:spPr/>
        <p:txBody>
          <a:bodyPr/>
          <a:lstStyle/>
          <a:p>
            <a:fld id="{9FE18C21-BBD1-4AA2-B36E-4FA4D36F0BFE}" type="slidenum">
              <a:rPr lang="en-US" smtClean="0"/>
              <a:t>10</a:t>
            </a:fld>
            <a:endParaRPr lang="en-US"/>
          </a:p>
        </p:txBody>
      </p:sp>
    </p:spTree>
    <p:extLst>
      <p:ext uri="{BB962C8B-B14F-4D97-AF65-F5344CB8AC3E}">
        <p14:creationId xmlns:p14="http://schemas.microsoft.com/office/powerpoint/2010/main" val="32918629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calculate next step, we begin with k1, for that we take derivative at current position. Next To calculate k2, take derivative at t (so k1), shoot out by dt and calculate derivative at new position. </a:t>
            </a:r>
            <a:r>
              <a:rPr lang="en-US"/>
              <a:t>Finally take average of both slopes and calculate the step</a:t>
            </a:r>
          </a:p>
          <a:p>
            <a:endParaRPr lang="en-US"/>
          </a:p>
        </p:txBody>
      </p:sp>
      <p:sp>
        <p:nvSpPr>
          <p:cNvPr id="4" name="Slide Number Placeholder 3"/>
          <p:cNvSpPr>
            <a:spLocks noGrp="1"/>
          </p:cNvSpPr>
          <p:nvPr>
            <p:ph type="sldNum" sz="quarter" idx="5"/>
          </p:nvPr>
        </p:nvSpPr>
        <p:spPr/>
        <p:txBody>
          <a:bodyPr/>
          <a:lstStyle/>
          <a:p>
            <a:fld id="{9FE18C21-BBD1-4AA2-B36E-4FA4D36F0BFE}" type="slidenum">
              <a:rPr lang="en-US" smtClean="0"/>
              <a:t>11</a:t>
            </a:fld>
            <a:endParaRPr lang="en-US"/>
          </a:p>
        </p:txBody>
      </p:sp>
    </p:spTree>
    <p:extLst>
      <p:ext uri="{BB962C8B-B14F-4D97-AF65-F5344CB8AC3E}">
        <p14:creationId xmlns:p14="http://schemas.microsoft.com/office/powerpoint/2010/main" val="3242713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consider the two body problem, simulating the motion of the earth orbiting around the sun</a:t>
            </a:r>
          </a:p>
          <a:p>
            <a:endParaRPr lang="en-US" dirty="0"/>
          </a:p>
        </p:txBody>
      </p:sp>
      <p:sp>
        <p:nvSpPr>
          <p:cNvPr id="4" name="Slide Number Placeholder 3"/>
          <p:cNvSpPr>
            <a:spLocks noGrp="1"/>
          </p:cNvSpPr>
          <p:nvPr>
            <p:ph type="sldNum" sz="quarter" idx="5"/>
          </p:nvPr>
        </p:nvSpPr>
        <p:spPr/>
        <p:txBody>
          <a:bodyPr/>
          <a:lstStyle/>
          <a:p>
            <a:fld id="{9FE18C21-BBD1-4AA2-B36E-4FA4D36F0BFE}" type="slidenum">
              <a:rPr lang="en-US" smtClean="0"/>
              <a:t>12</a:t>
            </a:fld>
            <a:endParaRPr lang="en-US"/>
          </a:p>
        </p:txBody>
      </p:sp>
    </p:spTree>
    <p:extLst>
      <p:ext uri="{BB962C8B-B14F-4D97-AF65-F5344CB8AC3E}">
        <p14:creationId xmlns:p14="http://schemas.microsoft.com/office/powerpoint/2010/main" val="126361404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en-US"/>
          </a:p>
        </p:txBody>
      </p:sp>
      <p:sp>
        <p:nvSpPr>
          <p:cNvPr id="4" name="Foliennummernplatzhalter 3"/>
          <p:cNvSpPr>
            <a:spLocks noGrp="1"/>
          </p:cNvSpPr>
          <p:nvPr>
            <p:ph type="sldNum" sz="quarter" idx="5"/>
          </p:nvPr>
        </p:nvSpPr>
        <p:spPr/>
        <p:txBody>
          <a:bodyPr/>
          <a:lstStyle/>
          <a:p>
            <a:fld id="{9FE18C21-BBD1-4AA2-B36E-4FA4D36F0BFE}" type="slidenum">
              <a:rPr lang="en-US" smtClean="0"/>
              <a:t>13</a:t>
            </a:fld>
            <a:endParaRPr lang="en-US"/>
          </a:p>
        </p:txBody>
      </p:sp>
    </p:spTree>
    <p:extLst>
      <p:ext uri="{BB962C8B-B14F-4D97-AF65-F5344CB8AC3E}">
        <p14:creationId xmlns:p14="http://schemas.microsoft.com/office/powerpoint/2010/main" val="4018650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EFB56B8-F7F2-D55E-7D91-BE49B39ADEC2}"/>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endParaRPr lang="en-US"/>
          </a:p>
        </p:txBody>
      </p:sp>
      <p:sp>
        <p:nvSpPr>
          <p:cNvPr id="3" name="Untertitel 2">
            <a:extLst>
              <a:ext uri="{FF2B5EF4-FFF2-40B4-BE49-F238E27FC236}">
                <a16:creationId xmlns:a16="http://schemas.microsoft.com/office/drawing/2014/main" id="{04A1952E-01D8-1E25-AAEC-47CDBF57860B}"/>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endParaRPr lang="en-US"/>
          </a:p>
        </p:txBody>
      </p:sp>
      <p:sp>
        <p:nvSpPr>
          <p:cNvPr id="4" name="Datumsplatzhalter 3">
            <a:extLst>
              <a:ext uri="{FF2B5EF4-FFF2-40B4-BE49-F238E27FC236}">
                <a16:creationId xmlns:a16="http://schemas.microsoft.com/office/drawing/2014/main" id="{14AC2442-B4F6-9E84-493D-1CADD4E5F086}"/>
              </a:ext>
            </a:extLst>
          </p:cNvPr>
          <p:cNvSpPr>
            <a:spLocks noGrp="1"/>
          </p:cNvSpPr>
          <p:nvPr>
            <p:ph type="dt" sz="half" idx="10"/>
          </p:nvPr>
        </p:nvSpPr>
        <p:spPr/>
        <p:txBody>
          <a:bodyPr/>
          <a:lstStyle/>
          <a:p>
            <a:fld id="{2264EE4B-CB5A-4E68-BE8B-0C5B6C2BF6BB}" type="datetime1">
              <a:rPr lang="en-US" smtClean="0"/>
              <a:t>5/23/2023</a:t>
            </a:fld>
            <a:endParaRPr lang="en-US"/>
          </a:p>
        </p:txBody>
      </p:sp>
      <p:sp>
        <p:nvSpPr>
          <p:cNvPr id="5" name="Fußzeilenplatzhalter 4">
            <a:extLst>
              <a:ext uri="{FF2B5EF4-FFF2-40B4-BE49-F238E27FC236}">
                <a16:creationId xmlns:a16="http://schemas.microsoft.com/office/drawing/2014/main" id="{85B6703F-F7F5-54EC-14B9-CA0B15B82EEB}"/>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23903FF-4D6F-D608-91E1-8D8373556D02}"/>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162477835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E88D3D-86A0-7190-9720-40DF4BA60823}"/>
              </a:ext>
            </a:extLst>
          </p:cNvPr>
          <p:cNvSpPr>
            <a:spLocks noGrp="1"/>
          </p:cNvSpPr>
          <p:nvPr>
            <p:ph type="title"/>
          </p:nvPr>
        </p:nvSpPr>
        <p:spPr/>
        <p:txBody>
          <a:bodyPr/>
          <a:lstStyle/>
          <a:p>
            <a:r>
              <a:rPr lang="de-DE"/>
              <a:t>Mastertitelformat bearbeiten</a:t>
            </a:r>
            <a:endParaRPr lang="en-US"/>
          </a:p>
        </p:txBody>
      </p:sp>
      <p:sp>
        <p:nvSpPr>
          <p:cNvPr id="3" name="Vertikaler Textplatzhalter 2">
            <a:extLst>
              <a:ext uri="{FF2B5EF4-FFF2-40B4-BE49-F238E27FC236}">
                <a16:creationId xmlns:a16="http://schemas.microsoft.com/office/drawing/2014/main" id="{5BB42E53-8659-F7BF-CE55-EC96C31CBFC4}"/>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F78BAB78-0D9E-211F-43ED-95276265A2FB}"/>
              </a:ext>
            </a:extLst>
          </p:cNvPr>
          <p:cNvSpPr>
            <a:spLocks noGrp="1"/>
          </p:cNvSpPr>
          <p:nvPr>
            <p:ph type="dt" sz="half" idx="10"/>
          </p:nvPr>
        </p:nvSpPr>
        <p:spPr/>
        <p:txBody>
          <a:bodyPr/>
          <a:lstStyle/>
          <a:p>
            <a:fld id="{2E897271-252B-45A4-86EF-FDC00B97DDC3}" type="datetime1">
              <a:rPr lang="en-US" smtClean="0"/>
              <a:t>5/23/2023</a:t>
            </a:fld>
            <a:endParaRPr lang="en-US"/>
          </a:p>
        </p:txBody>
      </p:sp>
      <p:sp>
        <p:nvSpPr>
          <p:cNvPr id="5" name="Fußzeilenplatzhalter 4">
            <a:extLst>
              <a:ext uri="{FF2B5EF4-FFF2-40B4-BE49-F238E27FC236}">
                <a16:creationId xmlns:a16="http://schemas.microsoft.com/office/drawing/2014/main" id="{6FF0AEB0-6697-43C1-D3ED-A801D8FF79A6}"/>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83E92093-7A5C-5FFD-44A5-9D173A0DF455}"/>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30387604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87D02E92-AE6D-FB20-B492-69D5C596D6AD}"/>
              </a:ext>
            </a:extLst>
          </p:cNvPr>
          <p:cNvSpPr>
            <a:spLocks noGrp="1"/>
          </p:cNvSpPr>
          <p:nvPr>
            <p:ph type="title" orient="vert"/>
          </p:nvPr>
        </p:nvSpPr>
        <p:spPr>
          <a:xfrm>
            <a:off x="8724900" y="365125"/>
            <a:ext cx="2628900" cy="5811838"/>
          </a:xfrm>
        </p:spPr>
        <p:txBody>
          <a:bodyPr vert="eaVert"/>
          <a:lstStyle/>
          <a:p>
            <a:r>
              <a:rPr lang="de-DE"/>
              <a:t>Mastertitelformat bearbeiten</a:t>
            </a:r>
            <a:endParaRPr lang="en-US"/>
          </a:p>
        </p:txBody>
      </p:sp>
      <p:sp>
        <p:nvSpPr>
          <p:cNvPr id="3" name="Vertikaler Textplatzhalter 2">
            <a:extLst>
              <a:ext uri="{FF2B5EF4-FFF2-40B4-BE49-F238E27FC236}">
                <a16:creationId xmlns:a16="http://schemas.microsoft.com/office/drawing/2014/main" id="{5F2316E7-8B3E-BBFA-9A70-17460A4BCB99}"/>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335A13E7-1166-D08A-7E67-BD2CD2F41E12}"/>
              </a:ext>
            </a:extLst>
          </p:cNvPr>
          <p:cNvSpPr>
            <a:spLocks noGrp="1"/>
          </p:cNvSpPr>
          <p:nvPr>
            <p:ph type="dt" sz="half" idx="10"/>
          </p:nvPr>
        </p:nvSpPr>
        <p:spPr/>
        <p:txBody>
          <a:bodyPr/>
          <a:lstStyle/>
          <a:p>
            <a:fld id="{8BD7F639-6A60-4C53-AFC0-F2DA976372AE}" type="datetime1">
              <a:rPr lang="en-US" smtClean="0"/>
              <a:t>5/23/2023</a:t>
            </a:fld>
            <a:endParaRPr lang="en-US"/>
          </a:p>
        </p:txBody>
      </p:sp>
      <p:sp>
        <p:nvSpPr>
          <p:cNvPr id="5" name="Fußzeilenplatzhalter 4">
            <a:extLst>
              <a:ext uri="{FF2B5EF4-FFF2-40B4-BE49-F238E27FC236}">
                <a16:creationId xmlns:a16="http://schemas.microsoft.com/office/drawing/2014/main" id="{C19E2060-41C1-ADFA-E555-5FA195979259}"/>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24F977CB-453E-1BBA-5107-9BBCDD969F03}"/>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15874801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el und Inhal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920AC7A-DC28-04A1-442E-AD448C1B1FB1}"/>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703ED2B9-4D78-C66F-BD38-F06A66DC57D7}"/>
              </a:ext>
            </a:extLst>
          </p:cNvPr>
          <p:cNvSpPr>
            <a:spLocks noGrp="1"/>
          </p:cNvSpPr>
          <p:nvPr>
            <p:ph idx="1"/>
          </p:nvPr>
        </p:nvSpPr>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23C65148-0E22-1FCA-0412-74388AF8C8BC}"/>
              </a:ext>
            </a:extLst>
          </p:cNvPr>
          <p:cNvSpPr>
            <a:spLocks noGrp="1"/>
          </p:cNvSpPr>
          <p:nvPr>
            <p:ph type="dt" sz="half" idx="10"/>
          </p:nvPr>
        </p:nvSpPr>
        <p:spPr/>
        <p:txBody>
          <a:bodyPr/>
          <a:lstStyle/>
          <a:p>
            <a:fld id="{5627E93A-2B54-43DD-AF26-798B299EA3BA}" type="datetime1">
              <a:rPr lang="en-US" smtClean="0"/>
              <a:t>5/23/2023</a:t>
            </a:fld>
            <a:endParaRPr lang="en-US"/>
          </a:p>
        </p:txBody>
      </p:sp>
      <p:sp>
        <p:nvSpPr>
          <p:cNvPr id="5" name="Fußzeilenplatzhalter 4">
            <a:extLst>
              <a:ext uri="{FF2B5EF4-FFF2-40B4-BE49-F238E27FC236}">
                <a16:creationId xmlns:a16="http://schemas.microsoft.com/office/drawing/2014/main" id="{396A73C6-B948-D55C-561B-97F1938CB2C4}"/>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D04D8488-D769-DD19-C50B-3C4273407996}"/>
              </a:ext>
            </a:extLst>
          </p:cNvPr>
          <p:cNvSpPr>
            <a:spLocks noGrp="1"/>
          </p:cNvSpPr>
          <p:nvPr>
            <p:ph type="sldNum" sz="quarter" idx="12"/>
          </p:nvPr>
        </p:nvSpPr>
        <p:spPr>
          <a:xfrm>
            <a:off x="9067800" y="6122860"/>
            <a:ext cx="2743200" cy="466979"/>
          </a:xfrm>
        </p:spPr>
        <p:txBody>
          <a:bodyPr/>
          <a:lstStyle>
            <a:lvl1pPr>
              <a:defRPr sz="3200"/>
            </a:lvl1pPr>
          </a:lstStyle>
          <a:p>
            <a:fld id="{A0B92CD8-FF24-4321-9188-DC9BF5755683}" type="slidenum">
              <a:rPr lang="en-US" smtClean="0"/>
              <a:pPr/>
              <a:t>‹Nr.›</a:t>
            </a:fld>
            <a:endParaRPr lang="en-US"/>
          </a:p>
        </p:txBody>
      </p:sp>
    </p:spTree>
    <p:extLst>
      <p:ext uri="{BB962C8B-B14F-4D97-AF65-F5344CB8AC3E}">
        <p14:creationId xmlns:p14="http://schemas.microsoft.com/office/powerpoint/2010/main" val="411793427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2E4C5-E1E7-E64F-B714-ECC0B2FE13A0}"/>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endParaRPr lang="en-US"/>
          </a:p>
        </p:txBody>
      </p:sp>
      <p:sp>
        <p:nvSpPr>
          <p:cNvPr id="3" name="Textplatzhalter 2">
            <a:extLst>
              <a:ext uri="{FF2B5EF4-FFF2-40B4-BE49-F238E27FC236}">
                <a16:creationId xmlns:a16="http://schemas.microsoft.com/office/drawing/2014/main" id="{2FE33BCF-808D-812F-9109-BFFC5DE4105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E9599B4A-92DD-2B49-DF76-7A896EF4962B}"/>
              </a:ext>
            </a:extLst>
          </p:cNvPr>
          <p:cNvSpPr>
            <a:spLocks noGrp="1"/>
          </p:cNvSpPr>
          <p:nvPr>
            <p:ph type="dt" sz="half" idx="10"/>
          </p:nvPr>
        </p:nvSpPr>
        <p:spPr/>
        <p:txBody>
          <a:bodyPr/>
          <a:lstStyle/>
          <a:p>
            <a:fld id="{BFB0B3C5-0AEA-454F-BC0A-419A695AAD54}" type="datetime1">
              <a:rPr lang="en-US" smtClean="0"/>
              <a:t>5/23/2023</a:t>
            </a:fld>
            <a:endParaRPr lang="en-US"/>
          </a:p>
        </p:txBody>
      </p:sp>
      <p:sp>
        <p:nvSpPr>
          <p:cNvPr id="5" name="Fußzeilenplatzhalter 4">
            <a:extLst>
              <a:ext uri="{FF2B5EF4-FFF2-40B4-BE49-F238E27FC236}">
                <a16:creationId xmlns:a16="http://schemas.microsoft.com/office/drawing/2014/main" id="{C4BB9A32-4A0B-2331-FA1A-5960544F237F}"/>
              </a:ext>
            </a:extLst>
          </p:cNvPr>
          <p:cNvSpPr>
            <a:spLocks noGrp="1"/>
          </p:cNvSpPr>
          <p:nvPr>
            <p:ph type="ftr" sz="quarter" idx="11"/>
          </p:nvPr>
        </p:nvSpPr>
        <p:spPr/>
        <p:txBody>
          <a:bodyPr/>
          <a:lstStyle/>
          <a:p>
            <a:endParaRPr lang="en-US"/>
          </a:p>
        </p:txBody>
      </p:sp>
      <p:sp>
        <p:nvSpPr>
          <p:cNvPr id="6" name="Foliennummernplatzhalter 5">
            <a:extLst>
              <a:ext uri="{FF2B5EF4-FFF2-40B4-BE49-F238E27FC236}">
                <a16:creationId xmlns:a16="http://schemas.microsoft.com/office/drawing/2014/main" id="{ACA701A5-8B8F-3E81-F645-77A1CD45C2FC}"/>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21600209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68DBB1-E93F-4C6F-8588-1DCF07873F24}"/>
              </a:ext>
            </a:extLst>
          </p:cNvPr>
          <p:cNvSpPr>
            <a:spLocks noGrp="1"/>
          </p:cNvSpPr>
          <p:nvPr>
            <p:ph type="title"/>
          </p:nvPr>
        </p:nvSpPr>
        <p:spPr/>
        <p:txBody>
          <a:bodyPr/>
          <a:lstStyle/>
          <a:p>
            <a:r>
              <a:rPr lang="de-DE"/>
              <a:t>Mastertitelformat bearbeiten</a:t>
            </a:r>
            <a:endParaRPr lang="en-US"/>
          </a:p>
        </p:txBody>
      </p:sp>
      <p:sp>
        <p:nvSpPr>
          <p:cNvPr id="3" name="Inhaltsplatzhalter 2">
            <a:extLst>
              <a:ext uri="{FF2B5EF4-FFF2-40B4-BE49-F238E27FC236}">
                <a16:creationId xmlns:a16="http://schemas.microsoft.com/office/drawing/2014/main" id="{30144E92-E01F-010E-73F6-DC2BD132DDF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Inhaltsplatzhalter 3">
            <a:extLst>
              <a:ext uri="{FF2B5EF4-FFF2-40B4-BE49-F238E27FC236}">
                <a16:creationId xmlns:a16="http://schemas.microsoft.com/office/drawing/2014/main" id="{BD6C285F-B398-4DA6-8FBA-5531E2D54CE1}"/>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Datumsplatzhalter 4">
            <a:extLst>
              <a:ext uri="{FF2B5EF4-FFF2-40B4-BE49-F238E27FC236}">
                <a16:creationId xmlns:a16="http://schemas.microsoft.com/office/drawing/2014/main" id="{64192ADE-5502-58FD-6D4D-C6895549773C}"/>
              </a:ext>
            </a:extLst>
          </p:cNvPr>
          <p:cNvSpPr>
            <a:spLocks noGrp="1"/>
          </p:cNvSpPr>
          <p:nvPr>
            <p:ph type="dt" sz="half" idx="10"/>
          </p:nvPr>
        </p:nvSpPr>
        <p:spPr/>
        <p:txBody>
          <a:bodyPr/>
          <a:lstStyle/>
          <a:p>
            <a:fld id="{ADD0A348-A525-465E-8791-20FC108E71DA}" type="datetime1">
              <a:rPr lang="en-US" smtClean="0"/>
              <a:t>5/23/2023</a:t>
            </a:fld>
            <a:endParaRPr lang="en-US"/>
          </a:p>
        </p:txBody>
      </p:sp>
      <p:sp>
        <p:nvSpPr>
          <p:cNvPr id="6" name="Fußzeilenplatzhalter 5">
            <a:extLst>
              <a:ext uri="{FF2B5EF4-FFF2-40B4-BE49-F238E27FC236}">
                <a16:creationId xmlns:a16="http://schemas.microsoft.com/office/drawing/2014/main" id="{D1D69ACF-D90F-B865-ABD5-4CDE7CFF0AA0}"/>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B229F731-9E85-831E-9CD8-56907EB8764E}"/>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4978337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1B39657-E4DA-72FB-8C21-1CBB4F492BDF}"/>
              </a:ext>
            </a:extLst>
          </p:cNvPr>
          <p:cNvSpPr>
            <a:spLocks noGrp="1"/>
          </p:cNvSpPr>
          <p:nvPr>
            <p:ph type="title"/>
          </p:nvPr>
        </p:nvSpPr>
        <p:spPr>
          <a:xfrm>
            <a:off x="839788" y="365125"/>
            <a:ext cx="10515600" cy="1325563"/>
          </a:xfrm>
        </p:spPr>
        <p:txBody>
          <a:bodyPr/>
          <a:lstStyle/>
          <a:p>
            <a:r>
              <a:rPr lang="de-DE"/>
              <a:t>Mastertitelformat bearbeiten</a:t>
            </a:r>
            <a:endParaRPr lang="en-US"/>
          </a:p>
        </p:txBody>
      </p:sp>
      <p:sp>
        <p:nvSpPr>
          <p:cNvPr id="3" name="Textplatzhalter 2">
            <a:extLst>
              <a:ext uri="{FF2B5EF4-FFF2-40B4-BE49-F238E27FC236}">
                <a16:creationId xmlns:a16="http://schemas.microsoft.com/office/drawing/2014/main" id="{82D5388A-FB35-AD91-1C5B-DFCD9F6A42C6}"/>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846810B7-4464-419A-D826-28419ECFC0E6}"/>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5" name="Textplatzhalter 4">
            <a:extLst>
              <a:ext uri="{FF2B5EF4-FFF2-40B4-BE49-F238E27FC236}">
                <a16:creationId xmlns:a16="http://schemas.microsoft.com/office/drawing/2014/main" id="{31545AD7-9492-45D7-6C20-8B0FA7E1996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8558FB20-3135-B5BF-689E-5C7DB754F05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7" name="Datumsplatzhalter 6">
            <a:extLst>
              <a:ext uri="{FF2B5EF4-FFF2-40B4-BE49-F238E27FC236}">
                <a16:creationId xmlns:a16="http://schemas.microsoft.com/office/drawing/2014/main" id="{383F2712-CC14-DA73-48B0-6C44E85F7550}"/>
              </a:ext>
            </a:extLst>
          </p:cNvPr>
          <p:cNvSpPr>
            <a:spLocks noGrp="1"/>
          </p:cNvSpPr>
          <p:nvPr>
            <p:ph type="dt" sz="half" idx="10"/>
          </p:nvPr>
        </p:nvSpPr>
        <p:spPr/>
        <p:txBody>
          <a:bodyPr/>
          <a:lstStyle/>
          <a:p>
            <a:fld id="{E9D22130-615C-4563-AFA0-E5DBD975C48B}" type="datetime1">
              <a:rPr lang="en-US" smtClean="0"/>
              <a:t>5/23/2023</a:t>
            </a:fld>
            <a:endParaRPr lang="en-US"/>
          </a:p>
        </p:txBody>
      </p:sp>
      <p:sp>
        <p:nvSpPr>
          <p:cNvPr id="8" name="Fußzeilenplatzhalter 7">
            <a:extLst>
              <a:ext uri="{FF2B5EF4-FFF2-40B4-BE49-F238E27FC236}">
                <a16:creationId xmlns:a16="http://schemas.microsoft.com/office/drawing/2014/main" id="{6744D222-615D-6B44-8C4F-BD2C1FD8BCAE}"/>
              </a:ext>
            </a:extLst>
          </p:cNvPr>
          <p:cNvSpPr>
            <a:spLocks noGrp="1"/>
          </p:cNvSpPr>
          <p:nvPr>
            <p:ph type="ftr" sz="quarter" idx="11"/>
          </p:nvPr>
        </p:nvSpPr>
        <p:spPr/>
        <p:txBody>
          <a:bodyPr/>
          <a:lstStyle/>
          <a:p>
            <a:endParaRPr lang="en-US"/>
          </a:p>
        </p:txBody>
      </p:sp>
      <p:sp>
        <p:nvSpPr>
          <p:cNvPr id="9" name="Foliennummernplatzhalter 8">
            <a:extLst>
              <a:ext uri="{FF2B5EF4-FFF2-40B4-BE49-F238E27FC236}">
                <a16:creationId xmlns:a16="http://schemas.microsoft.com/office/drawing/2014/main" id="{6A2BA829-533F-43CF-4560-9908314B4134}"/>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12977964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B78721-A6A4-2A7B-F142-E8A095F8CEE1}"/>
              </a:ext>
            </a:extLst>
          </p:cNvPr>
          <p:cNvSpPr>
            <a:spLocks noGrp="1"/>
          </p:cNvSpPr>
          <p:nvPr>
            <p:ph type="title"/>
          </p:nvPr>
        </p:nvSpPr>
        <p:spPr/>
        <p:txBody>
          <a:bodyPr/>
          <a:lstStyle/>
          <a:p>
            <a:r>
              <a:rPr lang="de-DE"/>
              <a:t>Mastertitelformat bearbeiten</a:t>
            </a:r>
            <a:endParaRPr lang="en-US"/>
          </a:p>
        </p:txBody>
      </p:sp>
      <p:sp>
        <p:nvSpPr>
          <p:cNvPr id="3" name="Datumsplatzhalter 2">
            <a:extLst>
              <a:ext uri="{FF2B5EF4-FFF2-40B4-BE49-F238E27FC236}">
                <a16:creationId xmlns:a16="http://schemas.microsoft.com/office/drawing/2014/main" id="{CB44F2FF-415D-2556-919D-4D632058A23F}"/>
              </a:ext>
            </a:extLst>
          </p:cNvPr>
          <p:cNvSpPr>
            <a:spLocks noGrp="1"/>
          </p:cNvSpPr>
          <p:nvPr>
            <p:ph type="dt" sz="half" idx="10"/>
          </p:nvPr>
        </p:nvSpPr>
        <p:spPr/>
        <p:txBody>
          <a:bodyPr/>
          <a:lstStyle/>
          <a:p>
            <a:fld id="{DEA3DD43-0A0F-4994-BEBA-4267848D2724}" type="datetime1">
              <a:rPr lang="en-US" smtClean="0"/>
              <a:t>5/23/2023</a:t>
            </a:fld>
            <a:endParaRPr lang="en-US"/>
          </a:p>
        </p:txBody>
      </p:sp>
      <p:sp>
        <p:nvSpPr>
          <p:cNvPr id="4" name="Fußzeilenplatzhalter 3">
            <a:extLst>
              <a:ext uri="{FF2B5EF4-FFF2-40B4-BE49-F238E27FC236}">
                <a16:creationId xmlns:a16="http://schemas.microsoft.com/office/drawing/2014/main" id="{1FCF57FA-C467-B890-E209-4997428B3160}"/>
              </a:ext>
            </a:extLst>
          </p:cNvPr>
          <p:cNvSpPr>
            <a:spLocks noGrp="1"/>
          </p:cNvSpPr>
          <p:nvPr>
            <p:ph type="ftr" sz="quarter" idx="11"/>
          </p:nvPr>
        </p:nvSpPr>
        <p:spPr/>
        <p:txBody>
          <a:bodyPr/>
          <a:lstStyle/>
          <a:p>
            <a:endParaRPr lang="en-US"/>
          </a:p>
        </p:txBody>
      </p:sp>
      <p:sp>
        <p:nvSpPr>
          <p:cNvPr id="5" name="Foliennummernplatzhalter 4">
            <a:extLst>
              <a:ext uri="{FF2B5EF4-FFF2-40B4-BE49-F238E27FC236}">
                <a16:creationId xmlns:a16="http://schemas.microsoft.com/office/drawing/2014/main" id="{6DC38D66-3188-D341-99D8-699F8D48F5E7}"/>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1852938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E18D19E3-2ABE-5B0C-7AB8-8D385B7808AF}"/>
              </a:ext>
            </a:extLst>
          </p:cNvPr>
          <p:cNvSpPr>
            <a:spLocks noGrp="1"/>
          </p:cNvSpPr>
          <p:nvPr>
            <p:ph type="dt" sz="half" idx="10"/>
          </p:nvPr>
        </p:nvSpPr>
        <p:spPr/>
        <p:txBody>
          <a:bodyPr/>
          <a:lstStyle/>
          <a:p>
            <a:fld id="{4B85EABB-A613-4F48-9822-65F0B669ACFE}" type="datetime1">
              <a:rPr lang="en-US" smtClean="0"/>
              <a:t>5/23/2023</a:t>
            </a:fld>
            <a:endParaRPr lang="en-US"/>
          </a:p>
        </p:txBody>
      </p:sp>
      <p:sp>
        <p:nvSpPr>
          <p:cNvPr id="3" name="Fußzeilenplatzhalter 2">
            <a:extLst>
              <a:ext uri="{FF2B5EF4-FFF2-40B4-BE49-F238E27FC236}">
                <a16:creationId xmlns:a16="http://schemas.microsoft.com/office/drawing/2014/main" id="{2EFBA150-C715-7E0D-B244-A5869CBDC1FC}"/>
              </a:ext>
            </a:extLst>
          </p:cNvPr>
          <p:cNvSpPr>
            <a:spLocks noGrp="1"/>
          </p:cNvSpPr>
          <p:nvPr>
            <p:ph type="ftr" sz="quarter" idx="11"/>
          </p:nvPr>
        </p:nvSpPr>
        <p:spPr/>
        <p:txBody>
          <a:bodyPr/>
          <a:lstStyle/>
          <a:p>
            <a:endParaRPr lang="en-US"/>
          </a:p>
        </p:txBody>
      </p:sp>
      <p:sp>
        <p:nvSpPr>
          <p:cNvPr id="4" name="Foliennummernplatzhalter 3">
            <a:extLst>
              <a:ext uri="{FF2B5EF4-FFF2-40B4-BE49-F238E27FC236}">
                <a16:creationId xmlns:a16="http://schemas.microsoft.com/office/drawing/2014/main" id="{7D7525D4-14D9-811F-CACE-2FC01094480B}"/>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34166732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A09C6B2-F7B5-1AFD-F53F-57A3998C8EAA}"/>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Inhaltsplatzhalter 2">
            <a:extLst>
              <a:ext uri="{FF2B5EF4-FFF2-40B4-BE49-F238E27FC236}">
                <a16:creationId xmlns:a16="http://schemas.microsoft.com/office/drawing/2014/main" id="{7FB2E816-A52F-7003-24C9-E7B91AF1B0A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Textplatzhalter 3">
            <a:extLst>
              <a:ext uri="{FF2B5EF4-FFF2-40B4-BE49-F238E27FC236}">
                <a16:creationId xmlns:a16="http://schemas.microsoft.com/office/drawing/2014/main" id="{E53910C0-3F37-3DAC-131F-1D879135E1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FC5E167C-0F9C-2F14-04BD-D4CF340A2535}"/>
              </a:ext>
            </a:extLst>
          </p:cNvPr>
          <p:cNvSpPr>
            <a:spLocks noGrp="1"/>
          </p:cNvSpPr>
          <p:nvPr>
            <p:ph type="dt" sz="half" idx="10"/>
          </p:nvPr>
        </p:nvSpPr>
        <p:spPr/>
        <p:txBody>
          <a:bodyPr/>
          <a:lstStyle/>
          <a:p>
            <a:fld id="{98657FCD-07CD-4182-9742-060276C713B5}" type="datetime1">
              <a:rPr lang="en-US" smtClean="0"/>
              <a:t>5/23/2023</a:t>
            </a:fld>
            <a:endParaRPr lang="en-US"/>
          </a:p>
        </p:txBody>
      </p:sp>
      <p:sp>
        <p:nvSpPr>
          <p:cNvPr id="6" name="Fußzeilenplatzhalter 5">
            <a:extLst>
              <a:ext uri="{FF2B5EF4-FFF2-40B4-BE49-F238E27FC236}">
                <a16:creationId xmlns:a16="http://schemas.microsoft.com/office/drawing/2014/main" id="{EFE97D06-A01B-64AB-5187-1707468BD18C}"/>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A8F75388-9223-295C-391E-2643D5E85C0D}"/>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13703610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F2AE994-077B-2B72-637F-59E80BC4F35D}"/>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endParaRPr lang="en-US"/>
          </a:p>
        </p:txBody>
      </p:sp>
      <p:sp>
        <p:nvSpPr>
          <p:cNvPr id="3" name="Bildplatzhalter 2">
            <a:extLst>
              <a:ext uri="{FF2B5EF4-FFF2-40B4-BE49-F238E27FC236}">
                <a16:creationId xmlns:a16="http://schemas.microsoft.com/office/drawing/2014/main" id="{FC56C389-17DB-302F-105A-B44393E4D06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platzhalter 3">
            <a:extLst>
              <a:ext uri="{FF2B5EF4-FFF2-40B4-BE49-F238E27FC236}">
                <a16:creationId xmlns:a16="http://schemas.microsoft.com/office/drawing/2014/main" id="{386B4021-C31A-0AF4-88E8-5B94524B298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1EFBD947-7E02-5802-9F38-108E4BA9BD4E}"/>
              </a:ext>
            </a:extLst>
          </p:cNvPr>
          <p:cNvSpPr>
            <a:spLocks noGrp="1"/>
          </p:cNvSpPr>
          <p:nvPr>
            <p:ph type="dt" sz="half" idx="10"/>
          </p:nvPr>
        </p:nvSpPr>
        <p:spPr/>
        <p:txBody>
          <a:bodyPr/>
          <a:lstStyle/>
          <a:p>
            <a:fld id="{C73E9FA9-94C0-49C1-98BD-2128E394352A}" type="datetime1">
              <a:rPr lang="en-US" smtClean="0"/>
              <a:t>5/23/2023</a:t>
            </a:fld>
            <a:endParaRPr lang="en-US"/>
          </a:p>
        </p:txBody>
      </p:sp>
      <p:sp>
        <p:nvSpPr>
          <p:cNvPr id="6" name="Fußzeilenplatzhalter 5">
            <a:extLst>
              <a:ext uri="{FF2B5EF4-FFF2-40B4-BE49-F238E27FC236}">
                <a16:creationId xmlns:a16="http://schemas.microsoft.com/office/drawing/2014/main" id="{6BE14EC1-F6CE-0ECF-19BA-B2A7095586CE}"/>
              </a:ext>
            </a:extLst>
          </p:cNvPr>
          <p:cNvSpPr>
            <a:spLocks noGrp="1"/>
          </p:cNvSpPr>
          <p:nvPr>
            <p:ph type="ftr" sz="quarter" idx="11"/>
          </p:nvPr>
        </p:nvSpPr>
        <p:spPr/>
        <p:txBody>
          <a:bodyPr/>
          <a:lstStyle/>
          <a:p>
            <a:endParaRPr lang="en-US"/>
          </a:p>
        </p:txBody>
      </p:sp>
      <p:sp>
        <p:nvSpPr>
          <p:cNvPr id="7" name="Foliennummernplatzhalter 6">
            <a:extLst>
              <a:ext uri="{FF2B5EF4-FFF2-40B4-BE49-F238E27FC236}">
                <a16:creationId xmlns:a16="http://schemas.microsoft.com/office/drawing/2014/main" id="{6A80ECFE-CFA3-0208-3100-0B757F80DD34}"/>
              </a:ext>
            </a:extLst>
          </p:cNvPr>
          <p:cNvSpPr>
            <a:spLocks noGrp="1"/>
          </p:cNvSpPr>
          <p:nvPr>
            <p:ph type="sldNum" sz="quarter" idx="12"/>
          </p:nvPr>
        </p:nvSpPr>
        <p:spPr/>
        <p:txBody>
          <a:bodyPr/>
          <a:lstStyle/>
          <a:p>
            <a:fld id="{A0B92CD8-FF24-4321-9188-DC9BF5755683}" type="slidenum">
              <a:rPr lang="en-US" smtClean="0"/>
              <a:t>‹Nr.›</a:t>
            </a:fld>
            <a:endParaRPr lang="en-US"/>
          </a:p>
        </p:txBody>
      </p:sp>
    </p:spTree>
    <p:extLst>
      <p:ext uri="{BB962C8B-B14F-4D97-AF65-F5344CB8AC3E}">
        <p14:creationId xmlns:p14="http://schemas.microsoft.com/office/powerpoint/2010/main" val="13921297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elplatzhalter 1">
            <a:extLst>
              <a:ext uri="{FF2B5EF4-FFF2-40B4-BE49-F238E27FC236}">
                <a16:creationId xmlns:a16="http://schemas.microsoft.com/office/drawing/2014/main" id="{1CF8DEB1-069A-E791-73A3-AB9E79955F1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endParaRPr lang="en-US"/>
          </a:p>
        </p:txBody>
      </p:sp>
      <p:sp>
        <p:nvSpPr>
          <p:cNvPr id="3" name="Textplatzhalter 2">
            <a:extLst>
              <a:ext uri="{FF2B5EF4-FFF2-40B4-BE49-F238E27FC236}">
                <a16:creationId xmlns:a16="http://schemas.microsoft.com/office/drawing/2014/main" id="{9EA0AD33-48F2-0E72-070F-CA731CA86B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endParaRPr lang="en-US"/>
          </a:p>
        </p:txBody>
      </p:sp>
      <p:sp>
        <p:nvSpPr>
          <p:cNvPr id="4" name="Datumsplatzhalter 3">
            <a:extLst>
              <a:ext uri="{FF2B5EF4-FFF2-40B4-BE49-F238E27FC236}">
                <a16:creationId xmlns:a16="http://schemas.microsoft.com/office/drawing/2014/main" id="{1566AF6D-4E9B-565B-57BC-0D0293F643E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C5EB6F5-BC54-4CB9-BD00-8B6F5FFC2E18}" type="datetime1">
              <a:rPr lang="en-US" smtClean="0"/>
              <a:t>5/23/2023</a:t>
            </a:fld>
            <a:endParaRPr lang="en-US"/>
          </a:p>
        </p:txBody>
      </p:sp>
      <p:sp>
        <p:nvSpPr>
          <p:cNvPr id="5" name="Fußzeilenplatzhalter 4">
            <a:extLst>
              <a:ext uri="{FF2B5EF4-FFF2-40B4-BE49-F238E27FC236}">
                <a16:creationId xmlns:a16="http://schemas.microsoft.com/office/drawing/2014/main" id="{877BFABF-FCC1-C4BA-9733-B22BDE55150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Foliennummernplatzhalter 5">
            <a:extLst>
              <a:ext uri="{FF2B5EF4-FFF2-40B4-BE49-F238E27FC236}">
                <a16:creationId xmlns:a16="http://schemas.microsoft.com/office/drawing/2014/main" id="{B6401E07-1EF9-F96D-602E-88E76EC8286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0B92CD8-FF24-4321-9188-DC9BF5755683}" type="slidenum">
              <a:rPr lang="en-US" smtClean="0"/>
              <a:t>‹Nr.›</a:t>
            </a:fld>
            <a:endParaRPr lang="en-US"/>
          </a:p>
        </p:txBody>
      </p:sp>
    </p:spTree>
    <p:extLst>
      <p:ext uri="{BB962C8B-B14F-4D97-AF65-F5344CB8AC3E}">
        <p14:creationId xmlns:p14="http://schemas.microsoft.com/office/powerpoint/2010/main" val="9823889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hyperlink" Target="https://is.gd/stiff" TargetMode="External"/><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hyperlink" Target="https://github.com/leo1200/diffeq/blob/master/efficiently_solfving_stiff_differential_equations.ipynb" TargetMode="Externa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hyperlink" Target="https://github.com/leo1200/diffeq" TargetMode="External"/><Relationship Id="rId4" Type="http://schemas.openxmlformats.org/officeDocument/2006/relationships/image" Target="../media/image2.sv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3.png"/><Relationship Id="rId4" Type="http://schemas.openxmlformats.org/officeDocument/2006/relationships/image" Target="../media/image12.sv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6.sv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svg"/></Relationships>
</file>

<file path=ppt/slides/_rels/slide17.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5.png"/><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8" Type="http://schemas.openxmlformats.org/officeDocument/2006/relationships/image" Target="../media/image31.sv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9.svg"/><Relationship Id="rId11" Type="http://schemas.openxmlformats.org/officeDocument/2006/relationships/image" Target="../media/image34.png"/><Relationship Id="rId5" Type="http://schemas.openxmlformats.org/officeDocument/2006/relationships/image" Target="../media/image28.png"/><Relationship Id="rId10" Type="http://schemas.openxmlformats.org/officeDocument/2006/relationships/image" Target="../media/image33.png"/><Relationship Id="rId4" Type="http://schemas.openxmlformats.org/officeDocument/2006/relationships/image" Target="../media/image27.svg"/><Relationship Id="rId9" Type="http://schemas.openxmlformats.org/officeDocument/2006/relationships/image" Target="../media/image32.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4.sv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2.svg"/><Relationship Id="rId5" Type="http://schemas.openxmlformats.org/officeDocument/2006/relationships/image" Target="../media/image38.png"/><Relationship Id="rId10" Type="http://schemas.openxmlformats.org/officeDocument/2006/relationships/image" Target="../media/image1.png"/><Relationship Id="rId4" Type="http://schemas.openxmlformats.org/officeDocument/2006/relationships/image" Target="../media/image37.png"/><Relationship Id="rId9" Type="http://schemas.openxmlformats.org/officeDocument/2006/relationships/hyperlink" Target="https://github.com/leo1200/diffeq"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6.png"/><Relationship Id="rId7" Type="http://schemas.openxmlformats.org/officeDocument/2006/relationships/image" Target="../media/image50.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26.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45.png"/><Relationship Id="rId7"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53.svg"/><Relationship Id="rId5" Type="http://schemas.openxmlformats.org/officeDocument/2006/relationships/image" Target="../media/image52.png"/><Relationship Id="rId4" Type="http://schemas.openxmlformats.org/officeDocument/2006/relationships/image" Target="../media/image46.sv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55.svg"/><Relationship Id="rId7" Type="http://schemas.openxmlformats.org/officeDocument/2006/relationships/image" Target="../media/image68.png"/><Relationship Id="rId2" Type="http://schemas.openxmlformats.org/officeDocument/2006/relationships/image" Target="../media/image54.png"/><Relationship Id="rId1" Type="http://schemas.openxmlformats.org/officeDocument/2006/relationships/slideLayout" Target="../slideLayouts/slideLayout2.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 Id="rId9" Type="http://schemas.openxmlformats.org/officeDocument/2006/relationships/image" Target="../media/image70.png"/></Relationships>
</file>

<file path=ppt/slides/_rels/slide29.xml.rels><?xml version="1.0" encoding="UTF-8" standalone="yes"?>
<Relationships xmlns="http://schemas.openxmlformats.org/package/2006/relationships"><Relationship Id="rId8" Type="http://schemas.openxmlformats.org/officeDocument/2006/relationships/image" Target="../media/image58.svg"/><Relationship Id="rId3" Type="http://schemas.openxmlformats.org/officeDocument/2006/relationships/image" Target="../media/image71.png"/><Relationship Id="rId7"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3.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0.sv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79.png"/></Relationships>
</file>

<file path=ppt/slides/_rels/slide3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2.xml"/><Relationship Id="rId4" Type="http://schemas.openxmlformats.org/officeDocument/2006/relationships/image" Target="../media/image82.png"/></Relationships>
</file>

<file path=ppt/slides/_rels/slide3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63.png"/><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35.xml.rels><?xml version="1.0" encoding="UTF-8" standalone="yes"?>
<Relationships xmlns="http://schemas.openxmlformats.org/package/2006/relationships"><Relationship Id="rId3" Type="http://schemas.openxmlformats.org/officeDocument/2006/relationships/image" Target="../media/image76.svg"/><Relationship Id="rId7" Type="http://schemas.openxmlformats.org/officeDocument/2006/relationships/image" Target="../media/image98.png"/><Relationship Id="rId2" Type="http://schemas.openxmlformats.org/officeDocument/2006/relationships/image" Target="../media/image75.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77.gif"/><Relationship Id="rId4" Type="http://schemas.openxmlformats.org/officeDocument/2006/relationships/image" Target="../media/image95.png"/></Relationships>
</file>

<file path=ppt/slides/_rels/slide36.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2.xml"/><Relationship Id="rId4" Type="http://schemas.openxmlformats.org/officeDocument/2006/relationships/image" Target="../media/image101.png"/></Relationships>
</file>

<file path=ppt/slides/_rels/slide37.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105.png"/><Relationship Id="rId5" Type="http://schemas.openxmlformats.org/officeDocument/2006/relationships/image" Target="../media/image104.png"/><Relationship Id="rId4" Type="http://schemas.openxmlformats.org/officeDocument/2006/relationships/image" Target="../media/image79.svg"/></Relationships>
</file>

<file path=ppt/slides/_rels/slide38.xml.rels><?xml version="1.0" encoding="UTF-8" standalone="yes"?>
<Relationships xmlns="http://schemas.openxmlformats.org/package/2006/relationships"><Relationship Id="rId3" Type="http://schemas.openxmlformats.org/officeDocument/2006/relationships/image" Target="../media/image84.sv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89.svg"/><Relationship Id="rId2" Type="http://schemas.openxmlformats.org/officeDocument/2006/relationships/image" Target="../media/image88.png"/><Relationship Id="rId1" Type="http://schemas.openxmlformats.org/officeDocument/2006/relationships/slideLayout" Target="../slideLayouts/slideLayout2.xml"/><Relationship Id="rId6" Type="http://schemas.openxmlformats.org/officeDocument/2006/relationships/slide" Target="slide59.xml"/><Relationship Id="rId5" Type="http://schemas.openxmlformats.org/officeDocument/2006/relationships/image" Target="../media/image94.svg"/><Relationship Id="rId4" Type="http://schemas.openxmlformats.org/officeDocument/2006/relationships/image" Target="../media/image93.png"/></Relationships>
</file>

<file path=ppt/slides/_rels/slide4.xml.rels><?xml version="1.0" encoding="UTF-8" standalone="yes"?>
<Relationships xmlns="http://schemas.openxmlformats.org/package/2006/relationships"><Relationship Id="rId8" Type="http://schemas.openxmlformats.org/officeDocument/2006/relationships/hyperlink" Target="https://creativecommons.org/licenses/by-sa/4.0/legalcode" TargetMode="External"/><Relationship Id="rId3" Type="http://schemas.openxmlformats.org/officeDocument/2006/relationships/slideLayout" Target="../slideLayouts/slideLayout2.xml"/><Relationship Id="rId7" Type="http://schemas.openxmlformats.org/officeDocument/2006/relationships/hyperlink" Target="https://commons.wikimedia.org/wiki/File:Brusselator_Oscillations_HQ_Render.gif"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hyperlink" Target="https://commons.wikimedia.org/wiki/User:H-Psi-is-E-Psi" TargetMode="External"/><Relationship Id="rId5" Type="http://schemas.openxmlformats.org/officeDocument/2006/relationships/image" Target="../media/image7.png"/><Relationship Id="rId4" Type="http://schemas.openxmlformats.org/officeDocument/2006/relationships/notesSlide" Target="../notesSlides/notesSlide2.xml"/></Relationships>
</file>

<file path=ppt/slides/_rels/slide40.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8" Type="http://schemas.openxmlformats.org/officeDocument/2006/relationships/image" Target="../media/image41.png"/><Relationship Id="rId13" Type="http://schemas.openxmlformats.org/officeDocument/2006/relationships/image" Target="../media/image3.png"/><Relationship Id="rId3" Type="http://schemas.openxmlformats.org/officeDocument/2006/relationships/image" Target="../media/image36.png"/><Relationship Id="rId7" Type="http://schemas.openxmlformats.org/officeDocument/2006/relationships/image" Target="../media/image40.png"/><Relationship Id="rId12" Type="http://schemas.openxmlformats.org/officeDocument/2006/relationships/hyperlink" Target="https://github.com/leo1200/diffeq" TargetMode="External"/><Relationship Id="rId2" Type="http://schemas.openxmlformats.org/officeDocument/2006/relationships/image" Target="../media/image35.png"/><Relationship Id="rId1" Type="http://schemas.openxmlformats.org/officeDocument/2006/relationships/slideLayout" Target="../slideLayouts/slideLayout2.xml"/><Relationship Id="rId6" Type="http://schemas.openxmlformats.org/officeDocument/2006/relationships/image" Target="../media/image39.png"/><Relationship Id="rId11" Type="http://schemas.openxmlformats.org/officeDocument/2006/relationships/image" Target="../media/image2.svg"/><Relationship Id="rId5" Type="http://schemas.openxmlformats.org/officeDocument/2006/relationships/image" Target="../media/image38.png"/><Relationship Id="rId10" Type="http://schemas.openxmlformats.org/officeDocument/2006/relationships/image" Target="../media/image1.png"/><Relationship Id="rId4" Type="http://schemas.openxmlformats.org/officeDocument/2006/relationships/image" Target="../media/image37.png"/><Relationship Id="rId9" Type="http://schemas.openxmlformats.org/officeDocument/2006/relationships/hyperlink" Target="https://github.com/leo1200/diffeq/blob/master/efficiently_solfving_stiff_differential_equations.ipynb" TargetMode="External"/><Relationship Id="rId14" Type="http://schemas.openxmlformats.org/officeDocument/2006/relationships/image" Target="../media/image4.svg"/></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5.svg"/><Relationship Id="rId2" Type="http://schemas.openxmlformats.org/officeDocument/2006/relationships/image" Target="../media/image64.png"/><Relationship Id="rId1" Type="http://schemas.openxmlformats.org/officeDocument/2006/relationships/slideLayout" Target="../slideLayouts/slideLayout2.xml"/><Relationship Id="rId6" Type="http://schemas.openxmlformats.org/officeDocument/2006/relationships/image" Target="../media/image79.svg"/><Relationship Id="rId5" Type="http://schemas.openxmlformats.org/officeDocument/2006/relationships/image" Target="../media/image78.png"/><Relationship Id="rId4" Type="http://schemas.openxmlformats.org/officeDocument/2006/relationships/image" Target="../media/image22.gif"/></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hyperlink" Target="https://www.stat.uchicago.edu/~lekheng/courses/302/wnnr/nr.html" TargetMode="External"/><Relationship Id="rId4" Type="http://schemas.openxmlformats.org/officeDocument/2006/relationships/image" Target="../media/image103.png"/></Relationships>
</file>

<file path=ppt/slides/_rels/slide49.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8.png"/><Relationship Id="rId4" Type="http://schemas.openxmlformats.org/officeDocument/2006/relationships/image" Target="../media/image107.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hyperlink" Target="https://docs.sciml.ai/DiffEqDocs/stable/" TargetMode="External"/><Relationship Id="rId2" Type="http://schemas.openxmlformats.org/officeDocument/2006/relationships/hyperlink" Target="https://book.sciml.ai/"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110.svg"/><Relationship Id="rId2" Type="http://schemas.openxmlformats.org/officeDocument/2006/relationships/image" Target="../media/image109.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2.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56.xml.rels><?xml version="1.0" encoding="UTF-8" standalone="yes"?>
<Relationships xmlns="http://schemas.openxmlformats.org/package/2006/relationships"><Relationship Id="rId3" Type="http://schemas.openxmlformats.org/officeDocument/2006/relationships/image" Target="../media/image112.svg"/><Relationship Id="rId2" Type="http://schemas.openxmlformats.org/officeDocument/2006/relationships/image" Target="../media/image111.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2.xml"/><Relationship Id="rId5" Type="http://schemas.openxmlformats.org/officeDocument/2006/relationships/image" Target="../media/image135.png"/><Relationship Id="rId4" Type="http://schemas.openxmlformats.org/officeDocument/2006/relationships/image" Target="../media/image134.png"/></Relationships>
</file>

<file path=ppt/slides/_rels/slide58.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114.svg"/><Relationship Id="rId2" Type="http://schemas.openxmlformats.org/officeDocument/2006/relationships/image" Target="../media/image113.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116.svg"/><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118.svg"/><Relationship Id="rId2" Type="http://schemas.openxmlformats.org/officeDocument/2006/relationships/image" Target="../media/image117.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122.svg"/><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131.svg"/><Relationship Id="rId2" Type="http://schemas.openxmlformats.org/officeDocument/2006/relationships/image" Target="../media/image130.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138.sv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140.svg"/><Relationship Id="rId2" Type="http://schemas.openxmlformats.org/officeDocument/2006/relationships/image" Target="../media/image139.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142.svg"/><Relationship Id="rId2" Type="http://schemas.openxmlformats.org/officeDocument/2006/relationships/image" Target="../media/image141.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144.svg"/><Relationship Id="rId2" Type="http://schemas.openxmlformats.org/officeDocument/2006/relationships/image" Target="../media/image14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146.svg"/><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148.svg"/><Relationship Id="rId2" Type="http://schemas.openxmlformats.org/officeDocument/2006/relationships/image" Target="../media/image14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150.svg"/><Relationship Id="rId2" Type="http://schemas.openxmlformats.org/officeDocument/2006/relationships/image" Target="../media/image149.pn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52.svg"/><Relationship Id="rId2" Type="http://schemas.openxmlformats.org/officeDocument/2006/relationships/image" Target="../media/image151.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54.svg"/><Relationship Id="rId2" Type="http://schemas.openxmlformats.org/officeDocument/2006/relationships/image" Target="../media/image153.png"/><Relationship Id="rId1" Type="http://schemas.openxmlformats.org/officeDocument/2006/relationships/slideLayout" Target="../slideLayouts/slideLayout2.xml"/><Relationship Id="rId4" Type="http://schemas.openxmlformats.org/officeDocument/2006/relationships/slide" Target="slide39.xml"/></Relationships>
</file>

<file path=ppt/slides/_rels/slide74.xml.rels><?xml version="1.0" encoding="UTF-8" standalone="yes"?>
<Relationships xmlns="http://schemas.openxmlformats.org/package/2006/relationships"><Relationship Id="rId2" Type="http://schemas.openxmlformats.org/officeDocument/2006/relationships/hyperlink" Target="https://www.av8n.com/physics/liouville-intro.htm" TargetMode="Externa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56.svg"/><Relationship Id="rId2" Type="http://schemas.openxmlformats.org/officeDocument/2006/relationships/image" Target="../media/image155.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https://github.com/leo1200/diffeq" TargetMode="Externa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svg"/><Relationship Id="rId4" Type="http://schemas.openxmlformats.org/officeDocument/2006/relationships/image" Target="../media/image8.png"/></Relationships>
</file>

<file path=ppt/slides/_rels/slide80.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174.png"/></Relationships>
</file>

<file path=ppt/slides/_rels/slide82.xml.rels><?xml version="1.0" encoding="UTF-8" standalone="yes"?>
<Relationships xmlns="http://schemas.openxmlformats.org/package/2006/relationships"><Relationship Id="rId3" Type="http://schemas.openxmlformats.org/officeDocument/2006/relationships/image" Target="../media/image161.svg"/><Relationship Id="rId2" Type="http://schemas.openxmlformats.org/officeDocument/2006/relationships/image" Target="../media/image160.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179.png"/><Relationship Id="rId4" Type="http://schemas.openxmlformats.org/officeDocument/2006/relationships/image" Target="../media/image178.png"/></Relationships>
</file>

<file path=ppt/slides/_rels/slide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Grafik 3">
            <a:hlinkClick r:id="rId2"/>
            <a:extLst>
              <a:ext uri="{FF2B5EF4-FFF2-40B4-BE49-F238E27FC236}">
                <a16:creationId xmlns:a16="http://schemas.microsoft.com/office/drawing/2014/main" id="{FAE179F2-E2E8-FB6B-8ECA-507E24D7CC8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89261" y="2021136"/>
            <a:ext cx="4836864" cy="4836864"/>
          </a:xfrm>
          <a:prstGeom prst="rect">
            <a:avLst/>
          </a:prstGeom>
        </p:spPr>
      </p:pic>
      <p:pic>
        <p:nvPicPr>
          <p:cNvPr id="5" name="Grafik 4">
            <a:hlinkClick r:id="rId5"/>
            <a:extLst>
              <a:ext uri="{FF2B5EF4-FFF2-40B4-BE49-F238E27FC236}">
                <a16:creationId xmlns:a16="http://schemas.microsoft.com/office/drawing/2014/main" id="{47C9369F-9A6B-3783-4216-23A4E37A3AE4}"/>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604934" y="2296407"/>
            <a:ext cx="2853733" cy="2853733"/>
          </a:xfrm>
          <a:prstGeom prst="rect">
            <a:avLst/>
          </a:prstGeom>
        </p:spPr>
      </p:pic>
      <p:sp>
        <p:nvSpPr>
          <p:cNvPr id="6" name="Textfeld 5">
            <a:extLst>
              <a:ext uri="{FF2B5EF4-FFF2-40B4-BE49-F238E27FC236}">
                <a16:creationId xmlns:a16="http://schemas.microsoft.com/office/drawing/2014/main" id="{85E7ABA2-27B3-2353-CDCC-2F317D267073}"/>
              </a:ext>
            </a:extLst>
          </p:cNvPr>
          <p:cNvSpPr txBox="1"/>
          <p:nvPr/>
        </p:nvSpPr>
        <p:spPr>
          <a:xfrm>
            <a:off x="812800" y="588547"/>
            <a:ext cx="10717614" cy="923330"/>
          </a:xfrm>
          <a:prstGeom prst="rect">
            <a:avLst/>
          </a:prstGeom>
          <a:noFill/>
        </p:spPr>
        <p:txBody>
          <a:bodyPr wrap="none" rtlCol="0">
            <a:spAutoFit/>
          </a:bodyPr>
          <a:lstStyle/>
          <a:p>
            <a:r>
              <a:rPr lang="en-US" sz="5400" dirty="0">
                <a:latin typeface="+mj-lt"/>
              </a:rPr>
              <a:t>A Warm Welcome to our Presentation</a:t>
            </a:r>
          </a:p>
        </p:txBody>
      </p:sp>
      <p:sp>
        <p:nvSpPr>
          <p:cNvPr id="7" name="Textfeld 6">
            <a:extLst>
              <a:ext uri="{FF2B5EF4-FFF2-40B4-BE49-F238E27FC236}">
                <a16:creationId xmlns:a16="http://schemas.microsoft.com/office/drawing/2014/main" id="{A3ECDC2C-2D9B-15A6-7EB5-9176070EA4F8}"/>
              </a:ext>
            </a:extLst>
          </p:cNvPr>
          <p:cNvSpPr txBox="1"/>
          <p:nvPr/>
        </p:nvSpPr>
        <p:spPr>
          <a:xfrm>
            <a:off x="812800" y="1728748"/>
            <a:ext cx="4728667" cy="1200329"/>
          </a:xfrm>
          <a:prstGeom prst="rect">
            <a:avLst/>
          </a:prstGeom>
          <a:noFill/>
        </p:spPr>
        <p:txBody>
          <a:bodyPr wrap="none" rtlCol="0">
            <a:spAutoFit/>
          </a:bodyPr>
          <a:lstStyle/>
          <a:p>
            <a:r>
              <a:rPr lang="en-US" sz="4000" dirty="0"/>
              <a:t>Slides can be found at</a:t>
            </a:r>
          </a:p>
          <a:p>
            <a:endParaRPr lang="en-US" sz="3200" dirty="0"/>
          </a:p>
        </p:txBody>
      </p:sp>
      <p:sp>
        <p:nvSpPr>
          <p:cNvPr id="8" name="Textfeld 7">
            <a:extLst>
              <a:ext uri="{FF2B5EF4-FFF2-40B4-BE49-F238E27FC236}">
                <a16:creationId xmlns:a16="http://schemas.microsoft.com/office/drawing/2014/main" id="{44D87FBC-91FB-BE34-9671-F15771FD3DE0}"/>
              </a:ext>
            </a:extLst>
          </p:cNvPr>
          <p:cNvSpPr txBox="1"/>
          <p:nvPr/>
        </p:nvSpPr>
        <p:spPr>
          <a:xfrm>
            <a:off x="812800" y="2575134"/>
            <a:ext cx="3843745" cy="707886"/>
          </a:xfrm>
          <a:prstGeom prst="rect">
            <a:avLst/>
          </a:prstGeom>
          <a:noFill/>
        </p:spPr>
        <p:txBody>
          <a:bodyPr wrap="none" rtlCol="0">
            <a:spAutoFit/>
          </a:bodyPr>
          <a:lstStyle/>
          <a:p>
            <a:r>
              <a:rPr lang="en-US" sz="4000" dirty="0">
                <a:hlinkClick r:id="rId8"/>
              </a:rPr>
              <a:t>https://is.gd/stiff</a:t>
            </a:r>
            <a:r>
              <a:rPr lang="en-US" sz="4000" dirty="0"/>
              <a:t> </a:t>
            </a:r>
          </a:p>
        </p:txBody>
      </p:sp>
      <p:sp>
        <p:nvSpPr>
          <p:cNvPr id="9" name="Textfeld 8">
            <a:extLst>
              <a:ext uri="{FF2B5EF4-FFF2-40B4-BE49-F238E27FC236}">
                <a16:creationId xmlns:a16="http://schemas.microsoft.com/office/drawing/2014/main" id="{FF7F5D59-474C-FEDB-C780-92F1B833EF47}"/>
              </a:ext>
            </a:extLst>
          </p:cNvPr>
          <p:cNvSpPr txBox="1"/>
          <p:nvPr/>
        </p:nvSpPr>
        <p:spPr>
          <a:xfrm>
            <a:off x="812800" y="3574981"/>
            <a:ext cx="4047067" cy="2831544"/>
          </a:xfrm>
          <a:prstGeom prst="rect">
            <a:avLst/>
          </a:prstGeom>
          <a:noFill/>
        </p:spPr>
        <p:txBody>
          <a:bodyPr wrap="square" rtlCol="0">
            <a:spAutoFit/>
          </a:bodyPr>
          <a:lstStyle/>
          <a:p>
            <a:r>
              <a:rPr lang="en-US" sz="4000" dirty="0"/>
              <a:t>A question earns a contributor badge in our GitHub Repo </a:t>
            </a:r>
            <a:r>
              <a:rPr lang="de-DE" sz="4000" dirty="0"/>
              <a:t>🎉</a:t>
            </a:r>
            <a:endParaRPr lang="de-DE" sz="4000" b="1" dirty="0"/>
          </a:p>
          <a:p>
            <a:endParaRPr lang="en-US" dirty="0"/>
          </a:p>
        </p:txBody>
      </p:sp>
    </p:spTree>
    <p:extLst>
      <p:ext uri="{BB962C8B-B14F-4D97-AF65-F5344CB8AC3E}">
        <p14:creationId xmlns:p14="http://schemas.microsoft.com/office/powerpoint/2010/main" val="18705710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402E0A-6838-4AE7-D4B2-08FC8BB22F93}"/>
              </a:ext>
            </a:extLst>
          </p:cNvPr>
          <p:cNvSpPr>
            <a:spLocks noGrp="1"/>
          </p:cNvSpPr>
          <p:nvPr>
            <p:ph type="title"/>
          </p:nvPr>
        </p:nvSpPr>
        <p:spPr>
          <a:xfrm>
            <a:off x="838200" y="108622"/>
            <a:ext cx="10515600" cy="1325563"/>
          </a:xfrm>
        </p:spPr>
        <p:txBody>
          <a:bodyPr/>
          <a:lstStyle/>
          <a:p>
            <a:r>
              <a:rPr lang="en-US"/>
              <a:t>Runge-</a:t>
            </a:r>
            <a:r>
              <a:rPr lang="en-US" err="1"/>
              <a:t>Kutta</a:t>
            </a:r>
            <a:r>
              <a:rPr lang="en-US"/>
              <a:t>-Method</a:t>
            </a:r>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3414DE71-820F-0CB2-C294-1F5C46F4CB80}"/>
                  </a:ext>
                </a:extLst>
              </p:cNvPr>
              <p:cNvSpPr txBox="1"/>
              <p:nvPr/>
            </p:nvSpPr>
            <p:spPr>
              <a:xfrm>
                <a:off x="838200" y="1965383"/>
                <a:ext cx="10633558" cy="4904741"/>
              </a:xfrm>
              <a:prstGeom prst="rect">
                <a:avLst/>
              </a:prstGeom>
              <a:noFill/>
            </p:spPr>
            <p:txBody>
              <a:bodyPr wrap="square" rtlCol="0">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2800" i="1" smtClean="0">
                              <a:effectLst/>
                              <a:latin typeface="Cambria Math" panose="02040503050406030204" pitchFamily="18" charset="0"/>
                              <a:ea typeface="Times New Roman" panose="02020603050405020304" pitchFamily="18" charset="0"/>
                              <a:cs typeface="Times New Roman" panose="02020603050405020304" pitchFamily="18" charset="0"/>
                            </a:rPr>
                          </m:ctrlPr>
                        </m:sSubPr>
                        <m:e>
                          <m:bar>
                            <m:bar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bar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y</m:t>
                              </m:r>
                            </m:e>
                          </m:ba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n</m:t>
                          </m:r>
                          <m:r>
                            <a:rPr lang="en-US" sz="280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bar>
                            <m:bar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bar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y</m:t>
                              </m:r>
                            </m:e>
                          </m:ba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n</m:t>
                          </m:r>
                        </m:sub>
                      </m:sSub>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h</m:t>
                      </m:r>
                      <m:nary>
                        <m:naryPr>
                          <m:chr m:val="∑"/>
                          <m:limLoc m:val="undOv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naryPr>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2800">
                              <a:effectLst/>
                              <a:latin typeface="Cambria Math" panose="02040503050406030204" pitchFamily="18" charset="0"/>
                              <a:ea typeface="Times New Roman" panose="02020603050405020304" pitchFamily="18" charset="0"/>
                              <a:cs typeface="Times New Roman" panose="02020603050405020304" pitchFamily="18" charset="0"/>
                            </a:rPr>
                            <m:t>=1</m:t>
                          </m:r>
                        </m:sub>
                        <m:sup>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m</m:t>
                          </m:r>
                        </m:sup>
                        <m:e>
                          <m:sSub>
                            <m:sSub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β</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i</m:t>
                              </m:r>
                            </m:sub>
                          </m:sSub>
                          <m:sSub>
                            <m:sSub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bar>
                                <m:bar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bar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k</m:t>
                                  </m:r>
                                </m:e>
                              </m:ba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i</m:t>
                              </m:r>
                            </m:sub>
                          </m:sSub>
                        </m:e>
                      </m:nary>
                    </m:oMath>
                  </m:oMathPara>
                </a14:m>
                <a:endParaRPr lang="de-DE" sz="280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bar>
                            <m:bar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bar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k</m:t>
                              </m:r>
                            </m:e>
                          </m:ba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i</m:t>
                          </m:r>
                        </m:sub>
                      </m:sSub>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f</m:t>
                      </m:r>
                      <m:d>
                        <m:d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dPr>
                        <m:e>
                          <m:d>
                            <m:d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bar>
                                    <m:bar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bar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y</m:t>
                                      </m:r>
                                    </m:e>
                                  </m:ba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n</m:t>
                                  </m:r>
                                </m:sub>
                              </m:sSub>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h</m:t>
                              </m:r>
                              <m:nary>
                                <m:naryPr>
                                  <m:chr m:val="∑"/>
                                  <m:limLoc m:val="undOv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naryPr>
                                <m:sub>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l</m:t>
                                  </m:r>
                                  <m:r>
                                    <a:rPr lang="en-US" sz="2800">
                                      <a:effectLst/>
                                      <a:latin typeface="Cambria Math" panose="02040503050406030204" pitchFamily="18" charset="0"/>
                                      <a:ea typeface="Calibri" panose="020F0502020204030204" pitchFamily="34" charset="0"/>
                                      <a:cs typeface="Times New Roman" panose="02020603050405020304" pitchFamily="18" charset="0"/>
                                    </a:rPr>
                                    <m:t>=1</m:t>
                                  </m:r>
                                </m:sub>
                                <m:sup>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m</m:t>
                                  </m:r>
                                  <m:r>
                                    <a:rPr lang="en-US" sz="2800" i="1">
                                      <a:effectLst/>
                                      <a:latin typeface="Cambria Math" panose="02040503050406030204" pitchFamily="18" charset="0"/>
                                      <a:ea typeface="Calibri" panose="020F0502020204030204" pitchFamily="34" charset="0"/>
                                      <a:cs typeface="Times New Roman" panose="02020603050405020304" pitchFamily="18" charset="0"/>
                                    </a:rPr>
                                    <m:t>−</m:t>
                                  </m:r>
                                  <m:r>
                                    <a:rPr lang="en-US" sz="2800">
                                      <a:effectLst/>
                                      <a:latin typeface="Cambria Math" panose="02040503050406030204" pitchFamily="18" charset="0"/>
                                      <a:ea typeface="Calibri" panose="020F0502020204030204" pitchFamily="34" charset="0"/>
                                      <a:cs typeface="Times New Roman" panose="02020603050405020304" pitchFamily="18" charset="0"/>
                                    </a:rPr>
                                    <m:t>1</m:t>
                                  </m:r>
                                </m:sup>
                                <m:e>
                                  <m:sSub>
                                    <m:sSub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α</m:t>
                                      </m:r>
                                    </m:e>
                                    <m:sub>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i</m:t>
                                      </m:r>
                                      <m:r>
                                        <a:rPr lang="en-US" sz="2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l</m:t>
                                      </m:r>
                                    </m:sub>
                                  </m:sSub>
                                  <m:sSub>
                                    <m:sSub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bar>
                                        <m:bar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bar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k</m:t>
                                          </m:r>
                                        </m:e>
                                      </m:ba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l</m:t>
                                      </m:r>
                                    </m:sub>
                                  </m:sSub>
                                </m:e>
                              </m:nary>
                            </m:e>
                          </m:d>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t</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n</m:t>
                              </m:r>
                            </m:sub>
                          </m:sSub>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γ</m:t>
                              </m:r>
                            </m:e>
                            <m: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i</m:t>
                              </m:r>
                            </m:sub>
                          </m:sSub>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h</m:t>
                          </m:r>
                        </m:e>
                      </m:d>
                      <m:r>
                        <a:rPr lang="en-US" sz="28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i</m:t>
                      </m:r>
                      <m:r>
                        <a:rPr lang="en-US" sz="2800">
                          <a:effectLst/>
                          <a:latin typeface="Cambria Math" panose="02040503050406030204" pitchFamily="18" charset="0"/>
                          <a:ea typeface="Times New Roman" panose="02020603050405020304" pitchFamily="18" charset="0"/>
                          <a:cs typeface="Times New Roman" panose="02020603050405020304" pitchFamily="18" charset="0"/>
                        </a:rPr>
                        <m:t>=1,…,</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m</m:t>
                      </m:r>
                    </m:oMath>
                  </m:oMathPara>
                </a14:m>
                <a:endParaRPr lang="de-DE" sz="280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nary>
                        <m:naryPr>
                          <m:chr m:val="∑"/>
                          <m:limLoc m:val="undOvr"/>
                          <m:ctrlPr>
                            <a:rPr lang="de-DE" sz="2800" i="1">
                              <a:latin typeface="Cambria Math" panose="02040503050406030204" pitchFamily="18" charset="0"/>
                            </a:rPr>
                          </m:ctrlPr>
                        </m:naryPr>
                        <m:sub>
                          <m:r>
                            <m:rPr>
                              <m:sty m:val="p"/>
                            </m:rPr>
                            <a:rPr lang="en-US" sz="2800">
                              <a:latin typeface="Cambria Math" panose="02040503050406030204" pitchFamily="18" charset="0"/>
                            </a:rPr>
                            <m:t>l</m:t>
                          </m:r>
                          <m:r>
                            <a:rPr lang="en-US" sz="2800">
                              <a:latin typeface="Cambria Math" panose="02040503050406030204" pitchFamily="18" charset="0"/>
                            </a:rPr>
                            <m:t>=1</m:t>
                          </m:r>
                        </m:sub>
                        <m:sup>
                          <m:r>
                            <m:rPr>
                              <m:sty m:val="p"/>
                            </m:rPr>
                            <a:rPr lang="en-US" sz="2800">
                              <a:latin typeface="Cambria Math" panose="02040503050406030204" pitchFamily="18" charset="0"/>
                            </a:rPr>
                            <m:t>m</m:t>
                          </m:r>
                        </m:sup>
                        <m:e>
                          <m:sSub>
                            <m:sSubPr>
                              <m:ctrlPr>
                                <a:rPr lang="de-DE" sz="2800" i="1">
                                  <a:latin typeface="Cambria Math" panose="02040503050406030204" pitchFamily="18" charset="0"/>
                                </a:rPr>
                              </m:ctrlPr>
                            </m:sSubPr>
                            <m:e>
                              <m:r>
                                <m:rPr>
                                  <m:sty m:val="p"/>
                                </m:rPr>
                                <a:rPr lang="en-US" sz="2800">
                                  <a:latin typeface="Cambria Math" panose="02040503050406030204" pitchFamily="18" charset="0"/>
                                </a:rPr>
                                <m:t>α</m:t>
                              </m:r>
                            </m:e>
                            <m:sub>
                              <m:r>
                                <m:rPr>
                                  <m:sty m:val="p"/>
                                </m:rPr>
                                <a:rPr lang="en-US" sz="2800">
                                  <a:latin typeface="Cambria Math" panose="02040503050406030204" pitchFamily="18" charset="0"/>
                                </a:rPr>
                                <m:t>i</m:t>
                              </m:r>
                              <m:r>
                                <a:rPr lang="en-US" sz="2800">
                                  <a:latin typeface="Cambria Math" panose="02040503050406030204" pitchFamily="18" charset="0"/>
                                </a:rPr>
                                <m:t>,</m:t>
                              </m:r>
                              <m:r>
                                <m:rPr>
                                  <m:sty m:val="p"/>
                                </m:rPr>
                                <a:rPr lang="en-US" sz="2800">
                                  <a:latin typeface="Cambria Math" panose="02040503050406030204" pitchFamily="18" charset="0"/>
                                </a:rPr>
                                <m:t>l</m:t>
                              </m:r>
                            </m:sub>
                          </m:sSub>
                        </m:e>
                      </m:nary>
                      <m:r>
                        <a:rPr lang="en-US" sz="2800">
                          <a:latin typeface="Cambria Math" panose="02040503050406030204" pitchFamily="18" charset="0"/>
                        </a:rPr>
                        <m:t>=</m:t>
                      </m:r>
                      <m:sSub>
                        <m:sSubPr>
                          <m:ctrlPr>
                            <a:rPr lang="de-DE" sz="2800" i="1">
                              <a:latin typeface="Cambria Math" panose="02040503050406030204" pitchFamily="18" charset="0"/>
                            </a:rPr>
                          </m:ctrlPr>
                        </m:sSubPr>
                        <m:e>
                          <m:r>
                            <m:rPr>
                              <m:sty m:val="p"/>
                            </m:rPr>
                            <a:rPr lang="en-US" sz="2800">
                              <a:latin typeface="Cambria Math" panose="02040503050406030204" pitchFamily="18" charset="0"/>
                            </a:rPr>
                            <m:t>γ</m:t>
                          </m:r>
                        </m:e>
                        <m:sub>
                          <m:r>
                            <m:rPr>
                              <m:sty m:val="p"/>
                            </m:rPr>
                            <a:rPr lang="en-US" sz="2800">
                              <a:latin typeface="Cambria Math" panose="02040503050406030204" pitchFamily="18" charset="0"/>
                            </a:rPr>
                            <m:t>i</m:t>
                          </m:r>
                        </m:sub>
                      </m:sSub>
                      <m:r>
                        <a:rPr lang="de-DE" sz="2800" b="0" i="1" smtClean="0">
                          <a:latin typeface="Cambria Math" panose="02040503050406030204" pitchFamily="18" charset="0"/>
                        </a:rPr>
                        <m:t>,  </m:t>
                      </m:r>
                      <m:sSub>
                        <m:sSubPr>
                          <m:ctrlPr>
                            <a:rPr lang="de-DE" sz="2800" i="1">
                              <a:latin typeface="Cambria Math" panose="02040503050406030204" pitchFamily="18" charset="0"/>
                              <a:ea typeface="Times New Roman" panose="02020603050405020304" pitchFamily="18" charset="0"/>
                            </a:rPr>
                          </m:ctrlPr>
                        </m:sSubPr>
                        <m:e>
                          <m:r>
                            <m:rPr>
                              <m:sty m:val="p"/>
                            </m:rPr>
                            <a:rPr lang="en-US" sz="2800">
                              <a:latin typeface="Cambria Math" panose="02040503050406030204" pitchFamily="18" charset="0"/>
                              <a:ea typeface="Times New Roman" panose="02020603050405020304" pitchFamily="18" charset="0"/>
                              <a:cs typeface="Times New Roman" panose="02020603050405020304" pitchFamily="18" charset="0"/>
                            </a:rPr>
                            <m:t>α</m:t>
                          </m:r>
                        </m:e>
                        <m:sub>
                          <m:r>
                            <m:rPr>
                              <m:sty m:val="p"/>
                            </m:rPr>
                            <a:rPr lang="en-US" sz="2800">
                              <a:latin typeface="Cambria Math" panose="02040503050406030204" pitchFamily="18" charset="0"/>
                              <a:ea typeface="Times New Roman" panose="02020603050405020304" pitchFamily="18" charset="0"/>
                              <a:cs typeface="Times New Roman" panose="02020603050405020304" pitchFamily="18" charset="0"/>
                            </a:rPr>
                            <m:t>i</m:t>
                          </m:r>
                          <m:r>
                            <a:rPr lang="en-US" sz="28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800">
                              <a:latin typeface="Cambria Math" panose="02040503050406030204" pitchFamily="18" charset="0"/>
                              <a:ea typeface="Times New Roman" panose="02020603050405020304" pitchFamily="18" charset="0"/>
                              <a:cs typeface="Times New Roman" panose="02020603050405020304" pitchFamily="18" charset="0"/>
                            </a:rPr>
                            <m:t>l</m:t>
                          </m:r>
                        </m:sub>
                      </m:sSub>
                      <m:r>
                        <a:rPr lang="en-US" sz="2800">
                          <a:latin typeface="Cambria Math" panose="02040503050406030204" pitchFamily="18" charset="0"/>
                          <a:ea typeface="Times New Roman" panose="02020603050405020304" pitchFamily="18" charset="0"/>
                          <a:cs typeface="Times New Roman" panose="02020603050405020304" pitchFamily="18" charset="0"/>
                        </a:rPr>
                        <m:t>=0</m:t>
                      </m:r>
                      <m:r>
                        <a:rPr lang="de-DE" sz="28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de-DE" sz="2800" b="0" i="0" smtClean="0">
                          <a:latin typeface="Cambria Math" panose="02040503050406030204" pitchFamily="18" charset="0"/>
                          <a:ea typeface="Times New Roman" panose="02020603050405020304" pitchFamily="18" charset="0"/>
                          <a:cs typeface="Times New Roman" panose="02020603050405020304" pitchFamily="18" charset="0"/>
                        </a:rPr>
                        <m:t>for</m:t>
                      </m:r>
                      <m:r>
                        <a:rPr lang="de-DE" sz="2800" b="0" i="0" smtClean="0">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2800">
                          <a:latin typeface="Cambria Math" panose="02040503050406030204" pitchFamily="18" charset="0"/>
                          <a:ea typeface="Times New Roman" panose="02020603050405020304" pitchFamily="18" charset="0"/>
                          <a:cs typeface="Times New Roman" panose="02020603050405020304" pitchFamily="18" charset="0"/>
                        </a:rPr>
                        <m:t>l</m:t>
                      </m:r>
                      <m:r>
                        <a:rPr lang="en-US" sz="2800">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800">
                          <a:latin typeface="Cambria Math" panose="02040503050406030204" pitchFamily="18" charset="0"/>
                          <a:ea typeface="Times New Roman" panose="02020603050405020304" pitchFamily="18" charset="0"/>
                          <a:cs typeface="Times New Roman" panose="02020603050405020304" pitchFamily="18" charset="0"/>
                        </a:rPr>
                        <m:t>i</m:t>
                      </m:r>
                      <m:r>
                        <a:rPr lang="de-DE" sz="2800" b="0" i="0"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de-DE" sz="2800" b="0" i="0" smtClean="0">
                          <a:effectLst/>
                          <a:latin typeface="Cambria Math" panose="02040503050406030204" pitchFamily="18" charset="0"/>
                          <a:ea typeface="Times New Roman" panose="02020603050405020304" pitchFamily="18" charset="0"/>
                          <a:cs typeface="Times New Roman" panose="02020603050405020304" pitchFamily="18" charset="0"/>
                        </a:rPr>
                        <m:t>explicit</m:t>
                      </m:r>
                    </m:oMath>
                  </m:oMathPara>
                </a14:m>
                <a:endParaRPr lang="de-DE" sz="2800">
                  <a:effectLst/>
                  <a:latin typeface="Roboto" panose="02000000000000000000" pitchFamily="2" charset="0"/>
                  <a:ea typeface="Calibri" panose="020F0502020204030204" pitchFamily="34" charset="0"/>
                  <a:cs typeface="Times New Roman" panose="02020603050405020304" pitchFamily="18" charset="0"/>
                </a:endParaRPr>
              </a:p>
              <a:p>
                <a:endParaRPr lang="en-US"/>
              </a:p>
            </p:txBody>
          </p:sp>
        </mc:Choice>
        <mc:Fallback xmlns="">
          <p:sp>
            <p:nvSpPr>
              <p:cNvPr id="4" name="Textfeld 3">
                <a:extLst>
                  <a:ext uri="{FF2B5EF4-FFF2-40B4-BE49-F238E27FC236}">
                    <a16:creationId xmlns:a16="http://schemas.microsoft.com/office/drawing/2014/main" id="{3414DE71-820F-0CB2-C294-1F5C46F4CB80}"/>
                  </a:ext>
                </a:extLst>
              </p:cNvPr>
              <p:cNvSpPr txBox="1">
                <a:spLocks noRot="1" noChangeAspect="1" noMove="1" noResize="1" noEditPoints="1" noAdjustHandles="1" noChangeArrowheads="1" noChangeShapeType="1" noTextEdit="1"/>
              </p:cNvSpPr>
              <p:nvPr/>
            </p:nvSpPr>
            <p:spPr>
              <a:xfrm>
                <a:off x="838200" y="1965383"/>
                <a:ext cx="10633558" cy="4904741"/>
              </a:xfrm>
              <a:prstGeom prst="rect">
                <a:avLst/>
              </a:prstGeom>
              <a:blipFill>
                <a:blip r:embed="rId3"/>
                <a:stretch>
                  <a:fillRect/>
                </a:stretch>
              </a:blipFill>
            </p:spPr>
            <p:txBody>
              <a:bodyPr/>
              <a:lstStyle/>
              <a:p>
                <a:r>
                  <a:rPr lang="en-US">
                    <a:noFill/>
                  </a:rPr>
                  <a:t> </a:t>
                </a:r>
              </a:p>
            </p:txBody>
          </p:sp>
        </mc:Fallback>
      </mc:AlternateContent>
      <p:sp>
        <p:nvSpPr>
          <p:cNvPr id="5" name="Textfeld 4">
            <a:extLst>
              <a:ext uri="{FF2B5EF4-FFF2-40B4-BE49-F238E27FC236}">
                <a16:creationId xmlns:a16="http://schemas.microsoft.com/office/drawing/2014/main" id="{4BDB940F-9675-3A13-0493-DCC585BF37A4}"/>
              </a:ext>
            </a:extLst>
          </p:cNvPr>
          <p:cNvSpPr txBox="1"/>
          <p:nvPr/>
        </p:nvSpPr>
        <p:spPr>
          <a:xfrm>
            <a:off x="838200" y="1177681"/>
            <a:ext cx="10045700" cy="954107"/>
          </a:xfrm>
          <a:prstGeom prst="rect">
            <a:avLst/>
          </a:prstGeom>
          <a:noFill/>
        </p:spPr>
        <p:txBody>
          <a:bodyPr wrap="square" rtlCol="0">
            <a:spAutoFit/>
          </a:bodyPr>
          <a:lstStyle/>
          <a:p>
            <a:r>
              <a:rPr lang="en-US" sz="2800"/>
              <a:t>Q: How would you construct a higher order scheme?</a:t>
            </a:r>
          </a:p>
          <a:p>
            <a:r>
              <a:rPr lang="en-US" sz="2800">
                <a:solidFill>
                  <a:schemeClr val="accent6">
                    <a:lumMod val="75000"/>
                  </a:schemeClr>
                </a:solidFill>
              </a:rPr>
              <a:t>Runge-</a:t>
            </a:r>
            <a:r>
              <a:rPr lang="en-US" sz="2800" err="1">
                <a:solidFill>
                  <a:schemeClr val="accent6">
                    <a:lumMod val="75000"/>
                  </a:schemeClr>
                </a:solidFill>
              </a:rPr>
              <a:t>Kutta</a:t>
            </a:r>
            <a:r>
              <a:rPr lang="en-US" sz="2800">
                <a:solidFill>
                  <a:schemeClr val="accent6">
                    <a:lumMod val="75000"/>
                  </a:schemeClr>
                </a:solidFill>
              </a:rPr>
              <a:t> Idea</a:t>
            </a:r>
            <a:r>
              <a:rPr lang="en-US" sz="2800"/>
              <a:t>: </a:t>
            </a:r>
            <a:r>
              <a:rPr lang="en-US" sz="2800">
                <a:latin typeface="Roboto" panose="02000000000000000000" pitchFamily="2" charset="0"/>
                <a:ea typeface="Calibri" panose="020F0502020204030204" pitchFamily="34" charset="0"/>
                <a:cs typeface="Times New Roman" panose="02020603050405020304" pitchFamily="18" charset="0"/>
              </a:rPr>
              <a:t>W</a:t>
            </a:r>
            <a:r>
              <a:rPr lang="en-US" sz="2800">
                <a:effectLst/>
                <a:latin typeface="Roboto" panose="02000000000000000000" pitchFamily="2" charset="0"/>
                <a:ea typeface="Calibri" panose="020F0502020204030204" pitchFamily="34" charset="0"/>
                <a:cs typeface="Times New Roman" panose="02020603050405020304" pitchFamily="18" charset="0"/>
              </a:rPr>
              <a:t>eighted combination of simple derivatives</a:t>
            </a:r>
            <a:endParaRPr lang="en-US" sz="2800"/>
          </a:p>
        </p:txBody>
      </p:sp>
      <p:sp>
        <p:nvSpPr>
          <p:cNvPr id="6" name="Foliennummernplatzhalter 5">
            <a:extLst>
              <a:ext uri="{FF2B5EF4-FFF2-40B4-BE49-F238E27FC236}">
                <a16:creationId xmlns:a16="http://schemas.microsoft.com/office/drawing/2014/main" id="{9A216D0F-D573-732B-4319-6DE69DF450EE}"/>
              </a:ext>
            </a:extLst>
          </p:cNvPr>
          <p:cNvSpPr>
            <a:spLocks noGrp="1"/>
          </p:cNvSpPr>
          <p:nvPr>
            <p:ph type="sldNum" sz="quarter" idx="12"/>
          </p:nvPr>
        </p:nvSpPr>
        <p:spPr/>
        <p:txBody>
          <a:bodyPr/>
          <a:lstStyle/>
          <a:p>
            <a:fld id="{A0B92CD8-FF24-4321-9188-DC9BF5755683}" type="slidenum">
              <a:rPr lang="en-US" smtClean="0"/>
              <a:t>10</a:t>
            </a:fld>
            <a:endParaRPr lang="en-US"/>
          </a:p>
        </p:txBody>
      </p:sp>
      <p:sp>
        <p:nvSpPr>
          <p:cNvPr id="382" name="Textfeld 381">
            <a:extLst>
              <a:ext uri="{FF2B5EF4-FFF2-40B4-BE49-F238E27FC236}">
                <a16:creationId xmlns:a16="http://schemas.microsoft.com/office/drawing/2014/main" id="{0E3CB6C7-9EB7-6165-AACD-191A61750381}"/>
              </a:ext>
            </a:extLst>
          </p:cNvPr>
          <p:cNvSpPr txBox="1"/>
          <p:nvPr/>
        </p:nvSpPr>
        <p:spPr>
          <a:xfrm>
            <a:off x="828290" y="6496048"/>
            <a:ext cx="10525510" cy="338554"/>
          </a:xfrm>
          <a:prstGeom prst="rect">
            <a:avLst/>
          </a:prstGeom>
          <a:noFill/>
        </p:spPr>
        <p:txBody>
          <a:bodyPr wrap="none" rtlCol="0">
            <a:spAutoFit/>
          </a:bodyPr>
          <a:lstStyle/>
          <a:p>
            <a:r>
              <a:rPr lang="en-US" sz="1600" b="1">
                <a:solidFill>
                  <a:schemeClr val="accent1">
                    <a:lumMod val="60000"/>
                    <a:lumOff val="40000"/>
                  </a:schemeClr>
                </a:solidFill>
              </a:rPr>
              <a:t>Some Classical Methods</a:t>
            </a:r>
            <a:r>
              <a:rPr lang="en-US" sz="1600">
                <a:solidFill>
                  <a:schemeClr val="bg2">
                    <a:lumMod val="50000"/>
                  </a:schemeClr>
                </a:solidFill>
              </a:rPr>
              <a:t>     |     Problem of Conserved Quantities    |    Problem of Stiffness     |     Efficiently Solving Stiff ODEs</a:t>
            </a:r>
          </a:p>
        </p:txBody>
      </p:sp>
    </p:spTree>
    <p:extLst>
      <p:ext uri="{BB962C8B-B14F-4D97-AF65-F5344CB8AC3E}">
        <p14:creationId xmlns:p14="http://schemas.microsoft.com/office/powerpoint/2010/main" val="27770060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652AC96A-4E3E-CEBD-E3D9-7D83C6ED96CB}"/>
              </a:ext>
            </a:extLst>
          </p:cNvPr>
          <p:cNvSpPr>
            <a:spLocks noGrp="1"/>
          </p:cNvSpPr>
          <p:nvPr>
            <p:ph type="sldNum" sz="quarter" idx="12"/>
          </p:nvPr>
        </p:nvSpPr>
        <p:spPr/>
        <p:txBody>
          <a:bodyPr/>
          <a:lstStyle/>
          <a:p>
            <a:fld id="{A0B92CD8-FF24-4321-9188-DC9BF5755683}" type="slidenum">
              <a:rPr lang="en-US" smtClean="0"/>
              <a:pPr/>
              <a:t>11</a:t>
            </a:fld>
            <a:endParaRPr lang="en-US"/>
          </a:p>
        </p:txBody>
      </p:sp>
      <p:pic>
        <p:nvPicPr>
          <p:cNvPr id="5" name="Grafik 4">
            <a:extLst>
              <a:ext uri="{FF2B5EF4-FFF2-40B4-BE49-F238E27FC236}">
                <a16:creationId xmlns:a16="http://schemas.microsoft.com/office/drawing/2014/main" id="{8D2339C9-60C6-4065-DDDF-B5699F96D47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a:stretch/>
        </p:blipFill>
        <p:spPr>
          <a:xfrm>
            <a:off x="6523310" y="223309"/>
            <a:ext cx="4830490" cy="5881902"/>
          </a:xfrm>
          <a:prstGeom prst="rect">
            <a:avLst/>
          </a:prstGeom>
        </p:spPr>
      </p:pic>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E61FE5E6-6434-D132-70B6-8F2908203CB5}"/>
                  </a:ext>
                </a:extLst>
              </p:cNvPr>
              <p:cNvSpPr txBox="1"/>
              <p:nvPr/>
            </p:nvSpPr>
            <p:spPr>
              <a:xfrm>
                <a:off x="1069129" y="662731"/>
                <a:ext cx="4899418" cy="2610330"/>
              </a:xfrm>
              <a:prstGeom prst="rect">
                <a:avLst/>
              </a:prstGeom>
              <a:noFill/>
            </p:spPr>
            <p:txBody>
              <a:bodyPr wrap="none" rtlCol="0">
                <a:spAutoFit/>
              </a:bodyPr>
              <a:lstStyle/>
              <a:p>
                <a:r>
                  <a:rPr lang="en-US" sz="5400" dirty="0">
                    <a:latin typeface="+mj-lt"/>
                  </a:rPr>
                  <a:t>RK2</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k</m:t>
                          </m:r>
                        </m:e>
                        <m:sub>
                          <m:r>
                            <a:rPr lang="en-US" sz="24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f</m:t>
                      </m:r>
                      <m:r>
                        <a:rPr lang="en-US" sz="2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y</m:t>
                          </m:r>
                        </m:e>
                        <m: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n</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t</m:t>
                          </m:r>
                        </m:e>
                        <m: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n</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de-DE" sz="2400" dirty="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k</m:t>
                          </m:r>
                        </m:e>
                        <m:sub>
                          <m:r>
                            <a:rPr lang="en-US" sz="2400">
                              <a:effectLst/>
                              <a:latin typeface="Cambria Math" panose="02040503050406030204" pitchFamily="18" charset="0"/>
                              <a:ea typeface="Calibri" panose="020F0502020204030204" pitchFamily="34" charset="0"/>
                              <a:cs typeface="Times New Roman" panose="02020603050405020304" pitchFamily="18" charset="0"/>
                            </a:rPr>
                            <m:t>2</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f</m:t>
                      </m:r>
                      <m:r>
                        <a:rPr lang="en-US" sz="2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y</m:t>
                          </m:r>
                        </m:e>
                        <m: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n</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latin typeface="Cambria Math" panose="02040503050406030204" pitchFamily="18" charset="0"/>
                        </a:rPr>
                        <m:t>Δt</m:t>
                      </m:r>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k</m:t>
                          </m:r>
                        </m:e>
                        <m:sub>
                          <m:r>
                            <a:rPr lang="en-US" sz="24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t</m:t>
                          </m:r>
                        </m:e>
                        <m: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n</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latin typeface="Cambria Math" panose="02040503050406030204" pitchFamily="18" charset="0"/>
                        </a:rPr>
                        <m:t>Δt</m:t>
                      </m:r>
                      <m:r>
                        <a:rPr lang="en-US" sz="2400">
                          <a:effectLst/>
                          <a:latin typeface="Cambria Math" panose="02040503050406030204" pitchFamily="18" charset="0"/>
                          <a:ea typeface="Calibri" panose="020F0502020204030204" pitchFamily="34" charset="0"/>
                          <a:cs typeface="Times New Roman" panose="02020603050405020304" pitchFamily="18" charset="0"/>
                        </a:rPr>
                        <m:t>)</m:t>
                      </m:r>
                    </m:oMath>
                  </m:oMathPara>
                </a14:m>
                <a:endParaRPr lang="de-DE" sz="2400" dirty="0">
                  <a:effectLst/>
                  <a:latin typeface="Roboto" panose="02000000000000000000" pitchFamily="2"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sSub>
                        <m:sSubPr>
                          <m:ctrlPr>
                            <a:rPr lang="de-DE" sz="2400" i="1">
                              <a:effectLst/>
                              <a:latin typeface="Cambria Math" panose="020405030504060302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y</m:t>
                          </m:r>
                        </m:e>
                        <m: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n</m:t>
                          </m:r>
                          <m:r>
                            <a:rPr lang="en-US" sz="24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400" i="1">
                              <a:effectLst/>
                              <a:latin typeface="Cambria Math" panose="020405030504060302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y</m:t>
                          </m:r>
                        </m:e>
                        <m: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n</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f>
                        <m:fPr>
                          <m:ctrlPr>
                            <a:rPr lang="de-DE" sz="2400" i="1">
                              <a:effectLst/>
                              <a:latin typeface="Cambria Math" panose="02040503050406030204" pitchFamily="18" charset="0"/>
                            </a:rPr>
                          </m:ctrlPr>
                        </m:fPr>
                        <m:num>
                          <m:r>
                            <m:rPr>
                              <m:sty m:val="p"/>
                            </m:rPr>
                            <a:rPr lang="en-US" sz="2400">
                              <a:latin typeface="Cambria Math" panose="02040503050406030204" pitchFamily="18" charset="0"/>
                            </a:rPr>
                            <m:t>Δt</m:t>
                          </m:r>
                        </m:num>
                        <m:den>
                          <m:r>
                            <a:rPr lang="en-US" sz="2400">
                              <a:effectLst/>
                              <a:latin typeface="Cambria Math" panose="02040503050406030204" pitchFamily="18" charset="0"/>
                              <a:ea typeface="Calibri" panose="020F0502020204030204" pitchFamily="34" charset="0"/>
                              <a:cs typeface="Times New Roman" panose="02020603050405020304" pitchFamily="18" charset="0"/>
                            </a:rPr>
                            <m:t>2</m:t>
                          </m:r>
                        </m:den>
                      </m:f>
                      <m:d>
                        <m:dPr>
                          <m:ctrlPr>
                            <a:rPr lang="de-DE" sz="2400" i="1">
                              <a:effectLst/>
                              <a:latin typeface="Cambria Math" panose="02040503050406030204" pitchFamily="18" charset="0"/>
                            </a:rPr>
                          </m:ctrlPr>
                        </m:dPr>
                        <m:e>
                          <m:sSub>
                            <m:sSubPr>
                              <m:ctrlPr>
                                <a:rPr lang="de-DE" sz="2400" i="1">
                                  <a:effectLst/>
                                  <a:latin typeface="Cambria Math" panose="020405030504060302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k</m:t>
                              </m:r>
                            </m:e>
                            <m:sub>
                              <m:r>
                                <a:rPr lang="en-US" sz="24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400" i="1">
                                  <a:effectLst/>
                                  <a:latin typeface="Cambria Math" panose="020405030504060302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k</m:t>
                              </m:r>
                            </m:e>
                            <m:sub>
                              <m:r>
                                <a:rPr lang="en-US" sz="2400">
                                  <a:effectLst/>
                                  <a:latin typeface="Cambria Math" panose="02040503050406030204" pitchFamily="18" charset="0"/>
                                  <a:ea typeface="Calibri" panose="020F0502020204030204" pitchFamily="34" charset="0"/>
                                  <a:cs typeface="Times New Roman" panose="02020603050405020304" pitchFamily="18" charset="0"/>
                                </a:rPr>
                                <m:t>2</m:t>
                              </m:r>
                            </m:sub>
                          </m:sSub>
                        </m:e>
                      </m:d>
                      <m:r>
                        <a:rPr lang="en-US" sz="2400">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Times New Roman" panose="02020603050405020304" pitchFamily="18" charset="0"/>
                          <a:cs typeface="Times New Roman" panose="02020603050405020304" pitchFamily="18" charset="0"/>
                        </a:rPr>
                        <m:t>𝒪</m:t>
                      </m:r>
                      <m:d>
                        <m:dPr>
                          <m:ctrlPr>
                            <a:rPr lang="de-DE" sz="2400" i="1">
                              <a:effectLst/>
                              <a:latin typeface="Cambria Math" panose="02040503050406030204" pitchFamily="18" charset="0"/>
                              <a:ea typeface="Times New Roman" panose="02020603050405020304" pitchFamily="18" charset="0"/>
                            </a:rPr>
                          </m:ctrlPr>
                        </m:dPr>
                        <m:e>
                          <m:sSup>
                            <m:sSupPr>
                              <m:ctrlPr>
                                <a:rPr lang="de-DE" sz="2400" i="1">
                                  <a:effectLst/>
                                  <a:latin typeface="Cambria Math" panose="02040503050406030204" pitchFamily="18" charset="0"/>
                                  <a:ea typeface="Times New Roman" panose="02020603050405020304" pitchFamily="18" charset="0"/>
                                </a:rPr>
                              </m:ctrlPr>
                            </m:sSupPr>
                            <m:e>
                              <m:r>
                                <m:rPr>
                                  <m:sty m:val="p"/>
                                </m:rPr>
                                <a:rPr lang="en-US" sz="2400">
                                  <a:latin typeface="Cambria Math" panose="02040503050406030204" pitchFamily="18" charset="0"/>
                                </a:rPr>
                                <m:t>Δt</m:t>
                              </m:r>
                            </m:e>
                            <m:sup>
                              <m:r>
                                <a:rPr lang="en-US" sz="2400">
                                  <a:effectLst/>
                                  <a:latin typeface="Cambria Math" panose="02040503050406030204" pitchFamily="18" charset="0"/>
                                  <a:ea typeface="Times New Roman" panose="02020603050405020304" pitchFamily="18" charset="0"/>
                                  <a:cs typeface="Times New Roman" panose="02020603050405020304" pitchFamily="18" charset="0"/>
                                </a:rPr>
                                <m:t>3</m:t>
                              </m:r>
                            </m:sup>
                          </m:sSup>
                        </m:e>
                      </m:d>
                    </m:oMath>
                  </m:oMathPara>
                </a14:m>
                <a:endParaRPr lang="en-US" dirty="0"/>
              </a:p>
            </p:txBody>
          </p:sp>
        </mc:Choice>
        <mc:Fallback xmlns="">
          <p:sp>
            <p:nvSpPr>
              <p:cNvPr id="6" name="Textfeld 5">
                <a:extLst>
                  <a:ext uri="{FF2B5EF4-FFF2-40B4-BE49-F238E27FC236}">
                    <a16:creationId xmlns:a16="http://schemas.microsoft.com/office/drawing/2014/main" id="{E61FE5E6-6434-D132-70B6-8F2908203CB5}"/>
                  </a:ext>
                </a:extLst>
              </p:cNvPr>
              <p:cNvSpPr txBox="1">
                <a:spLocks noRot="1" noChangeAspect="1" noMove="1" noResize="1" noEditPoints="1" noAdjustHandles="1" noChangeArrowheads="1" noChangeShapeType="1" noTextEdit="1"/>
              </p:cNvSpPr>
              <p:nvPr/>
            </p:nvSpPr>
            <p:spPr>
              <a:xfrm>
                <a:off x="1069129" y="662731"/>
                <a:ext cx="4899418" cy="2610330"/>
              </a:xfrm>
              <a:prstGeom prst="rect">
                <a:avLst/>
              </a:prstGeom>
              <a:blipFill>
                <a:blip r:embed="rId5"/>
                <a:stretch>
                  <a:fillRect l="-6592" t="-6542"/>
                </a:stretch>
              </a:blipFill>
            </p:spPr>
            <p:txBody>
              <a:bodyPr/>
              <a:lstStyle/>
              <a:p>
                <a:r>
                  <a:rPr lang="en-US">
                    <a:noFill/>
                  </a:rPr>
                  <a:t> </a:t>
                </a:r>
              </a:p>
            </p:txBody>
          </p:sp>
        </mc:Fallback>
      </mc:AlternateContent>
      <p:sp>
        <p:nvSpPr>
          <p:cNvPr id="2" name="Textfeld 1">
            <a:extLst>
              <a:ext uri="{FF2B5EF4-FFF2-40B4-BE49-F238E27FC236}">
                <a16:creationId xmlns:a16="http://schemas.microsoft.com/office/drawing/2014/main" id="{79772A9D-DAFA-EFE1-013E-368C0F6A85C4}"/>
              </a:ext>
            </a:extLst>
          </p:cNvPr>
          <p:cNvSpPr txBox="1"/>
          <p:nvPr/>
        </p:nvSpPr>
        <p:spPr>
          <a:xfrm>
            <a:off x="1161748" y="3853503"/>
            <a:ext cx="5239051" cy="2062103"/>
          </a:xfrm>
          <a:prstGeom prst="rect">
            <a:avLst/>
          </a:prstGeom>
          <a:noFill/>
        </p:spPr>
        <p:txBody>
          <a:bodyPr wrap="square" rtlCol="0">
            <a:spAutoFit/>
          </a:bodyPr>
          <a:lstStyle/>
          <a:p>
            <a:r>
              <a:rPr lang="en-US" sz="3200"/>
              <a:t>Outlook on further RK methods</a:t>
            </a:r>
          </a:p>
          <a:p>
            <a:pPr marL="285750" indent="-285750">
              <a:buFont typeface="Arial" panose="020B0604020202020204" pitchFamily="34" charset="0"/>
              <a:buChar char="•"/>
            </a:pPr>
            <a:r>
              <a:rPr lang="en-US" sz="3200"/>
              <a:t>e. g. RK Fehlberg 4/5 with included error estimation</a:t>
            </a:r>
          </a:p>
        </p:txBody>
      </p:sp>
      <p:sp>
        <p:nvSpPr>
          <p:cNvPr id="384" name="Textfeld 383">
            <a:extLst>
              <a:ext uri="{FF2B5EF4-FFF2-40B4-BE49-F238E27FC236}">
                <a16:creationId xmlns:a16="http://schemas.microsoft.com/office/drawing/2014/main" id="{5AF53FA5-389D-C6EA-F7B2-4269A7E5B0D0}"/>
              </a:ext>
            </a:extLst>
          </p:cNvPr>
          <p:cNvSpPr txBox="1"/>
          <p:nvPr/>
        </p:nvSpPr>
        <p:spPr>
          <a:xfrm>
            <a:off x="828290" y="6496048"/>
            <a:ext cx="10525510" cy="338554"/>
          </a:xfrm>
          <a:prstGeom prst="rect">
            <a:avLst/>
          </a:prstGeom>
          <a:noFill/>
        </p:spPr>
        <p:txBody>
          <a:bodyPr wrap="none" rtlCol="0">
            <a:spAutoFit/>
          </a:bodyPr>
          <a:lstStyle/>
          <a:p>
            <a:r>
              <a:rPr lang="en-US" sz="1600" b="1">
                <a:solidFill>
                  <a:schemeClr val="accent1">
                    <a:lumMod val="60000"/>
                    <a:lumOff val="40000"/>
                  </a:schemeClr>
                </a:solidFill>
              </a:rPr>
              <a:t>Some Classical Methods</a:t>
            </a:r>
            <a:r>
              <a:rPr lang="en-US" sz="1600">
                <a:solidFill>
                  <a:schemeClr val="bg2">
                    <a:lumMod val="50000"/>
                  </a:schemeClr>
                </a:solidFill>
              </a:rPr>
              <a:t>     |     Problem of Conserved Quantities    |    Problem of Stiffness     |     Efficiently Solving Stiff ODEs</a:t>
            </a:r>
          </a:p>
        </p:txBody>
      </p:sp>
    </p:spTree>
    <p:extLst>
      <p:ext uri="{BB962C8B-B14F-4D97-AF65-F5344CB8AC3E}">
        <p14:creationId xmlns:p14="http://schemas.microsoft.com/office/powerpoint/2010/main" val="15896882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C61DA36A-5C60-2A65-0B5B-A60D6E334989}"/>
              </a:ext>
            </a:extLst>
          </p:cNvPr>
          <p:cNvSpPr>
            <a:spLocks noGrp="1"/>
          </p:cNvSpPr>
          <p:nvPr>
            <p:ph type="title"/>
          </p:nvPr>
        </p:nvSpPr>
        <p:spPr>
          <a:xfrm>
            <a:off x="1758950" y="2766218"/>
            <a:ext cx="8674100" cy="1325563"/>
          </a:xfrm>
        </p:spPr>
        <p:txBody>
          <a:bodyPr/>
          <a:lstStyle/>
          <a:p>
            <a:r>
              <a:rPr lang="en-US">
                <a:solidFill>
                  <a:schemeClr val="accent1">
                    <a:lumMod val="50000"/>
                  </a:schemeClr>
                </a:solidFill>
              </a:rPr>
              <a:t>The Problem of Conserved Quantities</a:t>
            </a:r>
          </a:p>
        </p:txBody>
      </p:sp>
      <p:sp>
        <p:nvSpPr>
          <p:cNvPr id="3" name="Foliennummernplatzhalter 2">
            <a:extLst>
              <a:ext uri="{FF2B5EF4-FFF2-40B4-BE49-F238E27FC236}">
                <a16:creationId xmlns:a16="http://schemas.microsoft.com/office/drawing/2014/main" id="{6E8EBCCF-3371-44E5-D0DC-59B89DB69969}"/>
              </a:ext>
            </a:extLst>
          </p:cNvPr>
          <p:cNvSpPr>
            <a:spLocks noGrp="1"/>
          </p:cNvSpPr>
          <p:nvPr>
            <p:ph type="sldNum" sz="quarter" idx="12"/>
          </p:nvPr>
        </p:nvSpPr>
        <p:spPr/>
        <p:txBody>
          <a:bodyPr/>
          <a:lstStyle/>
          <a:p>
            <a:fld id="{A0B92CD8-FF24-4321-9188-DC9BF5755683}" type="slidenum">
              <a:rPr lang="en-US" smtClean="0"/>
              <a:t>12</a:t>
            </a:fld>
            <a:endParaRPr lang="en-US"/>
          </a:p>
        </p:txBody>
      </p:sp>
    </p:spTree>
    <p:extLst>
      <p:ext uri="{BB962C8B-B14F-4D97-AF65-F5344CB8AC3E}">
        <p14:creationId xmlns:p14="http://schemas.microsoft.com/office/powerpoint/2010/main" val="3367534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78676DC-2B1D-4132-D0BB-D087700A95F8}"/>
              </a:ext>
            </a:extLst>
          </p:cNvPr>
          <p:cNvSpPr>
            <a:spLocks noGrp="1"/>
          </p:cNvSpPr>
          <p:nvPr>
            <p:ph type="title"/>
          </p:nvPr>
        </p:nvSpPr>
        <p:spPr/>
        <p:txBody>
          <a:bodyPr/>
          <a:lstStyle/>
          <a:p>
            <a:r>
              <a:rPr lang="en-US"/>
              <a:t>Solution of the two-body Problem</a:t>
            </a:r>
          </a:p>
        </p:txBody>
      </p:sp>
      <p:sp>
        <p:nvSpPr>
          <p:cNvPr id="4" name="Foliennummernplatzhalter 3">
            <a:extLst>
              <a:ext uri="{FF2B5EF4-FFF2-40B4-BE49-F238E27FC236}">
                <a16:creationId xmlns:a16="http://schemas.microsoft.com/office/drawing/2014/main" id="{AFADE054-8A5F-143E-C634-F95C68E79DE1}"/>
              </a:ext>
            </a:extLst>
          </p:cNvPr>
          <p:cNvSpPr>
            <a:spLocks noGrp="1"/>
          </p:cNvSpPr>
          <p:nvPr>
            <p:ph type="sldNum" sz="quarter" idx="12"/>
          </p:nvPr>
        </p:nvSpPr>
        <p:spPr/>
        <p:txBody>
          <a:bodyPr/>
          <a:lstStyle/>
          <a:p>
            <a:fld id="{A0B92CD8-FF24-4321-9188-DC9BF5755683}" type="slidenum">
              <a:rPr lang="en-US" smtClean="0"/>
              <a:t>13</a:t>
            </a:fld>
            <a:endParaRPr lang="en-US"/>
          </a:p>
        </p:txBody>
      </p:sp>
      <p:pic>
        <p:nvPicPr>
          <p:cNvPr id="6" name="Grafik 5">
            <a:extLst>
              <a:ext uri="{FF2B5EF4-FFF2-40B4-BE49-F238E27FC236}">
                <a16:creationId xmlns:a16="http://schemas.microsoft.com/office/drawing/2014/main" id="{01570A10-E665-4F3A-A248-1C2FCC0F30AC}"/>
              </a:ext>
            </a:extLst>
          </p:cNvPr>
          <p:cNvPicPr>
            <a:picLocks noChangeAspect="1"/>
          </p:cNvPicPr>
          <p:nvPr/>
        </p:nvPicPr>
        <p:blipFill>
          <a:blip r:embed="rId3"/>
          <a:stretch>
            <a:fillRect/>
          </a:stretch>
        </p:blipFill>
        <p:spPr>
          <a:xfrm>
            <a:off x="1079500" y="1287070"/>
            <a:ext cx="10274300" cy="4835789"/>
          </a:xfrm>
          <a:prstGeom prst="rect">
            <a:avLst/>
          </a:prstGeom>
        </p:spPr>
      </p:pic>
      <p:sp>
        <p:nvSpPr>
          <p:cNvPr id="7" name="Textfeld 6">
            <a:extLst>
              <a:ext uri="{FF2B5EF4-FFF2-40B4-BE49-F238E27FC236}">
                <a16:creationId xmlns:a16="http://schemas.microsoft.com/office/drawing/2014/main" id="{5C4D54C7-EC51-E462-A011-DC83CE262CE9}"/>
              </a:ext>
            </a:extLst>
          </p:cNvPr>
          <p:cNvSpPr txBox="1"/>
          <p:nvPr/>
        </p:nvSpPr>
        <p:spPr>
          <a:xfrm>
            <a:off x="6216650" y="5489261"/>
            <a:ext cx="4478662" cy="584775"/>
          </a:xfrm>
          <a:prstGeom prst="rect">
            <a:avLst/>
          </a:prstGeom>
          <a:noFill/>
        </p:spPr>
        <p:txBody>
          <a:bodyPr wrap="none" rtlCol="0">
            <a:spAutoFit/>
          </a:bodyPr>
          <a:lstStyle/>
          <a:p>
            <a:r>
              <a:rPr lang="en-US" sz="3200">
                <a:solidFill>
                  <a:srgbClr val="FF0000"/>
                </a:solidFill>
              </a:rPr>
              <a:t>Energy error in each step!</a:t>
            </a:r>
          </a:p>
        </p:txBody>
      </p:sp>
      <p:sp>
        <p:nvSpPr>
          <p:cNvPr id="3" name="Textfeld 2">
            <a:extLst>
              <a:ext uri="{FF2B5EF4-FFF2-40B4-BE49-F238E27FC236}">
                <a16:creationId xmlns:a16="http://schemas.microsoft.com/office/drawing/2014/main" id="{89AC19AF-CD6D-4453-D956-420DF267A16A}"/>
              </a:ext>
            </a:extLst>
          </p:cNvPr>
          <p:cNvSpPr txBox="1"/>
          <p:nvPr/>
        </p:nvSpPr>
        <p:spPr>
          <a:xfrm>
            <a:off x="1348785" y="6066619"/>
            <a:ext cx="9484519" cy="369332"/>
          </a:xfrm>
          <a:prstGeom prst="rect">
            <a:avLst/>
          </a:prstGeom>
          <a:noFill/>
        </p:spPr>
        <p:txBody>
          <a:bodyPr wrap="none" rtlCol="0">
            <a:spAutoFit/>
          </a:bodyPr>
          <a:lstStyle/>
          <a:p>
            <a:r>
              <a:rPr lang="en-US"/>
              <a:t>[from the Fundamentals of Simulation Methods lecture notes by </a:t>
            </a:r>
            <a:r>
              <a:rPr lang="en-US" err="1"/>
              <a:t>Springel</a:t>
            </a:r>
            <a:r>
              <a:rPr lang="en-US"/>
              <a:t> et al., version 2022/2023]</a:t>
            </a:r>
          </a:p>
        </p:txBody>
      </p:sp>
      <p:sp>
        <p:nvSpPr>
          <p:cNvPr id="383" name="Textfeld 382">
            <a:extLst>
              <a:ext uri="{FF2B5EF4-FFF2-40B4-BE49-F238E27FC236}">
                <a16:creationId xmlns:a16="http://schemas.microsoft.com/office/drawing/2014/main" id="{3DF11D4F-4845-09F7-BB8A-A27ECDE26432}"/>
              </a:ext>
            </a:extLst>
          </p:cNvPr>
          <p:cNvSpPr txBox="1"/>
          <p:nvPr/>
        </p:nvSpPr>
        <p:spPr>
          <a:xfrm>
            <a:off x="828290" y="6496048"/>
            <a:ext cx="10525510" cy="338554"/>
          </a:xfrm>
          <a:prstGeom prst="rect">
            <a:avLst/>
          </a:prstGeom>
          <a:noFill/>
        </p:spPr>
        <p:txBody>
          <a:bodyPr wrap="none" rtlCol="0">
            <a:spAutoFit/>
          </a:bodyPr>
          <a:lstStyle/>
          <a:p>
            <a:r>
              <a:rPr lang="en-US" sz="1600" dirty="0">
                <a:solidFill>
                  <a:schemeClr val="bg2">
                    <a:lumMod val="50000"/>
                  </a:schemeClr>
                </a:solidFill>
              </a:rPr>
              <a:t>Some Classical Methods     |     </a:t>
            </a:r>
            <a:r>
              <a:rPr lang="en-US" sz="1600" dirty="0">
                <a:solidFill>
                  <a:schemeClr val="accent1">
                    <a:lumMod val="60000"/>
                    <a:lumOff val="40000"/>
                  </a:schemeClr>
                </a:solidFill>
              </a:rPr>
              <a:t>Problem of Conserved Quantities    </a:t>
            </a:r>
            <a:r>
              <a:rPr lang="en-US" sz="1600" dirty="0">
                <a:solidFill>
                  <a:schemeClr val="bg2">
                    <a:lumMod val="50000"/>
                  </a:schemeClr>
                </a:solidFill>
              </a:rPr>
              <a:t>|    Problem of Stiffness     |     Efficiently Solving Stiff ODEs</a:t>
            </a:r>
          </a:p>
        </p:txBody>
      </p:sp>
    </p:spTree>
    <p:extLst>
      <p:ext uri="{BB962C8B-B14F-4D97-AF65-F5344CB8AC3E}">
        <p14:creationId xmlns:p14="http://schemas.microsoft.com/office/powerpoint/2010/main" val="107835768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EA58E78-83EA-1C95-6E2A-2C0C6BDD67D6}"/>
              </a:ext>
            </a:extLst>
          </p:cNvPr>
          <p:cNvSpPr>
            <a:spLocks noGrp="1"/>
          </p:cNvSpPr>
          <p:nvPr>
            <p:ph type="sldNum" sz="quarter" idx="12"/>
          </p:nvPr>
        </p:nvSpPr>
        <p:spPr/>
        <p:txBody>
          <a:bodyPr/>
          <a:lstStyle/>
          <a:p>
            <a:fld id="{A0B92CD8-FF24-4321-9188-DC9BF5755683}" type="slidenum">
              <a:rPr lang="en-US" smtClean="0"/>
              <a:pPr/>
              <a:t>14</a:t>
            </a:fld>
            <a:endParaRPr lang="en-US"/>
          </a:p>
        </p:txBody>
      </p:sp>
      <p:pic>
        <p:nvPicPr>
          <p:cNvPr id="8" name="Grafik 7">
            <a:extLst>
              <a:ext uri="{FF2B5EF4-FFF2-40B4-BE49-F238E27FC236}">
                <a16:creationId xmlns:a16="http://schemas.microsoft.com/office/drawing/2014/main" id="{C5E26BF0-4515-266F-5937-410762EB8A9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007535" y="804334"/>
            <a:ext cx="5899387" cy="3725333"/>
          </a:xfrm>
          <a:prstGeom prst="rect">
            <a:avLst/>
          </a:prstGeom>
        </p:spPr>
      </p:pic>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566B9990-EE60-A0B8-9750-8DF2B172D11B}"/>
                  </a:ext>
                </a:extLst>
              </p:cNvPr>
              <p:cNvSpPr txBox="1"/>
              <p:nvPr/>
            </p:nvSpPr>
            <p:spPr>
              <a:xfrm>
                <a:off x="7416799" y="1058334"/>
                <a:ext cx="3886199" cy="4921732"/>
              </a:xfrm>
              <a:prstGeom prst="rect">
                <a:avLst/>
              </a:prstGeom>
              <a:noFill/>
            </p:spPr>
            <p:txBody>
              <a:bodyPr wrap="square">
                <a:spAutoFit/>
              </a:bodyPr>
              <a:lstStyle/>
              <a:p>
                <a:pPr marL="342900" lvl="0" indent="-342900">
                  <a:lnSpc>
                    <a:spcPct val="107000"/>
                  </a:lnSpc>
                  <a:buFont typeface="+mj-lt"/>
                  <a:buAutoNum type="arabicPeriod"/>
                </a:pPr>
                <a:r>
                  <a:rPr lang="en-US" sz="2800">
                    <a:effectLst/>
                    <a:latin typeface="Roboto" panose="02000000000000000000" pitchFamily="2" charset="0"/>
                    <a:ea typeface="Calibri" panose="020F0502020204030204" pitchFamily="34" charset="0"/>
                    <a:cs typeface="Times New Roman" panose="02020603050405020304" pitchFamily="18" charset="0"/>
                  </a:rPr>
                  <a:t>update location: </a:t>
                </a:r>
                <a14:m>
                  <m:oMath xmlns:m="http://schemas.openxmlformats.org/officeDocument/2006/math">
                    <m:bar>
                      <m:bar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s</m:t>
                        </m:r>
                      </m:e>
                    </m:bar>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t</m:t>
                        </m:r>
                        <m:r>
                          <a:rPr lang="en-US" sz="2800">
                            <a:effectLst/>
                            <a:latin typeface="Cambria Math" panose="02040503050406030204" pitchFamily="18" charset="0"/>
                            <a:ea typeface="Calibri" panose="020F0502020204030204" pitchFamily="34" charset="0"/>
                            <a:cs typeface="Times New Roman" panose="02020603050405020304" pitchFamily="18" charset="0"/>
                          </a:rPr>
                          <m:t>+</m:t>
                        </m:r>
                        <m:f>
                          <m:f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800">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2800">
                                <a:effectLst/>
                                <a:latin typeface="Cambria Math" panose="02040503050406030204" pitchFamily="18" charset="0"/>
                                <a:ea typeface="Calibri" panose="020F0502020204030204" pitchFamily="34" charset="0"/>
                                <a:cs typeface="Times New Roman" panose="02020603050405020304" pitchFamily="18" charset="0"/>
                              </a:rPr>
                              <m:t>2</m:t>
                            </m:r>
                          </m:den>
                        </m:f>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Δt</m:t>
                        </m:r>
                      </m:e>
                    </m:d>
                    <m:r>
                      <a:rPr lang="en-US" sz="2800">
                        <a:effectLst/>
                        <a:latin typeface="Cambria Math" panose="02040503050406030204" pitchFamily="18" charset="0"/>
                        <a:ea typeface="Calibri" panose="020F0502020204030204" pitchFamily="34" charset="0"/>
                        <a:cs typeface="Times New Roman" panose="02020603050405020304" pitchFamily="18" charset="0"/>
                      </a:rPr>
                      <m:t>=</m:t>
                    </m:r>
                    <m:bar>
                      <m:bar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s</m:t>
                        </m:r>
                      </m:e>
                    </m:bar>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t</m:t>
                        </m:r>
                        <m:r>
                          <a:rPr lang="en-US" sz="2800" i="1">
                            <a:effectLst/>
                            <a:latin typeface="Cambria Math" panose="02040503050406030204" pitchFamily="18" charset="0"/>
                            <a:ea typeface="Calibri" panose="020F0502020204030204" pitchFamily="34" charset="0"/>
                            <a:cs typeface="Times New Roman" panose="02020603050405020304" pitchFamily="18" charset="0"/>
                          </a:rPr>
                          <m:t>−</m:t>
                        </m:r>
                        <m:f>
                          <m:f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800">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2800">
                                <a:effectLst/>
                                <a:latin typeface="Cambria Math" panose="02040503050406030204" pitchFamily="18" charset="0"/>
                                <a:ea typeface="Calibri" panose="020F0502020204030204" pitchFamily="34" charset="0"/>
                                <a:cs typeface="Times New Roman" panose="02020603050405020304" pitchFamily="18" charset="0"/>
                              </a:rPr>
                              <m:t>2</m:t>
                            </m:r>
                          </m:den>
                        </m:f>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Δt</m:t>
                        </m:r>
                      </m:e>
                    </m:d>
                    <m:r>
                      <a:rPr lang="en-US" sz="2800" i="1">
                        <a:effectLst/>
                        <a:latin typeface="Cambria Math" panose="02040503050406030204" pitchFamily="18" charset="0"/>
                        <a:ea typeface="Calibri" panose="020F0502020204030204" pitchFamily="34" charset="0"/>
                        <a:cs typeface="Times New Roman" panose="02020603050405020304" pitchFamily="18" charset="0"/>
                      </a:rPr>
                      <m:t>+</m:t>
                    </m:r>
                    <m:bar>
                      <m:bar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v</m:t>
                        </m:r>
                      </m:e>
                    </m:bar>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t</m:t>
                        </m:r>
                      </m:e>
                    </m:d>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Δt</m:t>
                    </m:r>
                    <m:r>
                      <a:rPr lang="en-US" sz="2800">
                        <a:effectLst/>
                        <a:latin typeface="Cambria Math" panose="02040503050406030204" pitchFamily="18" charset="0"/>
                        <a:ea typeface="Calibri" panose="020F0502020204030204" pitchFamily="34" charset="0"/>
                        <a:cs typeface="Times New Roman" panose="02020603050405020304" pitchFamily="18" charset="0"/>
                      </a:rPr>
                      <m:t>+</m:t>
                    </m:r>
                    <m:r>
                      <a:rPr lang="en-US" sz="2800" i="1">
                        <a:effectLst/>
                        <a:latin typeface="Cambria Math" panose="02040503050406030204" pitchFamily="18" charset="0"/>
                        <a:ea typeface="Calibri" panose="020F0502020204030204" pitchFamily="34" charset="0"/>
                        <a:cs typeface="Times New Roman" panose="02020603050405020304" pitchFamily="18" charset="0"/>
                      </a:rPr>
                      <m:t>𝒪</m:t>
                    </m:r>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Δ</m:t>
                        </m:r>
                        <m:sSup>
                          <m:sSup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t</m:t>
                            </m:r>
                          </m:e>
                          <m:sup>
                            <m:r>
                              <a:rPr lang="en-US" sz="2800">
                                <a:effectLst/>
                                <a:latin typeface="Cambria Math" panose="02040503050406030204" pitchFamily="18" charset="0"/>
                                <a:ea typeface="Calibri" panose="020F0502020204030204" pitchFamily="34" charset="0"/>
                                <a:cs typeface="Times New Roman" panose="02020603050405020304" pitchFamily="18" charset="0"/>
                              </a:rPr>
                              <m:t>3</m:t>
                            </m:r>
                          </m:sup>
                        </m:sSup>
                      </m:e>
                    </m:d>
                  </m:oMath>
                </a14:m>
                <a:endParaRPr lang="de-DE" sz="2800">
                  <a:effectLst/>
                  <a:latin typeface="Roboto" panose="02000000000000000000" pitchFamily="2" charset="0"/>
                  <a:ea typeface="Calibri" panose="020F0502020204030204" pitchFamily="34" charset="0"/>
                  <a:cs typeface="Times New Roman" panose="02020603050405020304" pitchFamily="18" charset="0"/>
                </a:endParaRPr>
              </a:p>
              <a:p>
                <a:pPr marL="342900" lvl="0" indent="-342900">
                  <a:lnSpc>
                    <a:spcPct val="107000"/>
                  </a:lnSpc>
                  <a:buFont typeface="+mj-lt"/>
                  <a:buAutoNum type="arabicPeriod"/>
                </a:pPr>
                <a:endParaRPr lang="de-DE" sz="2800">
                  <a:effectLst/>
                  <a:latin typeface="Roboto" panose="02000000000000000000" pitchFamily="2" charset="0"/>
                  <a:ea typeface="Calibri" panose="020F0502020204030204" pitchFamily="34" charset="0"/>
                  <a:cs typeface="Times New Roman" panose="02020603050405020304" pitchFamily="18" charset="0"/>
                </a:endParaRPr>
              </a:p>
              <a:p>
                <a:pPr marL="342900" lvl="0" indent="-342900">
                  <a:lnSpc>
                    <a:spcPct val="107000"/>
                  </a:lnSpc>
                  <a:spcAft>
                    <a:spcPts val="800"/>
                  </a:spcAft>
                  <a:buFont typeface="+mj-lt"/>
                  <a:buAutoNum type="arabicPeriod"/>
                </a:pPr>
                <a:r>
                  <a:rPr lang="en-US" sz="2800">
                    <a:effectLst/>
                    <a:latin typeface="Roboto" panose="02000000000000000000" pitchFamily="2" charset="0"/>
                    <a:ea typeface="Times New Roman" panose="02020603050405020304" pitchFamily="18" charset="0"/>
                    <a:cs typeface="Times New Roman" panose="02020603050405020304" pitchFamily="18" charset="0"/>
                  </a:rPr>
                  <a:t>update velocity: </a:t>
                </a:r>
                <a14:m>
                  <m:oMath xmlns:m="http://schemas.openxmlformats.org/officeDocument/2006/math">
                    <m:bar>
                      <m:bar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v</m:t>
                        </m:r>
                      </m:e>
                    </m:bar>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t</m:t>
                        </m:r>
                        <m:r>
                          <a:rPr lang="en-US" sz="28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Δt</m:t>
                        </m:r>
                      </m:e>
                    </m:d>
                    <m:r>
                      <a:rPr lang="en-US" sz="2800">
                        <a:effectLst/>
                        <a:latin typeface="Cambria Math" panose="02040503050406030204" pitchFamily="18" charset="0"/>
                        <a:ea typeface="Calibri" panose="020F0502020204030204" pitchFamily="34" charset="0"/>
                        <a:cs typeface="Times New Roman" panose="02020603050405020304" pitchFamily="18" charset="0"/>
                      </a:rPr>
                      <m:t>=</m:t>
                    </m:r>
                    <m:bar>
                      <m:bar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v</m:t>
                        </m:r>
                      </m:e>
                    </m:bar>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t</m:t>
                        </m:r>
                      </m:e>
                    </m:d>
                    <m:r>
                      <a:rPr lang="en-US" sz="2800" i="1">
                        <a:effectLst/>
                        <a:latin typeface="Cambria Math" panose="02040503050406030204" pitchFamily="18" charset="0"/>
                        <a:ea typeface="Calibri" panose="020F0502020204030204" pitchFamily="34" charset="0"/>
                        <a:cs typeface="Times New Roman" panose="02020603050405020304" pitchFamily="18" charset="0"/>
                      </a:rPr>
                      <m:t>+</m:t>
                    </m:r>
                    <m:bar>
                      <m:bar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a</m:t>
                        </m:r>
                      </m:e>
                    </m:bar>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t</m:t>
                        </m:r>
                        <m:r>
                          <a:rPr lang="en-US" sz="2800">
                            <a:effectLst/>
                            <a:latin typeface="Cambria Math" panose="02040503050406030204" pitchFamily="18" charset="0"/>
                            <a:ea typeface="Calibri" panose="020F0502020204030204" pitchFamily="34" charset="0"/>
                            <a:cs typeface="Times New Roman" panose="02020603050405020304" pitchFamily="18" charset="0"/>
                          </a:rPr>
                          <m:t>+</m:t>
                        </m:r>
                        <m:f>
                          <m:f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800">
                                <a:effectLst/>
                                <a:latin typeface="Cambria Math" panose="02040503050406030204" pitchFamily="18" charset="0"/>
                                <a:ea typeface="Calibri" panose="020F0502020204030204" pitchFamily="34" charset="0"/>
                                <a:cs typeface="Times New Roman" panose="02020603050405020304" pitchFamily="18" charset="0"/>
                              </a:rPr>
                              <m:t>1</m:t>
                            </m:r>
                          </m:num>
                          <m:den>
                            <m:r>
                              <a:rPr lang="en-US" sz="2800">
                                <a:effectLst/>
                                <a:latin typeface="Cambria Math" panose="02040503050406030204" pitchFamily="18" charset="0"/>
                                <a:ea typeface="Calibri" panose="020F0502020204030204" pitchFamily="34" charset="0"/>
                                <a:cs typeface="Times New Roman" panose="02020603050405020304" pitchFamily="18" charset="0"/>
                              </a:rPr>
                              <m:t>2</m:t>
                            </m:r>
                          </m:den>
                        </m:f>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Δt</m:t>
                        </m:r>
                      </m:e>
                    </m:d>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Δt</m:t>
                    </m:r>
                    <m:r>
                      <a:rPr lang="en-US" sz="2800">
                        <a:effectLst/>
                        <a:latin typeface="Cambria Math" panose="02040503050406030204" pitchFamily="18" charset="0"/>
                        <a:ea typeface="Calibri" panose="020F0502020204030204" pitchFamily="34" charset="0"/>
                        <a:cs typeface="Times New Roman" panose="02020603050405020304" pitchFamily="18" charset="0"/>
                      </a:rPr>
                      <m:t>+</m:t>
                    </m:r>
                    <m:r>
                      <a:rPr lang="en-US" sz="2800" i="1">
                        <a:effectLst/>
                        <a:latin typeface="Cambria Math" panose="02040503050406030204" pitchFamily="18" charset="0"/>
                        <a:ea typeface="Calibri" panose="020F0502020204030204" pitchFamily="34" charset="0"/>
                        <a:cs typeface="Times New Roman" panose="02020603050405020304" pitchFamily="18" charset="0"/>
                      </a:rPr>
                      <m:t>𝒪</m:t>
                    </m:r>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Δ</m:t>
                        </m:r>
                        <m:sSup>
                          <m:sSup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t</m:t>
                            </m:r>
                          </m:e>
                          <m:sup>
                            <m:r>
                              <a:rPr lang="en-US" sz="2800">
                                <a:effectLst/>
                                <a:latin typeface="Cambria Math" panose="02040503050406030204" pitchFamily="18" charset="0"/>
                                <a:ea typeface="Calibri" panose="020F0502020204030204" pitchFamily="34" charset="0"/>
                                <a:cs typeface="Times New Roman" panose="02020603050405020304" pitchFamily="18" charset="0"/>
                              </a:rPr>
                              <m:t>3</m:t>
                            </m:r>
                          </m:sup>
                        </m:sSup>
                      </m:e>
                    </m:d>
                  </m:oMath>
                </a14:m>
                <a:endParaRPr lang="de-DE" sz="280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10" name="Textfeld 9">
                <a:extLst>
                  <a:ext uri="{FF2B5EF4-FFF2-40B4-BE49-F238E27FC236}">
                    <a16:creationId xmlns:a16="http://schemas.microsoft.com/office/drawing/2014/main" id="{566B9990-EE60-A0B8-9750-8DF2B172D11B}"/>
                  </a:ext>
                </a:extLst>
              </p:cNvPr>
              <p:cNvSpPr txBox="1">
                <a:spLocks noRot="1" noChangeAspect="1" noMove="1" noResize="1" noEditPoints="1" noAdjustHandles="1" noChangeArrowheads="1" noChangeShapeType="1" noTextEdit="1"/>
              </p:cNvSpPr>
              <p:nvPr/>
            </p:nvSpPr>
            <p:spPr>
              <a:xfrm>
                <a:off x="7416799" y="1058334"/>
                <a:ext cx="3886199" cy="4921732"/>
              </a:xfrm>
              <a:prstGeom prst="rect">
                <a:avLst/>
              </a:prstGeom>
              <a:blipFill>
                <a:blip r:embed="rId5"/>
                <a:stretch>
                  <a:fillRect l="-2826" t="-1487"/>
                </a:stretch>
              </a:blipFill>
            </p:spPr>
            <p:txBody>
              <a:bodyPr/>
              <a:lstStyle/>
              <a:p>
                <a:r>
                  <a:rPr lang="en-US">
                    <a:noFill/>
                  </a:rPr>
                  <a:t> </a:t>
                </a:r>
              </a:p>
            </p:txBody>
          </p:sp>
        </mc:Fallback>
      </mc:AlternateContent>
      <p:sp>
        <p:nvSpPr>
          <p:cNvPr id="13" name="Textfeld 12">
            <a:extLst>
              <a:ext uri="{FF2B5EF4-FFF2-40B4-BE49-F238E27FC236}">
                <a16:creationId xmlns:a16="http://schemas.microsoft.com/office/drawing/2014/main" id="{E32DDED8-AA69-F0D6-2CB3-66969F5C7B51}"/>
              </a:ext>
            </a:extLst>
          </p:cNvPr>
          <p:cNvSpPr txBox="1"/>
          <p:nvPr/>
        </p:nvSpPr>
        <p:spPr>
          <a:xfrm>
            <a:off x="956876" y="4668671"/>
            <a:ext cx="6319414" cy="1384995"/>
          </a:xfrm>
          <a:prstGeom prst="rect">
            <a:avLst/>
          </a:prstGeom>
          <a:noFill/>
        </p:spPr>
        <p:txBody>
          <a:bodyPr wrap="square" rtlCol="0">
            <a:spAutoFit/>
          </a:bodyPr>
          <a:lstStyle/>
          <a:p>
            <a:r>
              <a:rPr lang="en-US" sz="2800">
                <a:solidFill>
                  <a:schemeClr val="accent6">
                    <a:lumMod val="75000"/>
                  </a:schemeClr>
                </a:solidFill>
              </a:rPr>
              <a:t>Symplectic integrator with good energy conservation properties; time reversibility; exact angular momentum conservation</a:t>
            </a:r>
          </a:p>
        </p:txBody>
      </p:sp>
      <p:sp>
        <p:nvSpPr>
          <p:cNvPr id="383" name="Textfeld 382">
            <a:extLst>
              <a:ext uri="{FF2B5EF4-FFF2-40B4-BE49-F238E27FC236}">
                <a16:creationId xmlns:a16="http://schemas.microsoft.com/office/drawing/2014/main" id="{12BB9880-8858-13D2-3FE6-D0FDAF314807}"/>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a:t>
            </a:r>
            <a:r>
              <a:rPr lang="en-US" sz="1600">
                <a:solidFill>
                  <a:schemeClr val="accent1">
                    <a:lumMod val="60000"/>
                    <a:lumOff val="40000"/>
                  </a:schemeClr>
                </a:solidFill>
              </a:rPr>
              <a:t>Problem of Conserved Quantities    </a:t>
            </a:r>
            <a:r>
              <a:rPr lang="en-US" sz="1600">
                <a:solidFill>
                  <a:schemeClr val="bg2">
                    <a:lumMod val="50000"/>
                  </a:schemeClr>
                </a:solidFill>
              </a:rPr>
              <a:t>|    Problem of Stiffness     |     Efficiently Solving Stiff ODEs</a:t>
            </a:r>
          </a:p>
        </p:txBody>
      </p:sp>
    </p:spTree>
    <p:extLst>
      <p:ext uri="{BB962C8B-B14F-4D97-AF65-F5344CB8AC3E}">
        <p14:creationId xmlns:p14="http://schemas.microsoft.com/office/powerpoint/2010/main" val="79906153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3B93EDEE-86F9-76DB-190C-BA5B265F7343}"/>
              </a:ext>
            </a:extLst>
          </p:cNvPr>
          <p:cNvSpPr>
            <a:spLocks noGrp="1"/>
          </p:cNvSpPr>
          <p:nvPr>
            <p:ph type="sldNum" sz="quarter" idx="12"/>
          </p:nvPr>
        </p:nvSpPr>
        <p:spPr/>
        <p:txBody>
          <a:bodyPr/>
          <a:lstStyle/>
          <a:p>
            <a:fld id="{A0B92CD8-FF24-4321-9188-DC9BF5755683}" type="slidenum">
              <a:rPr lang="en-US" smtClean="0"/>
              <a:pPr/>
              <a:t>15</a:t>
            </a:fld>
            <a:endParaRPr lang="en-US"/>
          </a:p>
        </p:txBody>
      </p:sp>
      <p:pic>
        <p:nvPicPr>
          <p:cNvPr id="6" name="Grafik 5">
            <a:extLst>
              <a:ext uri="{FF2B5EF4-FFF2-40B4-BE49-F238E27FC236}">
                <a16:creationId xmlns:a16="http://schemas.microsoft.com/office/drawing/2014/main" id="{DCB37BC6-1066-789A-4EDE-C1A6572C15EE}"/>
              </a:ext>
            </a:extLst>
          </p:cNvPr>
          <p:cNvPicPr>
            <a:picLocks noChangeAspect="1"/>
          </p:cNvPicPr>
          <p:nvPr/>
        </p:nvPicPr>
        <p:blipFill>
          <a:blip r:embed="rId2"/>
          <a:stretch>
            <a:fillRect/>
          </a:stretch>
        </p:blipFill>
        <p:spPr>
          <a:xfrm>
            <a:off x="342324" y="674449"/>
            <a:ext cx="11287216" cy="5357018"/>
          </a:xfrm>
          <a:prstGeom prst="rect">
            <a:avLst/>
          </a:prstGeom>
        </p:spPr>
      </p:pic>
      <p:sp>
        <p:nvSpPr>
          <p:cNvPr id="2" name="Textfeld 1">
            <a:extLst>
              <a:ext uri="{FF2B5EF4-FFF2-40B4-BE49-F238E27FC236}">
                <a16:creationId xmlns:a16="http://schemas.microsoft.com/office/drawing/2014/main" id="{977C2CF1-5AD4-0601-801E-B9AB8C665680}"/>
              </a:ext>
            </a:extLst>
          </p:cNvPr>
          <p:cNvSpPr txBox="1"/>
          <p:nvPr/>
        </p:nvSpPr>
        <p:spPr>
          <a:xfrm>
            <a:off x="1243673" y="6031467"/>
            <a:ext cx="9673674" cy="369332"/>
          </a:xfrm>
          <a:prstGeom prst="rect">
            <a:avLst/>
          </a:prstGeom>
          <a:noFill/>
        </p:spPr>
        <p:txBody>
          <a:bodyPr wrap="none" rtlCol="0">
            <a:spAutoFit/>
          </a:bodyPr>
          <a:lstStyle/>
          <a:p>
            <a:r>
              <a:rPr lang="en-US"/>
              <a:t>[from the “Fundamentals of Simulation Methods” lecture notes by </a:t>
            </a:r>
            <a:r>
              <a:rPr lang="en-US" err="1"/>
              <a:t>Springel</a:t>
            </a:r>
            <a:r>
              <a:rPr lang="en-US"/>
              <a:t> et al., version 2022/2023]</a:t>
            </a:r>
          </a:p>
        </p:txBody>
      </p:sp>
      <p:sp>
        <p:nvSpPr>
          <p:cNvPr id="381" name="Textfeld 380">
            <a:extLst>
              <a:ext uri="{FF2B5EF4-FFF2-40B4-BE49-F238E27FC236}">
                <a16:creationId xmlns:a16="http://schemas.microsoft.com/office/drawing/2014/main" id="{40EBA445-7167-FB96-9F59-D694808AFF3E}"/>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a:t>
            </a:r>
            <a:r>
              <a:rPr lang="en-US" sz="1600">
                <a:solidFill>
                  <a:schemeClr val="accent1">
                    <a:lumMod val="60000"/>
                    <a:lumOff val="40000"/>
                  </a:schemeClr>
                </a:solidFill>
              </a:rPr>
              <a:t>Problem of Conserved Quantities    </a:t>
            </a:r>
            <a:r>
              <a:rPr lang="en-US" sz="1600">
                <a:solidFill>
                  <a:schemeClr val="bg2">
                    <a:lumMod val="50000"/>
                  </a:schemeClr>
                </a:solidFill>
              </a:rPr>
              <a:t>|    Problem of Stiffness     |     Efficiently Solving Stiff ODEs</a:t>
            </a:r>
          </a:p>
        </p:txBody>
      </p:sp>
      <p:sp>
        <p:nvSpPr>
          <p:cNvPr id="383" name="Textfeld 382">
            <a:extLst>
              <a:ext uri="{FF2B5EF4-FFF2-40B4-BE49-F238E27FC236}">
                <a16:creationId xmlns:a16="http://schemas.microsoft.com/office/drawing/2014/main" id="{725505F9-1B5E-5067-9000-D9B3CE978BA7}"/>
              </a:ext>
            </a:extLst>
          </p:cNvPr>
          <p:cNvSpPr txBox="1"/>
          <p:nvPr/>
        </p:nvSpPr>
        <p:spPr>
          <a:xfrm>
            <a:off x="6267450" y="542275"/>
            <a:ext cx="6096000" cy="646331"/>
          </a:xfrm>
          <a:prstGeom prst="rect">
            <a:avLst/>
          </a:prstGeom>
          <a:noFill/>
        </p:spPr>
        <p:txBody>
          <a:bodyPr wrap="square">
            <a:spAutoFit/>
          </a:bodyPr>
          <a:lstStyle/>
          <a:p>
            <a:endParaRPr lang="de-DE"/>
          </a:p>
          <a:p>
            <a:endParaRPr lang="en-US"/>
          </a:p>
        </p:txBody>
      </p:sp>
      <mc:AlternateContent xmlns:mc="http://schemas.openxmlformats.org/markup-compatibility/2006" xmlns:a14="http://schemas.microsoft.com/office/drawing/2010/main">
        <mc:Choice Requires="a14">
          <p:sp>
            <p:nvSpPr>
              <p:cNvPr id="385" name="Textfeld 384">
                <a:extLst>
                  <a:ext uri="{FF2B5EF4-FFF2-40B4-BE49-F238E27FC236}">
                    <a16:creationId xmlns:a16="http://schemas.microsoft.com/office/drawing/2014/main" id="{FF51FB0C-FCE4-4E7F-8F28-6372DBB3BD16}"/>
                  </a:ext>
                </a:extLst>
              </p:cNvPr>
              <p:cNvSpPr txBox="1"/>
              <p:nvPr/>
            </p:nvSpPr>
            <p:spPr>
              <a:xfrm>
                <a:off x="5408578" y="162088"/>
                <a:ext cx="6862987" cy="1328890"/>
              </a:xfrm>
              <a:prstGeom prst="rect">
                <a:avLst/>
              </a:prstGeom>
              <a:noFill/>
            </p:spPr>
            <p:txBody>
              <a:bodyPr wrap="square">
                <a:spAutoFit/>
              </a:bodyPr>
              <a:lstStyle/>
              <a:p>
                <a:pPr/>
                <a:r>
                  <a:rPr lang="en-US" sz="2400">
                    <a:solidFill>
                      <a:schemeClr val="tx1"/>
                    </a:solidFill>
                  </a:rPr>
                  <a:t>Exact solution to </a:t>
                </a:r>
                <a14:m>
                  <m:oMath xmlns:m="http://schemas.openxmlformats.org/officeDocument/2006/math">
                    <m:sSub>
                      <m:sSubPr>
                        <m:ctrlPr>
                          <a:rPr lang="en-US" sz="2400" i="1" smtClean="0">
                            <a:solidFill>
                              <a:schemeClr val="tx1"/>
                            </a:solidFill>
                            <a:latin typeface="Cambria Math" panose="02040503050406030204" pitchFamily="18" charset="0"/>
                          </a:rPr>
                        </m:ctrlPr>
                      </m:sSubPr>
                      <m:e>
                        <m:r>
                          <m:rPr>
                            <m:sty m:val="p"/>
                          </m:rPr>
                          <a:rPr lang="en-US" sz="2400" i="0">
                            <a:solidFill>
                              <a:schemeClr val="tx1"/>
                            </a:solidFill>
                            <a:latin typeface="Cambria Math" panose="02040503050406030204" pitchFamily="18" charset="0"/>
                          </a:rPr>
                          <m:t>H</m:t>
                        </m:r>
                      </m:e>
                      <m:sub>
                        <m:r>
                          <m:rPr>
                            <m:sty m:val="p"/>
                          </m:rPr>
                          <a:rPr lang="en-US" sz="2400" i="0">
                            <a:solidFill>
                              <a:schemeClr val="tx1"/>
                            </a:solidFill>
                            <a:latin typeface="Cambria Math" panose="02040503050406030204" pitchFamily="18" charset="0"/>
                          </a:rPr>
                          <m:t>leap</m:t>
                        </m:r>
                      </m:sub>
                    </m:sSub>
                    <m:r>
                      <a:rPr lang="en-US" sz="2400" i="0">
                        <a:solidFill>
                          <a:schemeClr val="tx1"/>
                        </a:solidFill>
                        <a:latin typeface="Cambria Math" panose="02040503050406030204" pitchFamily="18" charset="0"/>
                      </a:rPr>
                      <m:t>=</m:t>
                    </m:r>
                    <m:r>
                      <m:rPr>
                        <m:sty m:val="p"/>
                      </m:rPr>
                      <a:rPr lang="en-US" sz="2400" i="0">
                        <a:solidFill>
                          <a:schemeClr val="tx1"/>
                        </a:solidFill>
                        <a:latin typeface="Cambria Math" panose="02040503050406030204" pitchFamily="18" charset="0"/>
                      </a:rPr>
                      <m:t>H</m:t>
                    </m:r>
                    <m:r>
                      <a:rPr lang="en-US" sz="2400" i="0">
                        <a:solidFill>
                          <a:schemeClr val="tx1"/>
                        </a:solidFill>
                        <a:latin typeface="Cambria Math" panose="02040503050406030204" pitchFamily="18" charset="0"/>
                      </a:rPr>
                      <m:t>+</m:t>
                    </m:r>
                    <m:sSub>
                      <m:sSubPr>
                        <m:ctrlPr>
                          <a:rPr lang="en-US" sz="2400" i="1">
                            <a:solidFill>
                              <a:schemeClr val="tx1"/>
                            </a:solidFill>
                            <a:latin typeface="Cambria Math" panose="02040503050406030204" pitchFamily="18" charset="0"/>
                          </a:rPr>
                        </m:ctrlPr>
                      </m:sSubPr>
                      <m:e>
                        <m:r>
                          <m:rPr>
                            <m:sty m:val="p"/>
                          </m:rPr>
                          <a:rPr lang="en-US" sz="2400" i="0">
                            <a:solidFill>
                              <a:schemeClr val="tx1"/>
                            </a:solidFill>
                            <a:latin typeface="Cambria Math" panose="02040503050406030204" pitchFamily="18" charset="0"/>
                          </a:rPr>
                          <m:t>H</m:t>
                        </m:r>
                      </m:e>
                      <m:sub>
                        <m:r>
                          <m:rPr>
                            <m:sty m:val="p"/>
                          </m:rPr>
                          <a:rPr lang="en-US" sz="2400" i="0">
                            <a:solidFill>
                              <a:schemeClr val="tx1"/>
                            </a:solidFill>
                            <a:latin typeface="Cambria Math" panose="02040503050406030204" pitchFamily="18" charset="0"/>
                          </a:rPr>
                          <m:t>err</m:t>
                        </m:r>
                      </m:sub>
                    </m:sSub>
                    <m:r>
                      <a:rPr lang="de-DE" sz="2400" b="0" i="0" smtClean="0">
                        <a:solidFill>
                          <a:schemeClr val="tx1"/>
                        </a:solidFill>
                        <a:latin typeface="Cambria Math" panose="02040503050406030204" pitchFamily="18" charset="0"/>
                      </a:rPr>
                      <m:t>,</m:t>
                    </m:r>
                  </m:oMath>
                </a14:m>
                <a:br>
                  <a:rPr lang="de-DE" sz="2400" b="0" i="0">
                    <a:solidFill>
                      <a:schemeClr val="tx1"/>
                    </a:solidFill>
                    <a:latin typeface="Cambria Math" panose="02040503050406030204" pitchFamily="18" charset="0"/>
                  </a:rPr>
                </a:br>
                <a14:m>
                  <m:oMathPara xmlns:m="http://schemas.openxmlformats.org/officeDocument/2006/math">
                    <m:oMathParaPr>
                      <m:jc m:val="centerGroup"/>
                    </m:oMathParaPr>
                    <m:oMath xmlns:m="http://schemas.openxmlformats.org/officeDocument/2006/math">
                      <m:sSub>
                        <m:sSubPr>
                          <m:ctrlPr>
                            <a:rPr lang="de-DE" sz="2400" i="1">
                              <a:solidFill>
                                <a:schemeClr val="tx1"/>
                              </a:solidFill>
                              <a:latin typeface="Cambria Math" panose="02040503050406030204" pitchFamily="18" charset="0"/>
                            </a:rPr>
                          </m:ctrlPr>
                        </m:sSubPr>
                        <m:e>
                          <m:r>
                            <m:rPr>
                              <m:sty m:val="p"/>
                            </m:rPr>
                            <a:rPr lang="en-US" sz="2400" i="0">
                              <a:solidFill>
                                <a:schemeClr val="tx1"/>
                              </a:solidFill>
                              <a:latin typeface="Cambria Math" panose="02040503050406030204" pitchFamily="18" charset="0"/>
                            </a:rPr>
                            <m:t>H</m:t>
                          </m:r>
                        </m:e>
                        <m:sub>
                          <m:r>
                            <m:rPr>
                              <m:sty m:val="p"/>
                            </m:rPr>
                            <a:rPr lang="en-US" sz="2400" i="0">
                              <a:solidFill>
                                <a:schemeClr val="tx1"/>
                              </a:solidFill>
                              <a:latin typeface="Cambria Math" panose="02040503050406030204" pitchFamily="18" charset="0"/>
                            </a:rPr>
                            <m:t>err</m:t>
                          </m:r>
                        </m:sub>
                      </m:sSub>
                      <m:r>
                        <a:rPr lang="en-US" sz="2400" i="0">
                          <a:solidFill>
                            <a:schemeClr val="tx1"/>
                          </a:solidFill>
                          <a:latin typeface="Cambria Math" panose="02040503050406030204" pitchFamily="18" charset="0"/>
                        </a:rPr>
                        <m:t>∝</m:t>
                      </m:r>
                      <m:f>
                        <m:fPr>
                          <m:ctrlPr>
                            <a:rPr lang="de-DE" sz="2400" i="1">
                              <a:solidFill>
                                <a:schemeClr val="tx1"/>
                              </a:solidFill>
                              <a:latin typeface="Cambria Math" panose="02040503050406030204" pitchFamily="18" charset="0"/>
                            </a:rPr>
                          </m:ctrlPr>
                        </m:fPr>
                        <m:num>
                          <m:r>
                            <m:rPr>
                              <m:sty m:val="p"/>
                            </m:rPr>
                            <a:rPr lang="en-US" sz="2400" i="0">
                              <a:solidFill>
                                <a:schemeClr val="tx1"/>
                              </a:solidFill>
                              <a:latin typeface="Cambria Math" panose="02040503050406030204" pitchFamily="18" charset="0"/>
                            </a:rPr>
                            <m:t>Δ</m:t>
                          </m:r>
                          <m:sSup>
                            <m:sSupPr>
                              <m:ctrlPr>
                                <a:rPr lang="de-DE" sz="2400" i="1">
                                  <a:solidFill>
                                    <a:schemeClr val="tx1"/>
                                  </a:solidFill>
                                  <a:latin typeface="Cambria Math" panose="02040503050406030204" pitchFamily="18" charset="0"/>
                                </a:rPr>
                              </m:ctrlPr>
                            </m:sSupPr>
                            <m:e>
                              <m:r>
                                <m:rPr>
                                  <m:sty m:val="p"/>
                                </m:rPr>
                                <a:rPr lang="en-US" sz="2400" i="0">
                                  <a:solidFill>
                                    <a:schemeClr val="tx1"/>
                                  </a:solidFill>
                                  <a:latin typeface="Cambria Math" panose="02040503050406030204" pitchFamily="18" charset="0"/>
                                </a:rPr>
                                <m:t>t</m:t>
                              </m:r>
                            </m:e>
                            <m:sup>
                              <m:r>
                                <a:rPr lang="en-US" sz="2400" i="0">
                                  <a:solidFill>
                                    <a:schemeClr val="tx1"/>
                                  </a:solidFill>
                                  <a:latin typeface="Cambria Math" panose="02040503050406030204" pitchFamily="18" charset="0"/>
                                </a:rPr>
                                <m:t>2</m:t>
                              </m:r>
                            </m:sup>
                          </m:sSup>
                        </m:num>
                        <m:den>
                          <m:r>
                            <a:rPr lang="en-US" sz="2400" i="0">
                              <a:solidFill>
                                <a:schemeClr val="tx1"/>
                              </a:solidFill>
                              <a:latin typeface="Cambria Math" panose="02040503050406030204" pitchFamily="18" charset="0"/>
                            </a:rPr>
                            <m:t>12</m:t>
                          </m:r>
                        </m:den>
                      </m:f>
                      <m:d>
                        <m:dPr>
                          <m:begChr m:val="{"/>
                          <m:endChr m:val="}"/>
                          <m:ctrlPr>
                            <a:rPr lang="de-DE" sz="2400" i="1">
                              <a:solidFill>
                                <a:schemeClr val="tx1"/>
                              </a:solidFill>
                              <a:latin typeface="Cambria Math" panose="02040503050406030204" pitchFamily="18" charset="0"/>
                            </a:rPr>
                          </m:ctrlPr>
                        </m:dPr>
                        <m:e>
                          <m:d>
                            <m:dPr>
                              <m:begChr m:val="{"/>
                              <m:endChr m:val="}"/>
                              <m:ctrlPr>
                                <a:rPr lang="de-DE" sz="2400" i="1">
                                  <a:solidFill>
                                    <a:schemeClr val="tx1"/>
                                  </a:solidFill>
                                  <a:latin typeface="Cambria Math" panose="02040503050406030204" pitchFamily="18" charset="0"/>
                                </a:rPr>
                              </m:ctrlPr>
                            </m:dPr>
                            <m:e>
                              <m:sSub>
                                <m:sSubPr>
                                  <m:ctrlPr>
                                    <a:rPr lang="de-DE" sz="2400" i="1">
                                      <a:solidFill>
                                        <a:schemeClr val="tx1"/>
                                      </a:solidFill>
                                      <a:latin typeface="Cambria Math" panose="02040503050406030204" pitchFamily="18" charset="0"/>
                                    </a:rPr>
                                  </m:ctrlPr>
                                </m:sSubPr>
                                <m:e>
                                  <m:r>
                                    <m:rPr>
                                      <m:sty m:val="p"/>
                                    </m:rPr>
                                    <a:rPr lang="en-US" sz="2400" i="0">
                                      <a:solidFill>
                                        <a:schemeClr val="tx1"/>
                                      </a:solidFill>
                                      <a:latin typeface="Cambria Math" panose="02040503050406030204" pitchFamily="18" charset="0"/>
                                    </a:rPr>
                                    <m:t>H</m:t>
                                  </m:r>
                                </m:e>
                                <m:sub>
                                  <m:r>
                                    <m:rPr>
                                      <m:sty m:val="p"/>
                                    </m:rPr>
                                    <a:rPr lang="en-US" sz="2400" i="0">
                                      <a:solidFill>
                                        <a:schemeClr val="tx1"/>
                                      </a:solidFill>
                                      <a:latin typeface="Cambria Math" panose="02040503050406030204" pitchFamily="18" charset="0"/>
                                    </a:rPr>
                                    <m:t>kin</m:t>
                                  </m:r>
                                </m:sub>
                              </m:sSub>
                              <m:r>
                                <a:rPr lang="en-US" sz="2400" i="0">
                                  <a:solidFill>
                                    <a:schemeClr val="tx1"/>
                                  </a:solidFill>
                                  <a:latin typeface="Cambria Math" panose="02040503050406030204" pitchFamily="18" charset="0"/>
                                </a:rPr>
                                <m:t>,</m:t>
                              </m:r>
                              <m:sSub>
                                <m:sSubPr>
                                  <m:ctrlPr>
                                    <a:rPr lang="de-DE" sz="2400" i="1">
                                      <a:solidFill>
                                        <a:schemeClr val="tx1"/>
                                      </a:solidFill>
                                      <a:latin typeface="Cambria Math" panose="02040503050406030204" pitchFamily="18" charset="0"/>
                                    </a:rPr>
                                  </m:ctrlPr>
                                </m:sSubPr>
                                <m:e>
                                  <m:r>
                                    <m:rPr>
                                      <m:sty m:val="p"/>
                                    </m:rPr>
                                    <a:rPr lang="en-US" sz="2400" i="0">
                                      <a:solidFill>
                                        <a:schemeClr val="tx1"/>
                                      </a:solidFill>
                                      <a:latin typeface="Cambria Math" panose="02040503050406030204" pitchFamily="18" charset="0"/>
                                    </a:rPr>
                                    <m:t>H</m:t>
                                  </m:r>
                                </m:e>
                                <m:sub>
                                  <m:r>
                                    <m:rPr>
                                      <m:sty m:val="p"/>
                                    </m:rPr>
                                    <a:rPr lang="en-US" sz="2400" i="0">
                                      <a:solidFill>
                                        <a:schemeClr val="tx1"/>
                                      </a:solidFill>
                                      <a:latin typeface="Cambria Math" panose="02040503050406030204" pitchFamily="18" charset="0"/>
                                    </a:rPr>
                                    <m:t>pot</m:t>
                                  </m:r>
                                </m:sub>
                              </m:sSub>
                            </m:e>
                          </m:d>
                          <m:r>
                            <a:rPr lang="en-US" sz="2400" i="0">
                              <a:solidFill>
                                <a:schemeClr val="tx1"/>
                              </a:solidFill>
                              <a:latin typeface="Cambria Math" panose="02040503050406030204" pitchFamily="18" charset="0"/>
                            </a:rPr>
                            <m:t>,</m:t>
                          </m:r>
                          <m:sSub>
                            <m:sSubPr>
                              <m:ctrlPr>
                                <a:rPr lang="de-DE" sz="2400" i="1">
                                  <a:solidFill>
                                    <a:schemeClr val="tx1"/>
                                  </a:solidFill>
                                  <a:latin typeface="Cambria Math" panose="02040503050406030204" pitchFamily="18" charset="0"/>
                                </a:rPr>
                              </m:ctrlPr>
                            </m:sSubPr>
                            <m:e>
                              <m:r>
                                <m:rPr>
                                  <m:sty m:val="p"/>
                                </m:rPr>
                                <a:rPr lang="en-US" sz="2400" i="0">
                                  <a:solidFill>
                                    <a:schemeClr val="tx1"/>
                                  </a:solidFill>
                                  <a:latin typeface="Cambria Math" panose="02040503050406030204" pitchFamily="18" charset="0"/>
                                </a:rPr>
                                <m:t>H</m:t>
                              </m:r>
                            </m:e>
                            <m:sub>
                              <m:r>
                                <m:rPr>
                                  <m:sty m:val="p"/>
                                </m:rPr>
                                <a:rPr lang="en-US" sz="2400" i="0">
                                  <a:solidFill>
                                    <a:schemeClr val="tx1"/>
                                  </a:solidFill>
                                  <a:latin typeface="Cambria Math" panose="02040503050406030204" pitchFamily="18" charset="0"/>
                                </a:rPr>
                                <m:t>kin</m:t>
                              </m:r>
                            </m:sub>
                          </m:sSub>
                          <m:r>
                            <a:rPr lang="en-US" sz="2400" i="0">
                              <a:solidFill>
                                <a:schemeClr val="tx1"/>
                              </a:solidFill>
                              <a:latin typeface="Cambria Math" panose="02040503050406030204" pitchFamily="18" charset="0"/>
                            </a:rPr>
                            <m:t>+</m:t>
                          </m:r>
                          <m:f>
                            <m:fPr>
                              <m:ctrlPr>
                                <a:rPr lang="de-DE" sz="2400" i="1">
                                  <a:solidFill>
                                    <a:schemeClr val="tx1"/>
                                  </a:solidFill>
                                  <a:latin typeface="Cambria Math" panose="02040503050406030204" pitchFamily="18" charset="0"/>
                                </a:rPr>
                              </m:ctrlPr>
                            </m:fPr>
                            <m:num>
                              <m:r>
                                <a:rPr lang="en-US" sz="2400" i="0">
                                  <a:solidFill>
                                    <a:schemeClr val="tx1"/>
                                  </a:solidFill>
                                  <a:latin typeface="Cambria Math" panose="02040503050406030204" pitchFamily="18" charset="0"/>
                                </a:rPr>
                                <m:t>1</m:t>
                              </m:r>
                            </m:num>
                            <m:den>
                              <m:r>
                                <a:rPr lang="en-US" sz="2400" i="0">
                                  <a:solidFill>
                                    <a:schemeClr val="tx1"/>
                                  </a:solidFill>
                                  <a:latin typeface="Cambria Math" panose="02040503050406030204" pitchFamily="18" charset="0"/>
                                </a:rPr>
                                <m:t>2</m:t>
                              </m:r>
                            </m:den>
                          </m:f>
                          <m:sSub>
                            <m:sSubPr>
                              <m:ctrlPr>
                                <a:rPr lang="de-DE" sz="2400" i="1">
                                  <a:solidFill>
                                    <a:schemeClr val="tx1"/>
                                  </a:solidFill>
                                  <a:latin typeface="Cambria Math" panose="02040503050406030204" pitchFamily="18" charset="0"/>
                                </a:rPr>
                              </m:ctrlPr>
                            </m:sSubPr>
                            <m:e>
                              <m:r>
                                <m:rPr>
                                  <m:sty m:val="p"/>
                                </m:rPr>
                                <a:rPr lang="en-US" sz="2400" i="0">
                                  <a:solidFill>
                                    <a:schemeClr val="tx1"/>
                                  </a:solidFill>
                                  <a:latin typeface="Cambria Math" panose="02040503050406030204" pitchFamily="18" charset="0"/>
                                </a:rPr>
                                <m:t>H</m:t>
                              </m:r>
                            </m:e>
                            <m:sub>
                              <m:r>
                                <m:rPr>
                                  <m:sty m:val="p"/>
                                </m:rPr>
                                <a:rPr lang="en-US" sz="2400" i="0">
                                  <a:solidFill>
                                    <a:schemeClr val="tx1"/>
                                  </a:solidFill>
                                  <a:latin typeface="Cambria Math" panose="02040503050406030204" pitchFamily="18" charset="0"/>
                                </a:rPr>
                                <m:t>pot</m:t>
                              </m:r>
                            </m:sub>
                          </m:sSub>
                        </m:e>
                      </m:d>
                      <m:r>
                        <a:rPr lang="en-US" sz="2400" i="0">
                          <a:solidFill>
                            <a:schemeClr val="tx1"/>
                          </a:solidFill>
                          <a:latin typeface="Cambria Math" panose="02040503050406030204" pitchFamily="18" charset="0"/>
                        </a:rPr>
                        <m:t>+</m:t>
                      </m:r>
                      <m:r>
                        <a:rPr lang="en-US" sz="2400" i="0">
                          <a:solidFill>
                            <a:schemeClr val="tx1"/>
                          </a:solidFill>
                          <a:latin typeface="Cambria Math" panose="02040503050406030204" pitchFamily="18" charset="0"/>
                        </a:rPr>
                        <m:t>𝒪</m:t>
                      </m:r>
                      <m:d>
                        <m:dPr>
                          <m:ctrlPr>
                            <a:rPr lang="de-DE" sz="2400" i="1">
                              <a:solidFill>
                                <a:schemeClr val="tx1"/>
                              </a:solidFill>
                              <a:latin typeface="Cambria Math" panose="02040503050406030204" pitchFamily="18" charset="0"/>
                            </a:rPr>
                          </m:ctrlPr>
                        </m:dPr>
                        <m:e>
                          <m:r>
                            <m:rPr>
                              <m:sty m:val="p"/>
                            </m:rPr>
                            <a:rPr lang="en-US" sz="2400" i="0">
                              <a:solidFill>
                                <a:schemeClr val="tx1"/>
                              </a:solidFill>
                              <a:latin typeface="Cambria Math" panose="02040503050406030204" pitchFamily="18" charset="0"/>
                            </a:rPr>
                            <m:t>Δ</m:t>
                          </m:r>
                          <m:sSup>
                            <m:sSupPr>
                              <m:ctrlPr>
                                <a:rPr lang="de-DE" sz="2400" i="1">
                                  <a:solidFill>
                                    <a:schemeClr val="tx1"/>
                                  </a:solidFill>
                                  <a:latin typeface="Cambria Math" panose="02040503050406030204" pitchFamily="18" charset="0"/>
                                </a:rPr>
                              </m:ctrlPr>
                            </m:sSupPr>
                            <m:e>
                              <m:r>
                                <m:rPr>
                                  <m:sty m:val="p"/>
                                </m:rPr>
                                <a:rPr lang="en-US" sz="2400" i="0">
                                  <a:solidFill>
                                    <a:schemeClr val="tx1"/>
                                  </a:solidFill>
                                  <a:latin typeface="Cambria Math" panose="02040503050406030204" pitchFamily="18" charset="0"/>
                                </a:rPr>
                                <m:t>t</m:t>
                              </m:r>
                            </m:e>
                            <m:sup>
                              <m:r>
                                <a:rPr lang="en-US" sz="2400" i="0">
                                  <a:solidFill>
                                    <a:schemeClr val="tx1"/>
                                  </a:solidFill>
                                  <a:latin typeface="Cambria Math" panose="02040503050406030204" pitchFamily="18" charset="0"/>
                                </a:rPr>
                                <m:t>3</m:t>
                              </m:r>
                            </m:sup>
                          </m:sSup>
                        </m:e>
                      </m:d>
                    </m:oMath>
                  </m:oMathPara>
                </a14:m>
                <a:endParaRPr lang="en-US" sz="2400"/>
              </a:p>
            </p:txBody>
          </p:sp>
        </mc:Choice>
        <mc:Fallback xmlns="">
          <p:sp>
            <p:nvSpPr>
              <p:cNvPr id="385" name="Textfeld 384">
                <a:extLst>
                  <a:ext uri="{FF2B5EF4-FFF2-40B4-BE49-F238E27FC236}">
                    <a16:creationId xmlns:a16="http://schemas.microsoft.com/office/drawing/2014/main" id="{FF51FB0C-FCE4-4E7F-8F28-6372DBB3BD16}"/>
                  </a:ext>
                </a:extLst>
              </p:cNvPr>
              <p:cNvSpPr txBox="1">
                <a:spLocks noRot="1" noChangeAspect="1" noMove="1" noResize="1" noEditPoints="1" noAdjustHandles="1" noChangeArrowheads="1" noChangeShapeType="1" noTextEdit="1"/>
              </p:cNvSpPr>
              <p:nvPr/>
            </p:nvSpPr>
            <p:spPr>
              <a:xfrm>
                <a:off x="5408578" y="162088"/>
                <a:ext cx="6862987" cy="1328890"/>
              </a:xfrm>
              <a:prstGeom prst="rect">
                <a:avLst/>
              </a:prstGeom>
              <a:blipFill>
                <a:blip r:embed="rId3"/>
                <a:stretch>
                  <a:fillRect l="-1332" t="-3211"/>
                </a:stretch>
              </a:blipFill>
            </p:spPr>
            <p:txBody>
              <a:bodyPr/>
              <a:lstStyle/>
              <a:p>
                <a:r>
                  <a:rPr lang="en-US">
                    <a:noFill/>
                  </a:rPr>
                  <a:t> </a:t>
                </a:r>
              </a:p>
            </p:txBody>
          </p:sp>
        </mc:Fallback>
      </mc:AlternateContent>
    </p:spTree>
    <p:extLst>
      <p:ext uri="{BB962C8B-B14F-4D97-AF65-F5344CB8AC3E}">
        <p14:creationId xmlns:p14="http://schemas.microsoft.com/office/powerpoint/2010/main" val="2517815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53812FC-2EFA-1E45-3A7C-59E9BF289406}"/>
              </a:ext>
            </a:extLst>
          </p:cNvPr>
          <p:cNvSpPr>
            <a:spLocks noGrp="1"/>
          </p:cNvSpPr>
          <p:nvPr>
            <p:ph type="title"/>
          </p:nvPr>
        </p:nvSpPr>
        <p:spPr>
          <a:xfrm>
            <a:off x="586316" y="-188095"/>
            <a:ext cx="10515600" cy="1325563"/>
          </a:xfrm>
        </p:spPr>
        <p:txBody>
          <a:bodyPr/>
          <a:lstStyle/>
          <a:p>
            <a:r>
              <a:rPr lang="en-US" dirty="0"/>
              <a:t>Intuition of </a:t>
            </a:r>
            <a:r>
              <a:rPr lang="en-US" dirty="0" err="1"/>
              <a:t>Symplecticity</a:t>
            </a:r>
            <a:r>
              <a:rPr lang="en-US" dirty="0"/>
              <a:t> in 2D</a:t>
            </a:r>
          </a:p>
        </p:txBody>
      </p:sp>
      <p:sp>
        <p:nvSpPr>
          <p:cNvPr id="4" name="Foliennummernplatzhalter 3">
            <a:extLst>
              <a:ext uri="{FF2B5EF4-FFF2-40B4-BE49-F238E27FC236}">
                <a16:creationId xmlns:a16="http://schemas.microsoft.com/office/drawing/2014/main" id="{04B09138-274E-6F42-E4E6-32D1C80764CC}"/>
              </a:ext>
            </a:extLst>
          </p:cNvPr>
          <p:cNvSpPr>
            <a:spLocks noGrp="1"/>
          </p:cNvSpPr>
          <p:nvPr>
            <p:ph type="sldNum" sz="quarter" idx="12"/>
          </p:nvPr>
        </p:nvSpPr>
        <p:spPr/>
        <p:txBody>
          <a:bodyPr/>
          <a:lstStyle/>
          <a:p>
            <a:fld id="{A0B92CD8-FF24-4321-9188-DC9BF5755683}" type="slidenum">
              <a:rPr lang="en-US" smtClean="0"/>
              <a:pPr/>
              <a:t>16</a:t>
            </a:fld>
            <a:endParaRPr lang="en-US"/>
          </a:p>
        </p:txBody>
      </p:sp>
      <p:sp>
        <p:nvSpPr>
          <p:cNvPr id="6" name="Textfeld 5">
            <a:extLst>
              <a:ext uri="{FF2B5EF4-FFF2-40B4-BE49-F238E27FC236}">
                <a16:creationId xmlns:a16="http://schemas.microsoft.com/office/drawing/2014/main" id="{111FF1C5-CFA6-87C6-45B5-38375E28F9AC}"/>
              </a:ext>
            </a:extLst>
          </p:cNvPr>
          <p:cNvSpPr txBox="1"/>
          <p:nvPr/>
        </p:nvSpPr>
        <p:spPr>
          <a:xfrm>
            <a:off x="6885517" y="768659"/>
            <a:ext cx="4385733" cy="954107"/>
          </a:xfrm>
          <a:prstGeom prst="rect">
            <a:avLst/>
          </a:prstGeom>
          <a:noFill/>
        </p:spPr>
        <p:txBody>
          <a:bodyPr wrap="square" rtlCol="0">
            <a:spAutoFit/>
          </a:bodyPr>
          <a:lstStyle/>
          <a:p>
            <a:r>
              <a:rPr lang="en-US" sz="2800"/>
              <a:t>A symplectic transformation is area preserving</a:t>
            </a:r>
            <a:r>
              <a:rPr lang="en-US"/>
              <a:t>.</a:t>
            </a:r>
          </a:p>
        </p:txBody>
      </p:sp>
      <mc:AlternateContent xmlns:mc="http://schemas.openxmlformats.org/markup-compatibility/2006" xmlns:a14="http://schemas.microsoft.com/office/drawing/2010/main">
        <mc:Choice Requires="a14">
          <p:sp>
            <p:nvSpPr>
              <p:cNvPr id="7" name="TextBox 4">
                <a:extLst>
                  <a:ext uri="{FF2B5EF4-FFF2-40B4-BE49-F238E27FC236}">
                    <a16:creationId xmlns:a16="http://schemas.microsoft.com/office/drawing/2014/main" id="{FAB64D38-79D9-BA54-ED5D-C67CA6E78475}"/>
                  </a:ext>
                </a:extLst>
              </p:cNvPr>
              <p:cNvSpPr txBox="1"/>
              <p:nvPr/>
            </p:nvSpPr>
            <p:spPr>
              <a:xfrm>
                <a:off x="6932084" y="1757263"/>
                <a:ext cx="4688416" cy="4154984"/>
              </a:xfrm>
              <a:prstGeom prst="rect">
                <a:avLst/>
              </a:prstGeom>
              <a:ln/>
            </p:spPr>
            <p:style>
              <a:lnRef idx="2">
                <a:schemeClr val="dk1"/>
              </a:lnRef>
              <a:fillRef idx="1">
                <a:schemeClr val="lt1"/>
              </a:fillRef>
              <a:effectRef idx="0">
                <a:schemeClr val="dk1"/>
              </a:effectRef>
              <a:fontRef idx="minor">
                <a:schemeClr val="dk1"/>
              </a:fontRef>
            </p:style>
            <p:txBody>
              <a:bodyPr wrap="square" rtlCol="0">
                <a:spAutoFit/>
              </a:bodyPr>
              <a:lstStyle/>
              <a:p>
                <a:pPr marL="285750" indent="-285750">
                  <a:buFont typeface="Arial" panose="020B0604020202020204" pitchFamily="34" charset="0"/>
                  <a:buChar char="•"/>
                </a:pPr>
                <a:r>
                  <a:rPr lang="en-GB" sz="2400" b="0" u="none" strike="noStrike">
                    <a:solidFill>
                      <a:schemeClr val="accent2">
                        <a:lumMod val="75000"/>
                      </a:schemeClr>
                    </a:solidFill>
                    <a:effectLst/>
                  </a:rPr>
                  <a:t>Note</a:t>
                </a:r>
                <a:r>
                  <a:rPr lang="en-GB" sz="2400" b="0" u="none" strike="noStrike">
                    <a:effectLst/>
                  </a:rPr>
                  <a:t>: </a:t>
                </a:r>
                <a:r>
                  <a:rPr lang="en-GB" sz="2400" b="0" u="none" strike="noStrike">
                    <a:solidFill>
                      <a:schemeClr val="accent2">
                        <a:lumMod val="75000"/>
                      </a:schemeClr>
                    </a:solidFill>
                    <a:effectLst/>
                  </a:rPr>
                  <a:t>No exact energy conservation, e. g. leapfrog exactly solves perturbed Hamiltonian</a:t>
                </a:r>
              </a:p>
              <a:p>
                <a:pPr marL="285750" indent="-285750" algn="l">
                  <a:buFont typeface="Arial" panose="020B0604020202020204" pitchFamily="34" charset="0"/>
                  <a:buChar char="•"/>
                </a:pPr>
                <a:r>
                  <a:rPr lang="en-GB" sz="2400" b="0" i="0" u="none" strike="noStrike">
                    <a:effectLst/>
                  </a:rPr>
                  <a:t>Phase space conservation </a:t>
                </a:r>
                <a14:m>
                  <m:oMath xmlns:m="http://schemas.openxmlformats.org/officeDocument/2006/math">
                    <m:r>
                      <a:rPr lang="en-GB" sz="2400" b="0" i="1" u="none" strike="noStrike" smtClean="0">
                        <a:effectLst/>
                        <a:latin typeface="Cambria Math" panose="02040503050406030204" pitchFamily="18" charset="0"/>
                        <a:ea typeface="Cambria Math" panose="02040503050406030204" pitchFamily="18" charset="0"/>
                      </a:rPr>
                      <m:t>⟺</m:t>
                    </m:r>
                  </m:oMath>
                </a14:m>
                <a:r>
                  <a:rPr lang="en-GB" sz="2400" b="0" i="0" u="none" strike="noStrike">
                    <a:effectLst/>
                  </a:rPr>
                  <a:t> long term energy error bounded, but floating-point error </a:t>
                </a:r>
                <a:r>
                  <a:rPr lang="en-GB" sz="2400" b="0" i="0" u="none" strike="noStrike">
                    <a:effectLst/>
                    <a:sym typeface="Wingdings" panose="05000000000000000000" pitchFamily="2" charset="2"/>
                  </a:rPr>
                  <a:t> small energy drift</a:t>
                </a:r>
              </a:p>
              <a:p>
                <a:pPr marL="285750" indent="-285750" algn="l">
                  <a:buFont typeface="Arial" panose="020B0604020202020204" pitchFamily="34" charset="0"/>
                  <a:buChar char="•"/>
                </a:pPr>
                <a:r>
                  <a:rPr lang="en-GB" sz="2400" b="0" i="0" u="none" strike="noStrike">
                    <a:effectLst/>
                  </a:rPr>
                  <a:t>recommended for long-term integration, e. g. molecular dynamics, planetary orbitals, …</a:t>
                </a:r>
              </a:p>
            </p:txBody>
          </p:sp>
        </mc:Choice>
        <mc:Fallback xmlns="">
          <p:sp>
            <p:nvSpPr>
              <p:cNvPr id="7" name="TextBox 4">
                <a:extLst>
                  <a:ext uri="{FF2B5EF4-FFF2-40B4-BE49-F238E27FC236}">
                    <a16:creationId xmlns:a16="http://schemas.microsoft.com/office/drawing/2014/main" id="{FAB64D38-79D9-BA54-ED5D-C67CA6E78475}"/>
                  </a:ext>
                </a:extLst>
              </p:cNvPr>
              <p:cNvSpPr txBox="1">
                <a:spLocks noRot="1" noChangeAspect="1" noMove="1" noResize="1" noEditPoints="1" noAdjustHandles="1" noChangeArrowheads="1" noChangeShapeType="1" noTextEdit="1"/>
              </p:cNvSpPr>
              <p:nvPr/>
            </p:nvSpPr>
            <p:spPr>
              <a:xfrm>
                <a:off x="6932084" y="1757263"/>
                <a:ext cx="4688416" cy="4154984"/>
              </a:xfrm>
              <a:prstGeom prst="rect">
                <a:avLst/>
              </a:prstGeom>
              <a:blipFill>
                <a:blip r:embed="rId2"/>
                <a:stretch>
                  <a:fillRect l="-1556" t="-1023" r="-3113" b="-2193"/>
                </a:stretch>
              </a:blipFill>
              <a:ln/>
            </p:spPr>
            <p:txBody>
              <a:bodyPr/>
              <a:lstStyle/>
              <a:p>
                <a:r>
                  <a:rPr lang="en-US">
                    <a:noFill/>
                  </a:rPr>
                  <a:t> </a:t>
                </a:r>
              </a:p>
            </p:txBody>
          </p:sp>
        </mc:Fallback>
      </mc:AlternateContent>
      <p:pic>
        <p:nvPicPr>
          <p:cNvPr id="9" name="Grafik 8">
            <a:extLst>
              <a:ext uri="{FF2B5EF4-FFF2-40B4-BE49-F238E27FC236}">
                <a16:creationId xmlns:a16="http://schemas.microsoft.com/office/drawing/2014/main" id="{FC74F7DB-F23F-1716-C92A-BC70F2A4AF9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666783" y="879086"/>
            <a:ext cx="5987966" cy="5188436"/>
          </a:xfrm>
          <a:prstGeom prst="rect">
            <a:avLst/>
          </a:prstGeom>
        </p:spPr>
      </p:pic>
      <p:sp>
        <p:nvSpPr>
          <p:cNvPr id="3" name="Textfeld 2">
            <a:extLst>
              <a:ext uri="{FF2B5EF4-FFF2-40B4-BE49-F238E27FC236}">
                <a16:creationId xmlns:a16="http://schemas.microsoft.com/office/drawing/2014/main" id="{1221AD2B-E535-4D0E-0A83-30C9BD7586A6}"/>
              </a:ext>
            </a:extLst>
          </p:cNvPr>
          <p:cNvSpPr txBox="1"/>
          <p:nvPr/>
        </p:nvSpPr>
        <p:spPr>
          <a:xfrm>
            <a:off x="2786524" y="6109399"/>
            <a:ext cx="8178073" cy="369332"/>
          </a:xfrm>
          <a:prstGeom prst="rect">
            <a:avLst/>
          </a:prstGeom>
          <a:noFill/>
        </p:spPr>
        <p:txBody>
          <a:bodyPr wrap="none" rtlCol="0">
            <a:spAutoFit/>
          </a:bodyPr>
          <a:lstStyle/>
          <a:p>
            <a:r>
              <a:rPr lang="en-US"/>
              <a:t>[from chapter 6 in “Geometrical Numerical Integration”, </a:t>
            </a:r>
            <a:r>
              <a:rPr lang="en-US" err="1"/>
              <a:t>Hairer</a:t>
            </a:r>
            <a:r>
              <a:rPr lang="en-US"/>
              <a:t>, </a:t>
            </a:r>
            <a:r>
              <a:rPr lang="en-US" err="1"/>
              <a:t>Lubich</a:t>
            </a:r>
            <a:r>
              <a:rPr lang="en-US"/>
              <a:t>, </a:t>
            </a:r>
            <a:r>
              <a:rPr lang="en-US" err="1"/>
              <a:t>Wanner</a:t>
            </a:r>
            <a:r>
              <a:rPr lang="en-US"/>
              <a:t>, 2005]</a:t>
            </a:r>
          </a:p>
        </p:txBody>
      </p:sp>
      <p:sp>
        <p:nvSpPr>
          <p:cNvPr id="384" name="Textfeld 383">
            <a:extLst>
              <a:ext uri="{FF2B5EF4-FFF2-40B4-BE49-F238E27FC236}">
                <a16:creationId xmlns:a16="http://schemas.microsoft.com/office/drawing/2014/main" id="{5EB3D55C-18EB-2140-54D1-BB62BA4DA28F}"/>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a:t>
            </a:r>
            <a:r>
              <a:rPr lang="en-US" sz="1600">
                <a:solidFill>
                  <a:schemeClr val="accent1">
                    <a:lumMod val="60000"/>
                    <a:lumOff val="40000"/>
                  </a:schemeClr>
                </a:solidFill>
              </a:rPr>
              <a:t>Problem of Conserved Quantities    </a:t>
            </a:r>
            <a:r>
              <a:rPr lang="en-US" sz="1600">
                <a:solidFill>
                  <a:schemeClr val="bg2">
                    <a:lumMod val="50000"/>
                  </a:schemeClr>
                </a:solidFill>
              </a:rPr>
              <a:t>|    Problem of Stiffness     |     Efficiently Solving Stiff ODEs</a:t>
            </a:r>
          </a:p>
        </p:txBody>
      </p:sp>
    </p:spTree>
    <p:extLst>
      <p:ext uri="{BB962C8B-B14F-4D97-AF65-F5344CB8AC3E}">
        <p14:creationId xmlns:p14="http://schemas.microsoft.com/office/powerpoint/2010/main" val="332731387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descr="Ein Bild, das Text, Diagramm, Screenshot, Karte enthält.&#10;&#10;Automatisch generierte Beschreibung">
            <a:extLst>
              <a:ext uri="{FF2B5EF4-FFF2-40B4-BE49-F238E27FC236}">
                <a16:creationId xmlns:a16="http://schemas.microsoft.com/office/drawing/2014/main" id="{26BD8FD0-DDF0-3B5F-93F0-4281655B12F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87439"/>
            <a:ext cx="12192000" cy="6502400"/>
          </a:xfrm>
          <a:prstGeom prst="rect">
            <a:avLst/>
          </a:prstGeom>
        </p:spPr>
      </p:pic>
      <p:sp>
        <p:nvSpPr>
          <p:cNvPr id="4" name="Foliennummernplatzhalter 3">
            <a:extLst>
              <a:ext uri="{FF2B5EF4-FFF2-40B4-BE49-F238E27FC236}">
                <a16:creationId xmlns:a16="http://schemas.microsoft.com/office/drawing/2014/main" id="{56D0102A-EC49-533C-4DB5-28DBACB82C92}"/>
              </a:ext>
            </a:extLst>
          </p:cNvPr>
          <p:cNvSpPr>
            <a:spLocks noGrp="1"/>
          </p:cNvSpPr>
          <p:nvPr>
            <p:ph type="sldNum" sz="quarter" idx="12"/>
          </p:nvPr>
        </p:nvSpPr>
        <p:spPr/>
        <p:txBody>
          <a:bodyPr/>
          <a:lstStyle/>
          <a:p>
            <a:fld id="{A0B92CD8-FF24-4321-9188-DC9BF5755683}" type="slidenum">
              <a:rPr lang="en-US" smtClean="0"/>
              <a:pPr/>
              <a:t>17</a:t>
            </a:fld>
            <a:endParaRPr lang="en-US"/>
          </a:p>
        </p:txBody>
      </p:sp>
      <p:sp>
        <p:nvSpPr>
          <p:cNvPr id="7" name="Textfeld 6">
            <a:extLst>
              <a:ext uri="{FF2B5EF4-FFF2-40B4-BE49-F238E27FC236}">
                <a16:creationId xmlns:a16="http://schemas.microsoft.com/office/drawing/2014/main" id="{8FD0B903-5D0C-6D70-ADF7-B6BBC60E0379}"/>
              </a:ext>
            </a:extLst>
          </p:cNvPr>
          <p:cNvSpPr txBox="1"/>
          <p:nvPr/>
        </p:nvSpPr>
        <p:spPr>
          <a:xfrm>
            <a:off x="5409389" y="6126716"/>
            <a:ext cx="3421899" cy="369332"/>
          </a:xfrm>
          <a:prstGeom prst="rect">
            <a:avLst/>
          </a:prstGeom>
          <a:noFill/>
        </p:spPr>
        <p:txBody>
          <a:bodyPr wrap="none" rtlCol="0">
            <a:spAutoFit/>
          </a:bodyPr>
          <a:lstStyle/>
          <a:p>
            <a:r>
              <a:rPr lang="en-US"/>
              <a:t>(leapfrog in kick-drift-kick scheme)</a:t>
            </a:r>
          </a:p>
        </p:txBody>
      </p:sp>
      <p:sp>
        <p:nvSpPr>
          <p:cNvPr id="2" name="Textfeld 1">
            <a:extLst>
              <a:ext uri="{FF2B5EF4-FFF2-40B4-BE49-F238E27FC236}">
                <a16:creationId xmlns:a16="http://schemas.microsoft.com/office/drawing/2014/main" id="{CF6794E5-5978-61E1-CF11-4FBB1CC027C0}"/>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a:t>
            </a:r>
            <a:r>
              <a:rPr lang="en-US" sz="1600">
                <a:solidFill>
                  <a:schemeClr val="accent1">
                    <a:lumMod val="60000"/>
                    <a:lumOff val="40000"/>
                  </a:schemeClr>
                </a:solidFill>
              </a:rPr>
              <a:t>Problem of Conserved Quantities    </a:t>
            </a:r>
            <a:r>
              <a:rPr lang="en-US" sz="1600">
                <a:solidFill>
                  <a:schemeClr val="bg2">
                    <a:lumMod val="50000"/>
                  </a:schemeClr>
                </a:solidFill>
              </a:rPr>
              <a:t>|    Problem of Stiffness     |     Efficiently Solving Stiff ODEs</a:t>
            </a:r>
          </a:p>
        </p:txBody>
      </p:sp>
    </p:spTree>
    <p:extLst>
      <p:ext uri="{BB962C8B-B14F-4D97-AF65-F5344CB8AC3E}">
        <p14:creationId xmlns:p14="http://schemas.microsoft.com/office/powerpoint/2010/main" val="396703796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D56814A-CBA0-CA0F-0F04-D6B5952131E8}"/>
              </a:ext>
            </a:extLst>
          </p:cNvPr>
          <p:cNvSpPr>
            <a:spLocks noGrp="1"/>
          </p:cNvSpPr>
          <p:nvPr>
            <p:ph type="title"/>
          </p:nvPr>
        </p:nvSpPr>
        <p:spPr>
          <a:xfrm>
            <a:off x="3209925" y="2766218"/>
            <a:ext cx="5772150" cy="1325563"/>
          </a:xfrm>
        </p:spPr>
        <p:txBody>
          <a:bodyPr/>
          <a:lstStyle/>
          <a:p>
            <a:r>
              <a:rPr lang="en-US">
                <a:solidFill>
                  <a:schemeClr val="accent1">
                    <a:lumMod val="50000"/>
                  </a:schemeClr>
                </a:solidFill>
              </a:rPr>
              <a:t>The Problem of Stiffness</a:t>
            </a:r>
          </a:p>
        </p:txBody>
      </p:sp>
      <p:sp>
        <p:nvSpPr>
          <p:cNvPr id="3" name="Foliennummernplatzhalter 2">
            <a:extLst>
              <a:ext uri="{FF2B5EF4-FFF2-40B4-BE49-F238E27FC236}">
                <a16:creationId xmlns:a16="http://schemas.microsoft.com/office/drawing/2014/main" id="{DF6CFD69-A2AF-4F87-433C-C025415A444A}"/>
              </a:ext>
            </a:extLst>
          </p:cNvPr>
          <p:cNvSpPr>
            <a:spLocks noGrp="1"/>
          </p:cNvSpPr>
          <p:nvPr>
            <p:ph type="sldNum" sz="quarter" idx="12"/>
          </p:nvPr>
        </p:nvSpPr>
        <p:spPr/>
        <p:txBody>
          <a:bodyPr/>
          <a:lstStyle/>
          <a:p>
            <a:fld id="{A0B92CD8-FF24-4321-9188-DC9BF5755683}" type="slidenum">
              <a:rPr lang="en-US" smtClean="0"/>
              <a:t>18</a:t>
            </a:fld>
            <a:endParaRPr lang="en-US"/>
          </a:p>
        </p:txBody>
      </p:sp>
    </p:spTree>
    <p:extLst>
      <p:ext uri="{BB962C8B-B14F-4D97-AF65-F5344CB8AC3E}">
        <p14:creationId xmlns:p14="http://schemas.microsoft.com/office/powerpoint/2010/main" val="23707500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feld 1">
                <a:extLst>
                  <a:ext uri="{FF2B5EF4-FFF2-40B4-BE49-F238E27FC236}">
                    <a16:creationId xmlns:a16="http://schemas.microsoft.com/office/drawing/2014/main" id="{4BF68F27-FCB6-DC7A-17C2-6AC8D140F445}"/>
                  </a:ext>
                </a:extLst>
              </p:cNvPr>
              <p:cNvSpPr txBox="1"/>
              <p:nvPr/>
            </p:nvSpPr>
            <p:spPr>
              <a:xfrm>
                <a:off x="738835" y="1576840"/>
                <a:ext cx="10582656" cy="142239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DE"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a:effectLst/>
                              <a:latin typeface="Cambria Math" panose="02040503050406030204" pitchFamily="18" charset="0"/>
                              <a:ea typeface="Calibri" panose="020F0502020204030204" pitchFamily="34" charset="0"/>
                              <a:cs typeface="Times New Roman" panose="02020603050405020304" pitchFamily="18" charset="0"/>
                            </a:rPr>
                            <m:t>𝜕</m:t>
                          </m:r>
                        </m:e>
                        <m: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t</m:t>
                          </m:r>
                        </m:sub>
                      </m:s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u</m:t>
                      </m:r>
                      <m:r>
                        <a:rPr lang="en-US" sz="2400">
                          <a:effectLst/>
                          <a:latin typeface="Cambria Math" panose="02040503050406030204" pitchFamily="18" charset="0"/>
                          <a:ea typeface="Calibri" panose="020F0502020204030204" pitchFamily="34" charset="0"/>
                          <a:cs typeface="Times New Roman" panose="02020603050405020304" pitchFamily="18" charset="0"/>
                        </a:rPr>
                        <m:t>=998</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u</m:t>
                      </m:r>
                      <m:r>
                        <a:rPr lang="en-US" sz="2400">
                          <a:effectLst/>
                          <a:latin typeface="Cambria Math" panose="02040503050406030204" pitchFamily="18" charset="0"/>
                          <a:ea typeface="Calibri" panose="020F0502020204030204" pitchFamily="34" charset="0"/>
                          <a:cs typeface="Times New Roman" panose="02020603050405020304" pitchFamily="18" charset="0"/>
                        </a:rPr>
                        <m:t>+1998</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v</m:t>
                      </m:r>
                      <m:r>
                        <a:rPr lang="en-US" sz="240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en-DE" sz="24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a:effectLst/>
                              <a:latin typeface="Cambria Math" panose="02040503050406030204" pitchFamily="18" charset="0"/>
                              <a:ea typeface="Calibri" panose="020F0502020204030204" pitchFamily="34" charset="0"/>
                              <a:cs typeface="Times New Roman" panose="02020603050405020304" pitchFamily="18" charset="0"/>
                            </a:rPr>
                            <m:t>𝜕</m:t>
                          </m:r>
                        </m:e>
                        <m: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t</m:t>
                          </m:r>
                        </m:sub>
                      </m:sSub>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v</m:t>
                      </m:r>
                      <m:r>
                        <a:rPr lang="en-US" sz="2400">
                          <a:effectLst/>
                          <a:latin typeface="Cambria Math" panose="02040503050406030204" pitchFamily="18" charset="0"/>
                          <a:ea typeface="Calibri" panose="020F0502020204030204" pitchFamily="34" charset="0"/>
                          <a:cs typeface="Times New Roman" panose="02020603050405020304" pitchFamily="18" charset="0"/>
                        </a:rPr>
                        <m:t>=</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a:effectLst/>
                          <a:latin typeface="Cambria Math" panose="02040503050406030204" pitchFamily="18" charset="0"/>
                          <a:ea typeface="Calibri" panose="020F0502020204030204" pitchFamily="34" charset="0"/>
                          <a:cs typeface="Times New Roman" panose="02020603050405020304" pitchFamily="18" charset="0"/>
                        </a:rPr>
                        <m:t>999</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u</m:t>
                      </m:r>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a:effectLst/>
                          <a:latin typeface="Cambria Math" panose="02040503050406030204" pitchFamily="18" charset="0"/>
                          <a:ea typeface="Calibri" panose="020F0502020204030204" pitchFamily="34" charset="0"/>
                          <a:cs typeface="Times New Roman" panose="02020603050405020304" pitchFamily="18" charset="0"/>
                        </a:rPr>
                        <m:t>1999</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v</m:t>
                      </m:r>
                      <m:r>
                        <a:rPr lang="en-US" sz="24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u</m:t>
                      </m:r>
                      <m:d>
                        <m:dPr>
                          <m:ctrlPr>
                            <a:rPr lang="en-DE"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a:effectLst/>
                              <a:latin typeface="Cambria Math" panose="02040503050406030204" pitchFamily="18" charset="0"/>
                              <a:ea typeface="Calibri" panose="020F0502020204030204" pitchFamily="34" charset="0"/>
                              <a:cs typeface="Times New Roman" panose="02020603050405020304" pitchFamily="18" charset="0"/>
                            </a:rPr>
                            <m:t>0</m:t>
                          </m:r>
                        </m:e>
                      </m:d>
                      <m:r>
                        <a:rPr lang="en-US" sz="2400">
                          <a:effectLst/>
                          <a:latin typeface="Cambria Math" panose="02040503050406030204" pitchFamily="18" charset="0"/>
                          <a:ea typeface="Calibri" panose="020F0502020204030204" pitchFamily="34" charset="0"/>
                          <a:cs typeface="Times New Roman" panose="02020603050405020304" pitchFamily="18" charset="0"/>
                        </a:rPr>
                        <m:t>=1,  </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v</m:t>
                      </m:r>
                      <m:d>
                        <m:dPr>
                          <m:ctrlPr>
                            <a:rPr lang="en-DE" sz="240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2400">
                              <a:effectLst/>
                              <a:latin typeface="Cambria Math" panose="02040503050406030204" pitchFamily="18" charset="0"/>
                              <a:ea typeface="Calibri" panose="020F0502020204030204" pitchFamily="34" charset="0"/>
                              <a:cs typeface="Times New Roman" panose="02020603050405020304" pitchFamily="18" charset="0"/>
                            </a:rPr>
                            <m:t>0</m:t>
                          </m:r>
                        </m:e>
                      </m:d>
                      <m:r>
                        <a:rPr lang="en-US" sz="2400">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en-DE" sz="240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t</m:t>
                          </m:r>
                        </m:sub>
                      </m:sSub>
                      <m:d>
                        <m:d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eqArrPr>
                            <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u</m:t>
                              </m:r>
                            </m:e>
                            <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v</m:t>
                              </m:r>
                            </m:e>
                          </m:eqArr>
                        </m:e>
                      </m:d>
                      <m: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dPr>
                        <m:e>
                          <m:m>
                            <m:mPr>
                              <m:mcs>
                                <m:mc>
                                  <m:mcPr>
                                    <m:count m:val="2"/>
                                    <m:mcJc m:val="center"/>
                                  </m:mcPr>
                                </m:mc>
                              </m:mcs>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mPr>
                            <m:mr>
                              <m:e>
                                <m:r>
                                  <a:rPr lang="en-US" sz="2400">
                                    <a:effectLst/>
                                    <a:latin typeface="Cambria Math" panose="02040503050406030204" pitchFamily="18" charset="0"/>
                                    <a:ea typeface="Calibri" panose="020F0502020204030204" pitchFamily="34" charset="0"/>
                                    <a:cs typeface="Times New Roman" panose="02020603050405020304" pitchFamily="18" charset="0"/>
                                  </a:rPr>
                                  <m:t>998</m:t>
                                </m:r>
                              </m:e>
                              <m:e>
                                <m:r>
                                  <a:rPr lang="en-US" sz="2400">
                                    <a:effectLst/>
                                    <a:latin typeface="Cambria Math" panose="02040503050406030204" pitchFamily="18" charset="0"/>
                                    <a:ea typeface="Calibri" panose="020F0502020204030204" pitchFamily="34" charset="0"/>
                                    <a:cs typeface="Times New Roman" panose="02020603050405020304" pitchFamily="18" charset="0"/>
                                  </a:rPr>
                                  <m:t>1998</m:t>
                                </m:r>
                              </m:e>
                            </m:mr>
                            <m:mr>
                              <m:e>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a:effectLst/>
                                    <a:latin typeface="Cambria Math" panose="02040503050406030204" pitchFamily="18" charset="0"/>
                                    <a:ea typeface="Calibri" panose="020F0502020204030204" pitchFamily="34" charset="0"/>
                                    <a:cs typeface="Times New Roman" panose="02020603050405020304" pitchFamily="18" charset="0"/>
                                  </a:rPr>
                                  <m:t>999</m:t>
                                </m:r>
                              </m:e>
                              <m:e>
                                <m:r>
                                  <a:rPr lang="en-US" sz="2400" i="1">
                                    <a:effectLst/>
                                    <a:latin typeface="Cambria Math" panose="02040503050406030204" pitchFamily="18" charset="0"/>
                                    <a:ea typeface="Calibri" panose="020F0502020204030204" pitchFamily="34" charset="0"/>
                                    <a:cs typeface="Times New Roman" panose="02020603050405020304" pitchFamily="18" charset="0"/>
                                  </a:rPr>
                                  <m:t>−</m:t>
                                </m:r>
                                <m:r>
                                  <a:rPr lang="en-US" sz="2400">
                                    <a:effectLst/>
                                    <a:latin typeface="Cambria Math" panose="02040503050406030204" pitchFamily="18" charset="0"/>
                                    <a:ea typeface="Calibri" panose="020F0502020204030204" pitchFamily="34" charset="0"/>
                                    <a:cs typeface="Times New Roman" panose="02020603050405020304" pitchFamily="18" charset="0"/>
                                  </a:rPr>
                                  <m:t>1999</m:t>
                                </m:r>
                              </m:e>
                            </m:mr>
                          </m:m>
                        </m:e>
                      </m:d>
                      <m:d>
                        <m:d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eqArrPr>
                            <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u</m:t>
                              </m:r>
                            </m:e>
                            <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v</m:t>
                              </m:r>
                            </m:e>
                          </m:eqArr>
                        </m:e>
                      </m:d>
                      <m:r>
                        <a:rPr lang="en-US" sz="2400">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eqArrPr>
                            <m:e>
                              <m:sSub>
                                <m:sSub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u</m:t>
                                  </m:r>
                                </m:e>
                                <m:sub>
                                  <m:r>
                                    <a:rPr lang="en-US" sz="2400">
                                      <a:effectLst/>
                                      <a:latin typeface="Cambria Math" panose="02040503050406030204" pitchFamily="18" charset="0"/>
                                      <a:ea typeface="Times New Roman" panose="02020603050405020304" pitchFamily="18" charset="0"/>
                                      <a:cs typeface="Times New Roman" panose="02020603050405020304" pitchFamily="18" charset="0"/>
                                    </a:rPr>
                                    <m:t>0</m:t>
                                  </m:r>
                                </m:sub>
                              </m:sSub>
                            </m:e>
                            <m:e>
                              <m:sSub>
                                <m:sSub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v</m:t>
                                  </m:r>
                                </m:e>
                                <m:sub>
                                  <m:r>
                                    <a:rPr lang="en-US" sz="2400">
                                      <a:effectLst/>
                                      <a:latin typeface="Cambria Math" panose="02040503050406030204" pitchFamily="18" charset="0"/>
                                      <a:ea typeface="Times New Roman" panose="02020603050405020304" pitchFamily="18" charset="0"/>
                                      <a:cs typeface="Times New Roman" panose="02020603050405020304" pitchFamily="18" charset="0"/>
                                    </a:rPr>
                                    <m:t>0</m:t>
                                  </m:r>
                                </m:sub>
                              </m:sSub>
                            </m:e>
                          </m:eqArr>
                        </m:e>
                      </m:d>
                      <m:r>
                        <a:rPr lang="en-US" sz="2400">
                          <a:effectLst/>
                          <a:latin typeface="Cambria Math" panose="02040503050406030204" pitchFamily="18" charset="0"/>
                          <a:ea typeface="Times New Roman" panose="02020603050405020304" pitchFamily="18" charset="0"/>
                          <a:cs typeface="Times New Roman" panose="02020603050405020304" pitchFamily="18" charset="0"/>
                        </a:rPr>
                        <m:t>=</m:t>
                      </m:r>
                      <m:d>
                        <m:d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dPr>
                        <m:e>
                          <m:eqArr>
                            <m:eqArrPr>
                              <m:ctrlPr>
                                <a:rPr lang="en-DE" sz="2400" i="1">
                                  <a:effectLst/>
                                  <a:latin typeface="Cambria Math" panose="02040503050406030204" pitchFamily="18" charset="0"/>
                                  <a:ea typeface="Times New Roman" panose="02020603050405020304" pitchFamily="18" charset="0"/>
                                  <a:cs typeface="Times New Roman" panose="02020603050405020304" pitchFamily="18" charset="0"/>
                                </a:rPr>
                              </m:ctrlPr>
                            </m:eqArrPr>
                            <m:e>
                              <m:r>
                                <a:rPr lang="en-US" sz="2400">
                                  <a:effectLst/>
                                  <a:latin typeface="Cambria Math" panose="02040503050406030204" pitchFamily="18" charset="0"/>
                                  <a:ea typeface="Times New Roman" panose="02020603050405020304" pitchFamily="18" charset="0"/>
                                  <a:cs typeface="Times New Roman" panose="02020603050405020304" pitchFamily="18" charset="0"/>
                                </a:rPr>
                                <m:t>1</m:t>
                              </m:r>
                            </m:e>
                            <m:e>
                              <m:r>
                                <a:rPr lang="en-US" sz="2400">
                                  <a:effectLst/>
                                  <a:latin typeface="Cambria Math" panose="02040503050406030204" pitchFamily="18" charset="0"/>
                                  <a:ea typeface="Times New Roman" panose="02020603050405020304" pitchFamily="18" charset="0"/>
                                  <a:cs typeface="Times New Roman" panose="02020603050405020304" pitchFamily="18" charset="0"/>
                                </a:rPr>
                                <m:t>0</m:t>
                              </m:r>
                            </m:e>
                          </m:eqArr>
                        </m:e>
                      </m:d>
                    </m:oMath>
                  </m:oMathPara>
                </a14:m>
                <a:endParaRPr lang="en-US" sz="2000"/>
              </a:p>
              <a:p>
                <a:pPr algn="ctr">
                  <a:lnSpc>
                    <a:spcPct val="107000"/>
                  </a:lnSpc>
                  <a:spcAft>
                    <a:spcPts val="800"/>
                  </a:spcAft>
                </a:pPr>
                <a:endParaRPr lang="de-DE" sz="1600" baseline="-2500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4" name="Textfeld 1">
                <a:extLst>
                  <a:ext uri="{FF2B5EF4-FFF2-40B4-BE49-F238E27FC236}">
                    <a16:creationId xmlns:a16="http://schemas.microsoft.com/office/drawing/2014/main" id="{4BF68F27-FCB6-DC7A-17C2-6AC8D140F445}"/>
                  </a:ext>
                </a:extLst>
              </p:cNvPr>
              <p:cNvSpPr txBox="1">
                <a:spLocks noRot="1" noChangeAspect="1" noMove="1" noResize="1" noEditPoints="1" noAdjustHandles="1" noChangeArrowheads="1" noChangeShapeType="1" noTextEdit="1"/>
              </p:cNvSpPr>
              <p:nvPr/>
            </p:nvSpPr>
            <p:spPr>
              <a:xfrm>
                <a:off x="738835" y="1576840"/>
                <a:ext cx="10582656" cy="1422393"/>
              </a:xfrm>
              <a:prstGeom prst="rect">
                <a:avLst/>
              </a:prstGeom>
              <a:blipFill>
                <a:blip r:embed="rId3"/>
                <a:stretch>
                  <a:fillRect/>
                </a:stretch>
              </a:blipFill>
              <a:ln/>
            </p:spPr>
            <p:txBody>
              <a:bodyPr/>
              <a:lstStyle/>
              <a:p>
                <a:r>
                  <a:rPr lang="en-US">
                    <a:noFill/>
                  </a:rPr>
                  <a:t> </a:t>
                </a:r>
              </a:p>
            </p:txBody>
          </p:sp>
        </mc:Fallback>
      </mc:AlternateContent>
      <p:sp>
        <p:nvSpPr>
          <p:cNvPr id="5" name="Textfeld 4">
            <a:extLst>
              <a:ext uri="{FF2B5EF4-FFF2-40B4-BE49-F238E27FC236}">
                <a16:creationId xmlns:a16="http://schemas.microsoft.com/office/drawing/2014/main" id="{BC85A36D-CEB2-A200-8253-51E723CD41C7}"/>
              </a:ext>
            </a:extLst>
          </p:cNvPr>
          <p:cNvSpPr txBox="1"/>
          <p:nvPr/>
        </p:nvSpPr>
        <p:spPr>
          <a:xfrm>
            <a:off x="738835" y="277978"/>
            <a:ext cx="5199308" cy="830997"/>
          </a:xfrm>
          <a:prstGeom prst="rect">
            <a:avLst/>
          </a:prstGeom>
          <a:noFill/>
        </p:spPr>
        <p:txBody>
          <a:bodyPr wrap="none" rtlCol="0">
            <a:spAutoFit/>
          </a:bodyPr>
          <a:lstStyle/>
          <a:p>
            <a:r>
              <a:rPr lang="en-US" sz="4800" dirty="0">
                <a:latin typeface="+mj-lt"/>
              </a:rPr>
              <a:t>Linear ODE example</a:t>
            </a:r>
          </a:p>
        </p:txBody>
      </p:sp>
      <p:sp>
        <p:nvSpPr>
          <p:cNvPr id="6" name="Textfeld 5">
            <a:extLst>
              <a:ext uri="{FF2B5EF4-FFF2-40B4-BE49-F238E27FC236}">
                <a16:creationId xmlns:a16="http://schemas.microsoft.com/office/drawing/2014/main" id="{96DF937F-68C9-0618-BB08-400599AB5EE1}"/>
              </a:ext>
            </a:extLst>
          </p:cNvPr>
          <p:cNvSpPr txBox="1"/>
          <p:nvPr/>
        </p:nvSpPr>
        <p:spPr>
          <a:xfrm>
            <a:off x="8192414" y="5656731"/>
            <a:ext cx="2629694" cy="646331"/>
          </a:xfrm>
          <a:prstGeom prst="rect">
            <a:avLst/>
          </a:prstGeom>
          <a:noFill/>
        </p:spPr>
        <p:txBody>
          <a:bodyPr wrap="none" rtlCol="0">
            <a:spAutoFit/>
          </a:bodyPr>
          <a:lstStyle/>
          <a:p>
            <a:r>
              <a:rPr lang="en-US"/>
              <a:t>Example from the </a:t>
            </a:r>
          </a:p>
          <a:p>
            <a:r>
              <a:rPr lang="en-US"/>
              <a:t>“Numerical Recipes” book</a:t>
            </a:r>
          </a:p>
        </p:txBody>
      </p:sp>
      <p:cxnSp>
        <p:nvCxnSpPr>
          <p:cNvPr id="8" name="Gerade Verbindung mit Pfeil 7">
            <a:extLst>
              <a:ext uri="{FF2B5EF4-FFF2-40B4-BE49-F238E27FC236}">
                <a16:creationId xmlns:a16="http://schemas.microsoft.com/office/drawing/2014/main" id="{B42D1AAE-D73E-C82B-E684-93E5F4A7503C}"/>
              </a:ext>
            </a:extLst>
          </p:cNvPr>
          <p:cNvCxnSpPr/>
          <p:nvPr/>
        </p:nvCxnSpPr>
        <p:spPr>
          <a:xfrm flipH="1" flipV="1">
            <a:off x="5383987" y="2845614"/>
            <a:ext cx="1111910" cy="943660"/>
          </a:xfrm>
          <a:prstGeom prst="straightConnector1">
            <a:avLst/>
          </a:prstGeom>
          <a:ln w="5715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B188DED2-5455-728D-FC2D-8F074C841B7D}"/>
                  </a:ext>
                </a:extLst>
              </p:cNvPr>
              <p:cNvSpPr txBox="1"/>
              <p:nvPr/>
            </p:nvSpPr>
            <p:spPr>
              <a:xfrm>
                <a:off x="5172937" y="3654872"/>
                <a:ext cx="6819194" cy="162005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3200"/>
                  <a:t>ill-conditioned matrix</a:t>
                </a:r>
              </a:p>
              <a:p>
                <a:pPr/>
                <a14:m>
                  <m:oMathPara xmlns:m="http://schemas.openxmlformats.org/officeDocument/2006/math">
                    <m:oMathParaPr>
                      <m:jc m:val="centerGroup"/>
                    </m:oMathParaPr>
                    <m:oMath xmlns:m="http://schemas.openxmlformats.org/officeDocument/2006/math">
                      <m:r>
                        <m:rPr>
                          <m:sty m:val="p"/>
                        </m:rPr>
                        <a:rPr lang="de-DE" sz="3200" b="0" i="0" smtClean="0">
                          <a:latin typeface="Cambria Math" panose="02040503050406030204" pitchFamily="18" charset="0"/>
                        </a:rPr>
                        <m:t>stiffness</m:t>
                      </m:r>
                      <m:r>
                        <a:rPr lang="de-DE" sz="3200" b="0" i="0" smtClean="0">
                          <a:latin typeface="Cambria Math" panose="02040503050406030204" pitchFamily="18" charset="0"/>
                        </a:rPr>
                        <m:t> </m:t>
                      </m:r>
                      <m:r>
                        <m:rPr>
                          <m:sty m:val="p"/>
                        </m:rPr>
                        <a:rPr lang="de-DE" sz="3200" b="0" i="0" smtClean="0">
                          <a:latin typeface="Cambria Math" panose="02040503050406030204" pitchFamily="18" charset="0"/>
                        </a:rPr>
                        <m:t>ratio</m:t>
                      </m:r>
                      <m:r>
                        <a:rPr lang="de-DE" sz="3200" b="0" i="0" smtClean="0">
                          <a:latin typeface="Cambria Math" panose="02040503050406030204" pitchFamily="18" charset="0"/>
                        </a:rPr>
                        <m:t>=</m:t>
                      </m:r>
                      <m:f>
                        <m:fPr>
                          <m:ctrlPr>
                            <a:rPr lang="de-DE" sz="3200" b="0" i="1" smtClean="0">
                              <a:latin typeface="Cambria Math" panose="02040503050406030204" pitchFamily="18" charset="0"/>
                            </a:rPr>
                          </m:ctrlPr>
                        </m:fPr>
                        <m:num>
                          <m:func>
                            <m:funcPr>
                              <m:ctrlPr>
                                <a:rPr lang="de-DE" sz="3200" b="0" i="1" smtClean="0">
                                  <a:latin typeface="Cambria Math" panose="02040503050406030204" pitchFamily="18" charset="0"/>
                                </a:rPr>
                              </m:ctrlPr>
                            </m:funcPr>
                            <m:fName>
                              <m:r>
                                <m:rPr>
                                  <m:sty m:val="p"/>
                                </m:rPr>
                                <a:rPr lang="de-DE" sz="3200" b="0" i="0" smtClean="0">
                                  <a:latin typeface="Cambria Math" panose="02040503050406030204" pitchFamily="18" charset="0"/>
                                </a:rPr>
                                <m:t>max</m:t>
                              </m:r>
                              <m:r>
                                <a:rPr lang="de-DE" sz="3200" b="0" i="0" smtClean="0">
                                  <a:latin typeface="Cambria Math" panose="02040503050406030204" pitchFamily="18" charset="0"/>
                                </a:rPr>
                                <m:t> </m:t>
                              </m:r>
                            </m:fName>
                            <m:e>
                              <m:d>
                                <m:dPr>
                                  <m:begChr m:val="|"/>
                                  <m:endChr m:val="|"/>
                                  <m:ctrlPr>
                                    <a:rPr lang="de-DE" sz="3200" i="1">
                                      <a:latin typeface="Cambria Math" panose="02040503050406030204" pitchFamily="18" charset="0"/>
                                    </a:rPr>
                                  </m:ctrlPr>
                                </m:dPr>
                                <m:e>
                                  <m:r>
                                    <m:rPr>
                                      <m:sty m:val="p"/>
                                    </m:rPr>
                                    <a:rPr lang="de-DE" sz="3200" i="0">
                                      <a:latin typeface="Cambria Math" panose="02040503050406030204" pitchFamily="18" charset="0"/>
                                    </a:rPr>
                                    <m:t>Re</m:t>
                                  </m:r>
                                  <m:r>
                                    <a:rPr lang="de-DE" sz="3200" i="0">
                                      <a:latin typeface="Cambria Math" panose="02040503050406030204" pitchFamily="18" charset="0"/>
                                    </a:rPr>
                                    <m:t> </m:t>
                                  </m:r>
                                  <m:sSub>
                                    <m:sSubPr>
                                      <m:ctrlPr>
                                        <a:rPr lang="de-DE" sz="3200" i="1">
                                          <a:latin typeface="Cambria Math" panose="02040503050406030204" pitchFamily="18" charset="0"/>
                                        </a:rPr>
                                      </m:ctrlPr>
                                    </m:sSubPr>
                                    <m:e>
                                      <m:r>
                                        <m:rPr>
                                          <m:sty m:val="p"/>
                                        </m:rPr>
                                        <a:rPr lang="de-DE" sz="3200" i="0">
                                          <a:latin typeface="Cambria Math" panose="02040503050406030204" pitchFamily="18" charset="0"/>
                                        </a:rPr>
                                        <m:t>λ</m:t>
                                      </m:r>
                                    </m:e>
                                    <m:sub>
                                      <m:r>
                                        <m:rPr>
                                          <m:sty m:val="p"/>
                                        </m:rPr>
                                        <a:rPr lang="de-DE" sz="3200" i="0">
                                          <a:latin typeface="Cambria Math" panose="02040503050406030204" pitchFamily="18" charset="0"/>
                                        </a:rPr>
                                        <m:t>i</m:t>
                                      </m:r>
                                    </m:sub>
                                  </m:sSub>
                                </m:e>
                              </m:d>
                            </m:e>
                          </m:func>
                        </m:num>
                        <m:den>
                          <m:func>
                            <m:funcPr>
                              <m:ctrlPr>
                                <a:rPr lang="de-DE" sz="3200" b="0" i="1" smtClean="0">
                                  <a:latin typeface="Cambria Math" panose="02040503050406030204" pitchFamily="18" charset="0"/>
                                </a:rPr>
                              </m:ctrlPr>
                            </m:funcPr>
                            <m:fName>
                              <m:r>
                                <m:rPr>
                                  <m:sty m:val="p"/>
                                </m:rPr>
                                <a:rPr lang="de-DE" sz="3200" b="0" i="0" smtClean="0">
                                  <a:latin typeface="Cambria Math" panose="02040503050406030204" pitchFamily="18" charset="0"/>
                                </a:rPr>
                                <m:t>min</m:t>
                              </m:r>
                              <m:r>
                                <a:rPr lang="de-DE" sz="3200" b="0" i="0" smtClean="0">
                                  <a:latin typeface="Cambria Math" panose="02040503050406030204" pitchFamily="18" charset="0"/>
                                </a:rPr>
                                <m:t> </m:t>
                              </m:r>
                            </m:fName>
                            <m:e>
                              <m:d>
                                <m:dPr>
                                  <m:begChr m:val="|"/>
                                  <m:endChr m:val="|"/>
                                  <m:ctrlPr>
                                    <a:rPr lang="de-DE" sz="3200" i="1">
                                      <a:latin typeface="Cambria Math" panose="02040503050406030204" pitchFamily="18" charset="0"/>
                                    </a:rPr>
                                  </m:ctrlPr>
                                </m:dPr>
                                <m:e>
                                  <m:r>
                                    <m:rPr>
                                      <m:sty m:val="p"/>
                                    </m:rPr>
                                    <a:rPr lang="de-DE" sz="3200" i="0">
                                      <a:latin typeface="Cambria Math" panose="02040503050406030204" pitchFamily="18" charset="0"/>
                                    </a:rPr>
                                    <m:t>Re</m:t>
                                  </m:r>
                                  <m:r>
                                    <a:rPr lang="de-DE" sz="3200" i="0">
                                      <a:latin typeface="Cambria Math" panose="02040503050406030204" pitchFamily="18" charset="0"/>
                                    </a:rPr>
                                    <m:t> </m:t>
                                  </m:r>
                                  <m:sSub>
                                    <m:sSubPr>
                                      <m:ctrlPr>
                                        <a:rPr lang="de-DE" sz="3200" i="1">
                                          <a:latin typeface="Cambria Math" panose="02040503050406030204" pitchFamily="18" charset="0"/>
                                        </a:rPr>
                                      </m:ctrlPr>
                                    </m:sSubPr>
                                    <m:e>
                                      <m:r>
                                        <m:rPr>
                                          <m:sty m:val="p"/>
                                        </m:rPr>
                                        <a:rPr lang="de-DE" sz="3200" i="0">
                                          <a:latin typeface="Cambria Math" panose="02040503050406030204" pitchFamily="18" charset="0"/>
                                        </a:rPr>
                                        <m:t>λ</m:t>
                                      </m:r>
                                    </m:e>
                                    <m:sub>
                                      <m:r>
                                        <m:rPr>
                                          <m:sty m:val="p"/>
                                        </m:rPr>
                                        <a:rPr lang="de-DE" sz="3200" i="0">
                                          <a:latin typeface="Cambria Math" panose="02040503050406030204" pitchFamily="18" charset="0"/>
                                        </a:rPr>
                                        <m:t>i</m:t>
                                      </m:r>
                                    </m:sub>
                                  </m:sSub>
                                </m:e>
                              </m:d>
                            </m:e>
                          </m:func>
                        </m:den>
                      </m:f>
                      <m:r>
                        <a:rPr lang="de-DE" sz="3200" b="0" i="0" smtClean="0">
                          <a:latin typeface="Cambria Math" panose="02040503050406030204" pitchFamily="18" charset="0"/>
                        </a:rPr>
                        <m:t>=</m:t>
                      </m:r>
                      <m:f>
                        <m:fPr>
                          <m:ctrlPr>
                            <a:rPr lang="de-DE" sz="3200" b="0" i="1" smtClean="0">
                              <a:solidFill>
                                <a:schemeClr val="tx1"/>
                              </a:solidFill>
                              <a:latin typeface="Cambria Math" panose="02040503050406030204" pitchFamily="18" charset="0"/>
                            </a:rPr>
                          </m:ctrlPr>
                        </m:fPr>
                        <m:num>
                          <m:r>
                            <a:rPr lang="de-DE" sz="3200" b="0" i="0" smtClean="0">
                              <a:solidFill>
                                <a:schemeClr val="accent2">
                                  <a:lumMod val="50000"/>
                                </a:schemeClr>
                              </a:solidFill>
                              <a:latin typeface="Cambria Math" panose="02040503050406030204" pitchFamily="18" charset="0"/>
                            </a:rPr>
                            <m:t>1000</m:t>
                          </m:r>
                        </m:num>
                        <m:den>
                          <m:r>
                            <a:rPr lang="de-DE" sz="3200" b="0" i="0" smtClean="0">
                              <a:solidFill>
                                <a:schemeClr val="accent6">
                                  <a:lumMod val="75000"/>
                                </a:schemeClr>
                              </a:solidFill>
                              <a:latin typeface="Cambria Math" panose="02040503050406030204" pitchFamily="18" charset="0"/>
                            </a:rPr>
                            <m:t>1</m:t>
                          </m:r>
                        </m:den>
                      </m:f>
                    </m:oMath>
                  </m:oMathPara>
                </a14:m>
                <a:endParaRPr lang="en-US" sz="3200"/>
              </a:p>
            </p:txBody>
          </p:sp>
        </mc:Choice>
        <mc:Fallback xmlns="">
          <p:sp>
            <p:nvSpPr>
              <p:cNvPr id="9" name="Textfeld 8">
                <a:extLst>
                  <a:ext uri="{FF2B5EF4-FFF2-40B4-BE49-F238E27FC236}">
                    <a16:creationId xmlns:a16="http://schemas.microsoft.com/office/drawing/2014/main" id="{B188DED2-5455-728D-FC2D-8F074C841B7D}"/>
                  </a:ext>
                </a:extLst>
              </p:cNvPr>
              <p:cNvSpPr txBox="1">
                <a:spLocks noRot="1" noChangeAspect="1" noMove="1" noResize="1" noEditPoints="1" noAdjustHandles="1" noChangeArrowheads="1" noChangeShapeType="1" noTextEdit="1"/>
              </p:cNvSpPr>
              <p:nvPr/>
            </p:nvSpPr>
            <p:spPr>
              <a:xfrm>
                <a:off x="5172937" y="3654872"/>
                <a:ext cx="6819194" cy="1620059"/>
              </a:xfrm>
              <a:prstGeom prst="rect">
                <a:avLst/>
              </a:prstGeom>
              <a:blipFill>
                <a:blip r:embed="rId4"/>
                <a:stretch>
                  <a:fillRect l="-2232" t="-449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90B73346-F760-6B75-42FC-F654DA17DF70}"/>
                  </a:ext>
                </a:extLst>
              </p:cNvPr>
              <p:cNvSpPr txBox="1"/>
              <p:nvPr/>
            </p:nvSpPr>
            <p:spPr>
              <a:xfrm>
                <a:off x="378352" y="3600499"/>
                <a:ext cx="4572000" cy="1728807"/>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lang="en-US"/>
                  <a:t>Analytic solution</a:t>
                </a:r>
              </a:p>
              <a:p>
                <a:pPr/>
                <a14:m>
                  <m:oMathPara xmlns:m="http://schemas.openxmlformats.org/officeDocument/2006/math">
                    <m:oMathParaPr>
                      <m:jc m:val="centerGroup"/>
                    </m:oMathParaPr>
                    <m:oMath xmlns:m="http://schemas.openxmlformats.org/officeDocument/2006/math">
                      <m:d>
                        <m:dPr>
                          <m:ctrlPr>
                            <a:rPr lang="en-US" sz="1800" i="1" smtClean="0">
                              <a:solidFill>
                                <a:schemeClr val="tx1"/>
                              </a:solidFill>
                              <a:latin typeface="Cambria Math" panose="02040503050406030204" pitchFamily="18" charset="0"/>
                            </a:rPr>
                          </m:ctrlPr>
                        </m:dPr>
                        <m:e>
                          <m:eqArr>
                            <m:eqArrPr>
                              <m:ctrlPr>
                                <a:rPr lang="en-US" sz="1800" i="1">
                                  <a:solidFill>
                                    <a:schemeClr val="tx1"/>
                                  </a:solidFill>
                                  <a:latin typeface="Cambria Math" panose="02040503050406030204" pitchFamily="18" charset="0"/>
                                </a:rPr>
                              </m:ctrlPr>
                            </m:eqArrPr>
                            <m:e>
                              <m:r>
                                <a:rPr lang="en-US" sz="1800">
                                  <a:solidFill>
                                    <a:schemeClr val="tx1"/>
                                  </a:solidFill>
                                  <a:latin typeface="Cambria Math" panose="02040503050406030204" pitchFamily="18" charset="0"/>
                                </a:rPr>
                                <m:t>&amp;</m:t>
                              </m:r>
                              <m:r>
                                <a:rPr lang="en-US" sz="1800" i="1">
                                  <a:solidFill>
                                    <a:schemeClr val="tx1"/>
                                  </a:solidFill>
                                  <a:latin typeface="Cambria Math" panose="02040503050406030204" pitchFamily="18" charset="0"/>
                                </a:rPr>
                                <m:t>𝑢</m:t>
                              </m:r>
                            </m:e>
                            <m:e>
                              <m:r>
                                <a:rPr lang="en-US" sz="1800">
                                  <a:solidFill>
                                    <a:schemeClr val="tx1"/>
                                  </a:solidFill>
                                  <a:latin typeface="Cambria Math" panose="02040503050406030204" pitchFamily="18" charset="0"/>
                                </a:rPr>
                                <m:t>&amp;</m:t>
                              </m:r>
                              <m:r>
                                <a:rPr lang="en-US" sz="1800" i="1">
                                  <a:solidFill>
                                    <a:schemeClr val="tx1"/>
                                  </a:solidFill>
                                  <a:latin typeface="Cambria Math" panose="02040503050406030204" pitchFamily="18" charset="0"/>
                                </a:rPr>
                                <m:t>𝑣</m:t>
                              </m:r>
                            </m:e>
                          </m:eqArr>
                        </m:e>
                      </m:d>
                      <m:r>
                        <a:rPr lang="en-US" sz="1800">
                          <a:solidFill>
                            <a:schemeClr val="tx1"/>
                          </a:solidFill>
                          <a:latin typeface="Cambria Math" panose="02040503050406030204" pitchFamily="18" charset="0"/>
                        </a:rPr>
                        <m:t>=</m:t>
                      </m:r>
                      <m:func>
                        <m:funcPr>
                          <m:ctrlPr>
                            <a:rPr lang="en-US" sz="1800" i="1">
                              <a:solidFill>
                                <a:schemeClr val="tx1"/>
                              </a:solidFill>
                              <a:latin typeface="Cambria Math" panose="02040503050406030204" pitchFamily="18" charset="0"/>
                            </a:rPr>
                          </m:ctrlPr>
                        </m:funcPr>
                        <m:fName>
                          <m:r>
                            <m:rPr>
                              <m:sty m:val="p"/>
                            </m:rPr>
                            <a:rPr lang="en-US" sz="1800">
                              <a:solidFill>
                                <a:schemeClr val="tx1"/>
                              </a:solidFill>
                              <a:latin typeface="Cambria Math" panose="02040503050406030204" pitchFamily="18" charset="0"/>
                            </a:rPr>
                            <m:t>exp</m:t>
                          </m:r>
                        </m:fName>
                        <m:e>
                          <m:d>
                            <m:dPr>
                              <m:ctrlPr>
                                <a:rPr lang="en-US" sz="1800" i="1">
                                  <a:solidFill>
                                    <a:schemeClr val="tx1"/>
                                  </a:solidFill>
                                  <a:latin typeface="Cambria Math" panose="02040503050406030204" pitchFamily="18" charset="0"/>
                                </a:rPr>
                              </m:ctrlPr>
                            </m:dPr>
                            <m:e>
                              <m:d>
                                <m:dPr>
                                  <m:ctrlPr>
                                    <a:rPr lang="en-US" sz="1800" i="1">
                                      <a:solidFill>
                                        <a:schemeClr val="tx1"/>
                                      </a:solidFill>
                                      <a:latin typeface="Cambria Math" panose="02040503050406030204" pitchFamily="18" charset="0"/>
                                    </a:rPr>
                                  </m:ctrlPr>
                                </m:dPr>
                                <m:e>
                                  <m:m>
                                    <m:mPr>
                                      <m:plcHide m:val="on"/>
                                      <m:mcs>
                                        <m:mc>
                                          <m:mcPr>
                                            <m:count m:val="2"/>
                                            <m:mcJc m:val="center"/>
                                          </m:mcPr>
                                        </m:mc>
                                      </m:mcs>
                                      <m:ctrlPr>
                                        <a:rPr lang="en-US" sz="1800" i="1">
                                          <a:solidFill>
                                            <a:schemeClr val="tx1"/>
                                          </a:solidFill>
                                          <a:latin typeface="Cambria Math" panose="02040503050406030204" pitchFamily="18" charset="0"/>
                                        </a:rPr>
                                      </m:ctrlPr>
                                    </m:mPr>
                                    <m:mr>
                                      <m:e>
                                        <m:r>
                                          <a:rPr lang="en-US" sz="1800">
                                            <a:solidFill>
                                              <a:schemeClr val="tx1"/>
                                            </a:solidFill>
                                            <a:latin typeface="Cambria Math" panose="02040503050406030204" pitchFamily="18" charset="0"/>
                                          </a:rPr>
                                          <m:t>998</m:t>
                                        </m:r>
                                      </m:e>
                                      <m:e>
                                        <m:r>
                                          <a:rPr lang="en-US" sz="1800">
                                            <a:solidFill>
                                              <a:schemeClr val="tx1"/>
                                            </a:solidFill>
                                            <a:latin typeface="Cambria Math" panose="02040503050406030204" pitchFamily="18" charset="0"/>
                                          </a:rPr>
                                          <m:t>1998</m:t>
                                        </m:r>
                                      </m:e>
                                    </m:mr>
                                    <m:mr>
                                      <m:e>
                                        <m:r>
                                          <a:rPr lang="en-US" sz="1800">
                                            <a:solidFill>
                                              <a:schemeClr val="tx1"/>
                                            </a:solidFill>
                                            <a:latin typeface="Cambria Math" panose="02040503050406030204" pitchFamily="18" charset="0"/>
                                          </a:rPr>
                                          <m:t>−999</m:t>
                                        </m:r>
                                      </m:e>
                                      <m:e>
                                        <m:r>
                                          <a:rPr lang="en-US" sz="1800">
                                            <a:solidFill>
                                              <a:schemeClr val="tx1"/>
                                            </a:solidFill>
                                            <a:latin typeface="Cambria Math" panose="02040503050406030204" pitchFamily="18" charset="0"/>
                                          </a:rPr>
                                          <m:t>−1999</m:t>
                                        </m:r>
                                      </m:e>
                                    </m:mr>
                                  </m:m>
                                </m:e>
                              </m:d>
                              <m:r>
                                <m:rPr>
                                  <m:sty m:val="p"/>
                                </m:rPr>
                                <a:rPr lang="en-US" sz="1800">
                                  <a:solidFill>
                                    <a:schemeClr val="tx1"/>
                                  </a:solidFill>
                                  <a:latin typeface="Cambria Math" panose="02040503050406030204" pitchFamily="18" charset="0"/>
                                </a:rPr>
                                <m:t>t</m:t>
                              </m:r>
                            </m:e>
                          </m:d>
                        </m:e>
                      </m:func>
                      <m:d>
                        <m:dPr>
                          <m:ctrlPr>
                            <a:rPr lang="en-US" sz="1800" i="1">
                              <a:solidFill>
                                <a:schemeClr val="tx1"/>
                              </a:solidFill>
                              <a:latin typeface="Cambria Math" panose="02040503050406030204" pitchFamily="18" charset="0"/>
                            </a:rPr>
                          </m:ctrlPr>
                        </m:dPr>
                        <m:e>
                          <m:eqArr>
                            <m:eqArrPr>
                              <m:ctrlPr>
                                <a:rPr lang="en-US" sz="1800" i="1">
                                  <a:solidFill>
                                    <a:schemeClr val="tx1"/>
                                  </a:solidFill>
                                  <a:latin typeface="Cambria Math" panose="02040503050406030204" pitchFamily="18" charset="0"/>
                                </a:rPr>
                              </m:ctrlPr>
                            </m:eqArrPr>
                            <m:e>
                              <m:r>
                                <a:rPr lang="en-US" sz="1800">
                                  <a:solidFill>
                                    <a:schemeClr val="tx1"/>
                                  </a:solidFill>
                                  <a:latin typeface="Cambria Math" panose="02040503050406030204" pitchFamily="18" charset="0"/>
                                </a:rPr>
                                <m:t>&amp;1</m:t>
                              </m:r>
                            </m:e>
                            <m:e>
                              <m:r>
                                <a:rPr lang="en-US" sz="1800">
                                  <a:solidFill>
                                    <a:schemeClr val="tx1"/>
                                  </a:solidFill>
                                  <a:latin typeface="Cambria Math" panose="02040503050406030204" pitchFamily="18" charset="0"/>
                                </a:rPr>
                                <m:t>&amp;0</m:t>
                              </m:r>
                            </m:e>
                          </m:eqArr>
                        </m:e>
                      </m:d>
                    </m:oMath>
                  </m:oMathPara>
                </a14:m>
                <a:endParaRPr lang="de-DE" sz="1800" i="1">
                  <a:solidFill>
                    <a:schemeClr val="tx1"/>
                  </a:solidFill>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de-DE" sz="1800" b="0" i="0" smtClean="0">
                          <a:solidFill>
                            <a:schemeClr val="tx1"/>
                          </a:solidFill>
                          <a:latin typeface="Cambria Math" panose="02040503050406030204" pitchFamily="18" charset="0"/>
                        </a:rPr>
                        <m:t>=</m:t>
                      </m:r>
                      <m:d>
                        <m:dPr>
                          <m:ctrlPr>
                            <a:rPr lang="en-DE" sz="1800" i="1">
                              <a:latin typeface="Cambria Math" panose="02040503050406030204" pitchFamily="18" charset="0"/>
                            </a:rPr>
                          </m:ctrlPr>
                        </m:dPr>
                        <m:e>
                          <m:m>
                            <m:mPr>
                              <m:mcs>
                                <m:mc>
                                  <m:mcPr>
                                    <m:count m:val="1"/>
                                    <m:mcJc m:val="center"/>
                                  </m:mcPr>
                                </m:mc>
                              </m:mcs>
                              <m:ctrlPr>
                                <a:rPr lang="en-DE" sz="1800" i="1">
                                  <a:latin typeface="Cambria Math" panose="02040503050406030204" pitchFamily="18" charset="0"/>
                                </a:rPr>
                              </m:ctrlPr>
                            </m:mPr>
                            <m:mr>
                              <m:e>
                                <m:r>
                                  <a:rPr lang="en-US" sz="1800">
                                    <a:latin typeface="Cambria Math" panose="02040503050406030204" pitchFamily="18" charset="0"/>
                                  </a:rPr>
                                  <m:t>2</m:t>
                                </m:r>
                              </m:e>
                            </m:mr>
                            <m:mr>
                              <m:e>
                                <m:r>
                                  <a:rPr lang="en-US" sz="1800" i="1">
                                    <a:latin typeface="Cambria Math" panose="02040503050406030204" pitchFamily="18" charset="0"/>
                                  </a:rPr>
                                  <m:t>−</m:t>
                                </m:r>
                                <m:r>
                                  <a:rPr lang="en-US" sz="1800">
                                    <a:latin typeface="Cambria Math" panose="02040503050406030204" pitchFamily="18" charset="0"/>
                                  </a:rPr>
                                  <m:t>1</m:t>
                                </m:r>
                              </m:e>
                            </m:mr>
                          </m:m>
                        </m:e>
                      </m:d>
                      <m:func>
                        <m:funcPr>
                          <m:ctrlPr>
                            <a:rPr lang="en-DE" sz="1800" i="1">
                              <a:latin typeface="Cambria Math" panose="02040503050406030204" pitchFamily="18" charset="0"/>
                            </a:rPr>
                          </m:ctrlPr>
                        </m:funcPr>
                        <m:fName>
                          <m:r>
                            <m:rPr>
                              <m:sty m:val="p"/>
                            </m:rPr>
                            <a:rPr lang="en-US" sz="1800">
                              <a:latin typeface="Cambria Math" panose="02040503050406030204" pitchFamily="18" charset="0"/>
                            </a:rPr>
                            <m:t>exp</m:t>
                          </m:r>
                        </m:fName>
                        <m:e>
                          <m:r>
                            <a:rPr lang="en-US" sz="1800">
                              <a:latin typeface="Cambria Math" panose="02040503050406030204" pitchFamily="18" charset="0"/>
                            </a:rPr>
                            <m:t>(</m:t>
                          </m:r>
                          <m:r>
                            <a:rPr lang="en-US" sz="1800" i="1">
                              <a:latin typeface="Cambria Math" panose="02040503050406030204" pitchFamily="18" charset="0"/>
                            </a:rPr>
                            <m:t>−</m:t>
                          </m:r>
                          <m:r>
                            <a:rPr lang="de-DE" sz="1800" b="0" i="1" smtClean="0">
                              <a:solidFill>
                                <a:schemeClr val="accent6">
                                  <a:lumMod val="50000"/>
                                </a:schemeClr>
                              </a:solidFill>
                              <a:latin typeface="Cambria Math" panose="02040503050406030204" pitchFamily="18" charset="0"/>
                            </a:rPr>
                            <m:t>1</m:t>
                          </m:r>
                          <m:r>
                            <m:rPr>
                              <m:sty m:val="p"/>
                            </m:rPr>
                            <a:rPr lang="en-US" sz="1800">
                              <a:latin typeface="Cambria Math" panose="02040503050406030204" pitchFamily="18" charset="0"/>
                            </a:rPr>
                            <m:t>t</m:t>
                          </m:r>
                          <m:r>
                            <a:rPr lang="en-US" sz="1800">
                              <a:latin typeface="Cambria Math" panose="02040503050406030204" pitchFamily="18" charset="0"/>
                            </a:rPr>
                            <m:t>)</m:t>
                          </m:r>
                        </m:e>
                      </m:func>
                      <m:r>
                        <a:rPr lang="en-US" sz="1800">
                          <a:latin typeface="Cambria Math" panose="02040503050406030204" pitchFamily="18" charset="0"/>
                        </a:rPr>
                        <m:t>+</m:t>
                      </m:r>
                      <m:d>
                        <m:dPr>
                          <m:ctrlPr>
                            <a:rPr lang="en-DE" sz="1800" i="1">
                              <a:latin typeface="Cambria Math" panose="02040503050406030204" pitchFamily="18" charset="0"/>
                            </a:rPr>
                          </m:ctrlPr>
                        </m:dPr>
                        <m:e>
                          <m:m>
                            <m:mPr>
                              <m:mcs>
                                <m:mc>
                                  <m:mcPr>
                                    <m:count m:val="1"/>
                                    <m:mcJc m:val="center"/>
                                  </m:mcPr>
                                </m:mc>
                              </m:mcs>
                              <m:ctrlPr>
                                <a:rPr lang="en-DE" sz="1800" i="1">
                                  <a:latin typeface="Cambria Math" panose="02040503050406030204" pitchFamily="18" charset="0"/>
                                </a:rPr>
                              </m:ctrlPr>
                            </m:mPr>
                            <m:mr>
                              <m:e>
                                <m:r>
                                  <a:rPr lang="en-US" sz="1800" i="1">
                                    <a:latin typeface="Cambria Math" panose="02040503050406030204" pitchFamily="18" charset="0"/>
                                  </a:rPr>
                                  <m:t>−</m:t>
                                </m:r>
                                <m:r>
                                  <a:rPr lang="en-US" sz="1800">
                                    <a:latin typeface="Cambria Math" panose="02040503050406030204" pitchFamily="18" charset="0"/>
                                  </a:rPr>
                                  <m:t>1</m:t>
                                </m:r>
                              </m:e>
                            </m:mr>
                            <m:mr>
                              <m:e>
                                <m:r>
                                  <a:rPr lang="en-US" sz="1800">
                                    <a:latin typeface="Cambria Math" panose="02040503050406030204" pitchFamily="18" charset="0"/>
                                  </a:rPr>
                                  <m:t>1</m:t>
                                </m:r>
                              </m:e>
                            </m:mr>
                          </m:m>
                        </m:e>
                      </m:d>
                      <m:func>
                        <m:funcPr>
                          <m:ctrlPr>
                            <a:rPr lang="en-DE" sz="1800" i="1">
                              <a:latin typeface="Cambria Math" panose="02040503050406030204" pitchFamily="18" charset="0"/>
                            </a:rPr>
                          </m:ctrlPr>
                        </m:funcPr>
                        <m:fName>
                          <m:r>
                            <m:rPr>
                              <m:sty m:val="p"/>
                            </m:rPr>
                            <a:rPr lang="en-US" sz="1800">
                              <a:latin typeface="Cambria Math" panose="02040503050406030204" pitchFamily="18" charset="0"/>
                            </a:rPr>
                            <m:t>exp</m:t>
                          </m:r>
                        </m:fName>
                        <m:e>
                          <m:r>
                            <a:rPr lang="en-US" sz="1800">
                              <a:latin typeface="Cambria Math" panose="02040503050406030204" pitchFamily="18" charset="0"/>
                            </a:rPr>
                            <m:t>(</m:t>
                          </m:r>
                          <m:r>
                            <a:rPr lang="en-US" sz="1800" i="1">
                              <a:latin typeface="Cambria Math" panose="02040503050406030204" pitchFamily="18" charset="0"/>
                            </a:rPr>
                            <m:t>−</m:t>
                          </m:r>
                          <m:r>
                            <a:rPr lang="en-US" sz="1800" smtClean="0">
                              <a:solidFill>
                                <a:schemeClr val="accent2">
                                  <a:lumMod val="50000"/>
                                </a:schemeClr>
                              </a:solidFill>
                              <a:latin typeface="Cambria Math" panose="02040503050406030204" pitchFamily="18" charset="0"/>
                            </a:rPr>
                            <m:t>1000</m:t>
                          </m:r>
                          <m:r>
                            <m:rPr>
                              <m:sty m:val="p"/>
                            </m:rPr>
                            <a:rPr lang="en-US" sz="1800" smtClean="0">
                              <a:solidFill>
                                <a:schemeClr val="accent2">
                                  <a:lumMod val="50000"/>
                                </a:schemeClr>
                              </a:solidFill>
                              <a:latin typeface="Cambria Math" panose="02040503050406030204" pitchFamily="18" charset="0"/>
                            </a:rPr>
                            <m:t>t</m:t>
                          </m:r>
                          <m:r>
                            <a:rPr lang="en-US" sz="1800">
                              <a:latin typeface="Cambria Math" panose="02040503050406030204" pitchFamily="18" charset="0"/>
                            </a:rPr>
                            <m:t>)</m:t>
                          </m:r>
                        </m:e>
                      </m:func>
                    </m:oMath>
                  </m:oMathPara>
                </a14:m>
                <a:endParaRPr lang="en-US" sz="1800"/>
              </a:p>
              <a:p>
                <a:endParaRPr lang="en-US"/>
              </a:p>
            </p:txBody>
          </p:sp>
        </mc:Choice>
        <mc:Fallback xmlns="">
          <p:sp>
            <p:nvSpPr>
              <p:cNvPr id="10" name="Textfeld 9">
                <a:extLst>
                  <a:ext uri="{FF2B5EF4-FFF2-40B4-BE49-F238E27FC236}">
                    <a16:creationId xmlns:a16="http://schemas.microsoft.com/office/drawing/2014/main" id="{90B73346-F760-6B75-42FC-F654DA17DF70}"/>
                  </a:ext>
                </a:extLst>
              </p:cNvPr>
              <p:cNvSpPr txBox="1">
                <a:spLocks noRot="1" noChangeAspect="1" noMove="1" noResize="1" noEditPoints="1" noAdjustHandles="1" noChangeArrowheads="1" noChangeShapeType="1" noTextEdit="1"/>
              </p:cNvSpPr>
              <p:nvPr/>
            </p:nvSpPr>
            <p:spPr>
              <a:xfrm>
                <a:off x="378352" y="3600499"/>
                <a:ext cx="4572000" cy="1728807"/>
              </a:xfrm>
              <a:prstGeom prst="rect">
                <a:avLst/>
              </a:prstGeom>
              <a:blipFill>
                <a:blip r:embed="rId5"/>
                <a:stretch>
                  <a:fillRect l="-931" t="-1754"/>
                </a:stretch>
              </a:blipFill>
            </p:spPr>
            <p:txBody>
              <a:bodyPr/>
              <a:lstStyle/>
              <a:p>
                <a:r>
                  <a:rPr lang="en-US">
                    <a:noFill/>
                  </a:rPr>
                  <a:t> </a:t>
                </a:r>
              </a:p>
            </p:txBody>
          </p:sp>
        </mc:Fallback>
      </mc:AlternateContent>
      <p:cxnSp>
        <p:nvCxnSpPr>
          <p:cNvPr id="12" name="Gerade Verbindung mit Pfeil 11">
            <a:extLst>
              <a:ext uri="{FF2B5EF4-FFF2-40B4-BE49-F238E27FC236}">
                <a16:creationId xmlns:a16="http://schemas.microsoft.com/office/drawing/2014/main" id="{A6E677BF-2612-4B18-6236-C5EBBBCF91B7}"/>
              </a:ext>
            </a:extLst>
          </p:cNvPr>
          <p:cNvCxnSpPr>
            <a:cxnSpLocks/>
            <a:endCxn id="13" idx="1"/>
          </p:cNvCxnSpPr>
          <p:nvPr/>
        </p:nvCxnSpPr>
        <p:spPr>
          <a:xfrm flipH="1" flipV="1">
            <a:off x="2627893" y="5185345"/>
            <a:ext cx="1058665" cy="571717"/>
          </a:xfrm>
          <a:prstGeom prst="straightConnector1">
            <a:avLst/>
          </a:prstGeom>
          <a:ln w="28575">
            <a:tailEnd type="triangle"/>
          </a:ln>
        </p:spPr>
        <p:style>
          <a:lnRef idx="1">
            <a:schemeClr val="accent2"/>
          </a:lnRef>
          <a:fillRef idx="0">
            <a:schemeClr val="accent2"/>
          </a:fillRef>
          <a:effectRef idx="0">
            <a:schemeClr val="accent2"/>
          </a:effectRef>
          <a:fontRef idx="minor">
            <a:schemeClr val="tx1"/>
          </a:fontRef>
        </p:style>
      </p:cxnSp>
      <p:sp>
        <p:nvSpPr>
          <p:cNvPr id="13" name="Geschweifte Klammer links 12">
            <a:extLst>
              <a:ext uri="{FF2B5EF4-FFF2-40B4-BE49-F238E27FC236}">
                <a16:creationId xmlns:a16="http://schemas.microsoft.com/office/drawing/2014/main" id="{979CB66B-A043-4D6D-D98D-ADD6B00367A0}"/>
              </a:ext>
            </a:extLst>
          </p:cNvPr>
          <p:cNvSpPr/>
          <p:nvPr/>
        </p:nvSpPr>
        <p:spPr>
          <a:xfrm rot="16200000">
            <a:off x="2512678" y="3142575"/>
            <a:ext cx="230429" cy="3855111"/>
          </a:xfrm>
          <a:prstGeom prst="leftBrace">
            <a:avLst/>
          </a:prstGeom>
          <a:ln w="28575"/>
        </p:spPr>
        <p:style>
          <a:lnRef idx="1">
            <a:schemeClr val="accent2"/>
          </a:lnRef>
          <a:fillRef idx="0">
            <a:schemeClr val="accent2"/>
          </a:fillRef>
          <a:effectRef idx="0">
            <a:schemeClr val="accent2"/>
          </a:effectRef>
          <a:fontRef idx="minor">
            <a:schemeClr val="tx1"/>
          </a:fontRef>
        </p:style>
        <p:txBody>
          <a:bodyPr rtlCol="0" anchor="ctr"/>
          <a:lstStyle/>
          <a:p>
            <a:pPr algn="ctr"/>
            <a:endParaRPr lang="en-US"/>
          </a:p>
        </p:txBody>
      </p:sp>
      <p:sp>
        <p:nvSpPr>
          <p:cNvPr id="14" name="Textfeld 13">
            <a:extLst>
              <a:ext uri="{FF2B5EF4-FFF2-40B4-BE49-F238E27FC236}">
                <a16:creationId xmlns:a16="http://schemas.microsoft.com/office/drawing/2014/main" id="{4748C3B2-1979-BFF6-EB38-DE97300253A3}"/>
              </a:ext>
            </a:extLst>
          </p:cNvPr>
          <p:cNvSpPr txBox="1"/>
          <p:nvPr/>
        </p:nvSpPr>
        <p:spPr>
          <a:xfrm>
            <a:off x="552986" y="5718287"/>
            <a:ext cx="6222794"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sz="3200"/>
              <a:t>decay on vastly different time-scales</a:t>
            </a:r>
          </a:p>
        </p:txBody>
      </p:sp>
      <p:cxnSp>
        <p:nvCxnSpPr>
          <p:cNvPr id="16" name="Gerade Verbindung mit Pfeil 15">
            <a:extLst>
              <a:ext uri="{FF2B5EF4-FFF2-40B4-BE49-F238E27FC236}">
                <a16:creationId xmlns:a16="http://schemas.microsoft.com/office/drawing/2014/main" id="{D37F5B32-BFB5-2334-2B59-1489AA9A5093}"/>
              </a:ext>
            </a:extLst>
          </p:cNvPr>
          <p:cNvCxnSpPr/>
          <p:nvPr/>
        </p:nvCxnSpPr>
        <p:spPr>
          <a:xfrm flipV="1">
            <a:off x="6378854" y="5258005"/>
            <a:ext cx="892455" cy="460282"/>
          </a:xfrm>
          <a:prstGeom prst="straightConnector1">
            <a:avLst/>
          </a:prstGeom>
          <a:ln w="28575">
            <a:headEnd type="triangle"/>
            <a:tailEnd type="triangle"/>
          </a:ln>
        </p:spPr>
        <p:style>
          <a:lnRef idx="1">
            <a:schemeClr val="accent2"/>
          </a:lnRef>
          <a:fillRef idx="0">
            <a:schemeClr val="accent2"/>
          </a:fillRef>
          <a:effectRef idx="0">
            <a:schemeClr val="accent2"/>
          </a:effectRef>
          <a:fontRef idx="minor">
            <a:schemeClr val="tx1"/>
          </a:fontRef>
        </p:style>
      </p:cxnSp>
      <p:sp>
        <p:nvSpPr>
          <p:cNvPr id="17" name="Foliennummernplatzhalter 16">
            <a:extLst>
              <a:ext uri="{FF2B5EF4-FFF2-40B4-BE49-F238E27FC236}">
                <a16:creationId xmlns:a16="http://schemas.microsoft.com/office/drawing/2014/main" id="{04938183-1C2E-386C-26F3-C9F6D3C40CAB}"/>
              </a:ext>
            </a:extLst>
          </p:cNvPr>
          <p:cNvSpPr>
            <a:spLocks noGrp="1"/>
          </p:cNvSpPr>
          <p:nvPr>
            <p:ph type="sldNum" sz="quarter" idx="12"/>
          </p:nvPr>
        </p:nvSpPr>
        <p:spPr/>
        <p:txBody>
          <a:bodyPr/>
          <a:lstStyle/>
          <a:p>
            <a:fld id="{A0B92CD8-FF24-4321-9188-DC9BF5755683}" type="slidenum">
              <a:rPr lang="en-US" smtClean="0"/>
              <a:t>19</a:t>
            </a:fld>
            <a:endParaRPr lang="en-US"/>
          </a:p>
        </p:txBody>
      </p:sp>
      <p:sp>
        <p:nvSpPr>
          <p:cNvPr id="388" name="Textfeld 387">
            <a:extLst>
              <a:ext uri="{FF2B5EF4-FFF2-40B4-BE49-F238E27FC236}">
                <a16:creationId xmlns:a16="http://schemas.microsoft.com/office/drawing/2014/main" id="{3D330097-821E-D4A5-F5E1-C1969593FB17}"/>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a:t>
            </a:r>
            <a:r>
              <a:rPr lang="en-US" sz="1600" b="1">
                <a:solidFill>
                  <a:schemeClr val="accent1">
                    <a:lumMod val="60000"/>
                    <a:lumOff val="40000"/>
                  </a:schemeClr>
                </a:solidFill>
              </a:rPr>
              <a:t>Problem of Stiffness     </a:t>
            </a:r>
            <a:r>
              <a:rPr lang="en-US" sz="1600">
                <a:solidFill>
                  <a:schemeClr val="bg2">
                    <a:lumMod val="50000"/>
                  </a:schemeClr>
                </a:solidFill>
              </a:rPr>
              <a:t>|     Efficiently Solving Stiff ODEs</a:t>
            </a:r>
          </a:p>
        </p:txBody>
      </p:sp>
    </p:spTree>
    <p:extLst>
      <p:ext uri="{BB962C8B-B14F-4D97-AF65-F5344CB8AC3E}">
        <p14:creationId xmlns:p14="http://schemas.microsoft.com/office/powerpoint/2010/main" val="3604018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3" grpId="0" animBg="1"/>
      <p:bldP spid="14"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5A518160-BEBB-C0CF-BDD8-CDFCFB911A77}"/>
              </a:ext>
            </a:extLst>
          </p:cNvPr>
          <p:cNvSpPr>
            <a:spLocks noGrp="1"/>
          </p:cNvSpPr>
          <p:nvPr>
            <p:ph type="ctrTitle"/>
          </p:nvPr>
        </p:nvSpPr>
        <p:spPr>
          <a:xfrm>
            <a:off x="1524000" y="845106"/>
            <a:ext cx="9144000" cy="2387600"/>
          </a:xfrm>
        </p:spPr>
        <p:txBody>
          <a:bodyPr>
            <a:normAutofit fontScale="90000"/>
          </a:bodyPr>
          <a:lstStyle/>
          <a:p>
            <a:r>
              <a:rPr lang="en-US"/>
              <a:t>Numerical Approaches for Solving (Stiff) Differential Equations</a:t>
            </a:r>
          </a:p>
        </p:txBody>
      </p:sp>
      <p:sp>
        <p:nvSpPr>
          <p:cNvPr id="3" name="Untertitel 2">
            <a:extLst>
              <a:ext uri="{FF2B5EF4-FFF2-40B4-BE49-F238E27FC236}">
                <a16:creationId xmlns:a16="http://schemas.microsoft.com/office/drawing/2014/main" id="{FF34164F-160A-1470-70F1-F77CF15A981D}"/>
              </a:ext>
            </a:extLst>
          </p:cNvPr>
          <p:cNvSpPr>
            <a:spLocks noGrp="1"/>
          </p:cNvSpPr>
          <p:nvPr>
            <p:ph type="subTitle" idx="1"/>
          </p:nvPr>
        </p:nvSpPr>
        <p:spPr/>
        <p:txBody>
          <a:bodyPr/>
          <a:lstStyle/>
          <a:p>
            <a:r>
              <a:rPr lang="en-US"/>
              <a:t>Introduction to basic and commonly used methods and their limitations.</a:t>
            </a:r>
          </a:p>
        </p:txBody>
      </p:sp>
      <p:sp>
        <p:nvSpPr>
          <p:cNvPr id="4" name="Textfeld 3">
            <a:extLst>
              <a:ext uri="{FF2B5EF4-FFF2-40B4-BE49-F238E27FC236}">
                <a16:creationId xmlns:a16="http://schemas.microsoft.com/office/drawing/2014/main" id="{9F0D581F-7B58-D8AC-3214-E59F8A3B7018}"/>
              </a:ext>
            </a:extLst>
          </p:cNvPr>
          <p:cNvSpPr txBox="1"/>
          <p:nvPr/>
        </p:nvSpPr>
        <p:spPr>
          <a:xfrm>
            <a:off x="6519392" y="6012894"/>
            <a:ext cx="5404685" cy="400110"/>
          </a:xfrm>
          <a:prstGeom prst="rect">
            <a:avLst/>
          </a:prstGeom>
          <a:noFill/>
        </p:spPr>
        <p:txBody>
          <a:bodyPr wrap="none" rtlCol="0">
            <a:spAutoFit/>
          </a:bodyPr>
          <a:lstStyle/>
          <a:p>
            <a:r>
              <a:rPr lang="en-US" sz="2000"/>
              <a:t>by Daniel Richter and Leonard Storcks, 23.05.2023</a:t>
            </a:r>
          </a:p>
        </p:txBody>
      </p:sp>
      <p:sp>
        <p:nvSpPr>
          <p:cNvPr id="381" name="Textfeld 380">
            <a:extLst>
              <a:ext uri="{FF2B5EF4-FFF2-40B4-BE49-F238E27FC236}">
                <a16:creationId xmlns:a16="http://schemas.microsoft.com/office/drawing/2014/main" id="{1A0E2A1D-28DC-9054-50D7-B694A90F47C4}"/>
              </a:ext>
            </a:extLst>
          </p:cNvPr>
          <p:cNvSpPr txBox="1"/>
          <p:nvPr/>
        </p:nvSpPr>
        <p:spPr>
          <a:xfrm>
            <a:off x="1935245" y="4245253"/>
            <a:ext cx="8321509" cy="369332"/>
          </a:xfrm>
          <a:prstGeom prst="rect">
            <a:avLst/>
          </a:prstGeom>
          <a:noFill/>
        </p:spPr>
        <p:txBody>
          <a:bodyPr wrap="none" rtlCol="0">
            <a:spAutoFit/>
          </a:bodyPr>
          <a:lstStyle/>
          <a:p>
            <a:r>
              <a:rPr lang="en-US"/>
              <a:t>Seminar talk in the Scientific Machine Learning Seminar by Dr. Tobias Buck, AstroAI-Lab</a:t>
            </a:r>
          </a:p>
        </p:txBody>
      </p:sp>
      <p:sp>
        <p:nvSpPr>
          <p:cNvPr id="382" name="Textfeld 381">
            <a:extLst>
              <a:ext uri="{FF2B5EF4-FFF2-40B4-BE49-F238E27FC236}">
                <a16:creationId xmlns:a16="http://schemas.microsoft.com/office/drawing/2014/main" id="{1547D7EA-8CCC-9183-8BA9-71E7C541A081}"/>
              </a:ext>
            </a:extLst>
          </p:cNvPr>
          <p:cNvSpPr txBox="1"/>
          <p:nvPr/>
        </p:nvSpPr>
        <p:spPr>
          <a:xfrm>
            <a:off x="3112714" y="4614585"/>
            <a:ext cx="5966570" cy="369332"/>
          </a:xfrm>
          <a:prstGeom prst="rect">
            <a:avLst/>
          </a:prstGeom>
          <a:noFill/>
        </p:spPr>
        <p:txBody>
          <a:bodyPr wrap="none" rtlCol="0">
            <a:spAutoFit/>
          </a:bodyPr>
          <a:lstStyle/>
          <a:p>
            <a:r>
              <a:rPr lang="en-US"/>
              <a:t>Heidelberg University, Department for Physics and Astronomy</a:t>
            </a:r>
          </a:p>
        </p:txBody>
      </p:sp>
    </p:spTree>
    <p:extLst>
      <p:ext uri="{BB962C8B-B14F-4D97-AF65-F5344CB8AC3E}">
        <p14:creationId xmlns:p14="http://schemas.microsoft.com/office/powerpoint/2010/main" val="1129760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7D564967-A1D1-E28B-31A9-892A9B9F1BE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16393" y="2492691"/>
            <a:ext cx="3759214" cy="2822472"/>
          </a:xfrm>
          <a:prstGeom prst="rect">
            <a:avLst/>
          </a:prstGeom>
        </p:spPr>
      </p:pic>
      <p:pic>
        <p:nvPicPr>
          <p:cNvPr id="9" name="Grafik 8">
            <a:extLst>
              <a:ext uri="{FF2B5EF4-FFF2-40B4-BE49-F238E27FC236}">
                <a16:creationId xmlns:a16="http://schemas.microsoft.com/office/drawing/2014/main" id="{A23796E9-44EF-CE9B-85C8-B86FEA322AE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82723" y="2492691"/>
            <a:ext cx="3759215" cy="2822472"/>
          </a:xfrm>
          <a:prstGeom prst="rect">
            <a:avLst/>
          </a:prstGeom>
        </p:spPr>
      </p:pic>
      <p:pic>
        <p:nvPicPr>
          <p:cNvPr id="11" name="Grafik 10">
            <a:extLst>
              <a:ext uri="{FF2B5EF4-FFF2-40B4-BE49-F238E27FC236}">
                <a16:creationId xmlns:a16="http://schemas.microsoft.com/office/drawing/2014/main" id="{E3A60810-50E0-32AE-3A20-2A80FB77378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850063" y="2492691"/>
            <a:ext cx="3759214" cy="2822472"/>
          </a:xfrm>
          <a:prstGeom prst="rect">
            <a:avLst/>
          </a:prstGeom>
        </p:spPr>
      </p:pic>
      <p:sp>
        <p:nvSpPr>
          <p:cNvPr id="13" name="Textfeld 12">
            <a:extLst>
              <a:ext uri="{FF2B5EF4-FFF2-40B4-BE49-F238E27FC236}">
                <a16:creationId xmlns:a16="http://schemas.microsoft.com/office/drawing/2014/main" id="{CBFDCE78-C124-DFCB-3B05-C370090AA8BA}"/>
              </a:ext>
            </a:extLst>
          </p:cNvPr>
          <p:cNvSpPr txBox="1"/>
          <p:nvPr/>
        </p:nvSpPr>
        <p:spPr>
          <a:xfrm>
            <a:off x="702259" y="328745"/>
            <a:ext cx="8359340" cy="830997"/>
          </a:xfrm>
          <a:prstGeom prst="rect">
            <a:avLst/>
          </a:prstGeom>
          <a:noFill/>
        </p:spPr>
        <p:txBody>
          <a:bodyPr wrap="none" rtlCol="0">
            <a:spAutoFit/>
          </a:bodyPr>
          <a:lstStyle/>
          <a:p>
            <a:r>
              <a:rPr lang="en-US" sz="4800" dirty="0">
                <a:solidFill>
                  <a:schemeClr val="accent2">
                    <a:lumMod val="75000"/>
                  </a:schemeClr>
                </a:solidFill>
                <a:latin typeface="+mj-lt"/>
              </a:rPr>
              <a:t>Explicit Schemes in Failure Mode</a:t>
            </a:r>
          </a:p>
        </p:txBody>
      </p:sp>
      <p:sp>
        <p:nvSpPr>
          <p:cNvPr id="14" name="Textfeld 1">
            <a:extLst>
              <a:ext uri="{FF2B5EF4-FFF2-40B4-BE49-F238E27FC236}">
                <a16:creationId xmlns:a16="http://schemas.microsoft.com/office/drawing/2014/main" id="{AEC63AED-09F7-F767-5E46-415B92117AC5}"/>
              </a:ext>
            </a:extLst>
          </p:cNvPr>
          <p:cNvSpPr txBox="1"/>
          <p:nvPr/>
        </p:nvSpPr>
        <p:spPr>
          <a:xfrm>
            <a:off x="909344" y="5313971"/>
            <a:ext cx="10358323" cy="810081"/>
          </a:xfrm>
          <a:prstGeom prst="rect">
            <a:avLst/>
          </a:prstGeom>
          <a:ln/>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000" dirty="0">
                <a:latin typeface="Roboto" panose="02000000000000000000" pitchFamily="2" charset="0"/>
                <a:ea typeface="Calibri" panose="020F0502020204030204" pitchFamily="34" charset="0"/>
                <a:cs typeface="Times New Roman" panose="02020603050405020304" pitchFamily="18" charset="0"/>
              </a:rPr>
              <a:t>Timestep excessively small to large scale solution smoothness necessary in explicit method </a:t>
            </a:r>
            <a:r>
              <a:rPr lang="en-US" sz="2000" dirty="0">
                <a:latin typeface="Roboto" panose="02000000000000000000" pitchFamily="2" charset="0"/>
                <a:ea typeface="Calibri" panose="020F0502020204030204" pitchFamily="34" charset="0"/>
                <a:cs typeface="Times New Roman" panose="02020603050405020304" pitchFamily="18" charset="0"/>
                <a:sym typeface="Wingdings" panose="05000000000000000000" pitchFamily="2" charset="2"/>
              </a:rPr>
              <a:t> </a:t>
            </a:r>
            <a:r>
              <a:rPr lang="en-US" sz="2000" b="1" dirty="0">
                <a:solidFill>
                  <a:schemeClr val="accent1">
                    <a:lumMod val="75000"/>
                  </a:schemeClr>
                </a:solidFill>
                <a:latin typeface="Roboto" panose="02000000000000000000" pitchFamily="2" charset="0"/>
                <a:ea typeface="Calibri" panose="020F0502020204030204" pitchFamily="34" charset="0"/>
                <a:cs typeface="Times New Roman" panose="02020603050405020304" pitchFamily="18" charset="0"/>
                <a:sym typeface="Wingdings" panose="05000000000000000000" pitchFamily="2" charset="2"/>
              </a:rPr>
              <a:t>Stiffness</a:t>
            </a:r>
            <a:r>
              <a:rPr lang="en-US" sz="2000" dirty="0">
                <a:latin typeface="Roboto" panose="02000000000000000000" pitchFamily="2" charset="0"/>
                <a:ea typeface="Calibri" panose="020F0502020204030204" pitchFamily="34" charset="0"/>
                <a:cs typeface="Times New Roman" panose="02020603050405020304" pitchFamily="18" charset="0"/>
                <a:sym typeface="Wingdings" panose="05000000000000000000" pitchFamily="2" charset="2"/>
              </a:rPr>
              <a:t>  </a:t>
            </a:r>
            <a:r>
              <a:rPr lang="en-US" sz="2000" dirty="0">
                <a:solidFill>
                  <a:schemeClr val="accent6">
                    <a:lumMod val="50000"/>
                  </a:schemeClr>
                </a:solidFill>
                <a:latin typeface="Roboto" panose="02000000000000000000" pitchFamily="2" charset="0"/>
                <a:ea typeface="Calibri" panose="020F0502020204030204" pitchFamily="34" charset="0"/>
                <a:cs typeface="Times New Roman" panose="02020603050405020304" pitchFamily="18" charset="0"/>
                <a:sym typeface="Wingdings" panose="05000000000000000000" pitchFamily="2" charset="2"/>
              </a:rPr>
              <a:t>more efficient approach?</a:t>
            </a:r>
            <a:br>
              <a:rPr lang="de-DE" sz="2000" dirty="0">
                <a:solidFill>
                  <a:schemeClr val="accent6">
                    <a:lumMod val="50000"/>
                  </a:schemeClr>
                </a:solidFill>
                <a:latin typeface="Roboto" panose="02000000000000000000" pitchFamily="2" charset="0"/>
                <a:ea typeface="Calibri" panose="020F0502020204030204" pitchFamily="34" charset="0"/>
                <a:cs typeface="Times New Roman" panose="02020603050405020304" pitchFamily="18" charset="0"/>
              </a:rPr>
            </a:br>
            <a:endParaRPr lang="de-DE" sz="2000" baseline="-25000" dirty="0">
              <a:solidFill>
                <a:schemeClr val="accent6">
                  <a:lumMod val="50000"/>
                </a:schemeClr>
              </a:solidFill>
              <a:effectLst/>
              <a:latin typeface="Roboto" panose="02000000000000000000" pitchFamily="2"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5" name="TextBox 12">
                <a:extLst>
                  <a:ext uri="{FF2B5EF4-FFF2-40B4-BE49-F238E27FC236}">
                    <a16:creationId xmlns:a16="http://schemas.microsoft.com/office/drawing/2014/main" id="{D1F8D680-BA5E-D193-B36D-1572B6DB76A7}"/>
                  </a:ext>
                </a:extLst>
              </p:cNvPr>
              <p:cNvSpPr txBox="1"/>
              <p:nvPr/>
            </p:nvSpPr>
            <p:spPr>
              <a:xfrm>
                <a:off x="909344" y="1245486"/>
                <a:ext cx="3105971" cy="93730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ea typeface="Times New Roman" panose="02020603050405020304" pitchFamily="18" charset="0"/>
                          <a:cs typeface="Times New Roman" panose="02020603050405020304" pitchFamily="18" charset="0"/>
                        </a:rPr>
                        <m:t>Δt</m:t>
                      </m:r>
                      <m:r>
                        <a:rPr lang="en-US" sz="2400" i="0">
                          <a:effectLst/>
                          <a:latin typeface="Cambria Math" panose="02040503050406030204" pitchFamily="18" charset="0"/>
                        </a:rPr>
                        <m:t>&lt;</m:t>
                      </m:r>
                      <m:f>
                        <m:fPr>
                          <m:ctrlPr>
                            <a:rPr lang="en-DE" sz="2400" i="1">
                              <a:effectLst/>
                              <a:latin typeface="Cambria Math" panose="02040503050406030204" pitchFamily="18" charset="0"/>
                            </a:rPr>
                          </m:ctrlPr>
                        </m:fPr>
                        <m:num>
                          <m:r>
                            <a:rPr lang="en-US" sz="2400" i="0">
                              <a:effectLst/>
                              <a:latin typeface="Cambria Math" panose="02040503050406030204" pitchFamily="18" charset="0"/>
                            </a:rPr>
                            <m:t>1</m:t>
                          </m:r>
                        </m:num>
                        <m:den>
                          <m:r>
                            <a:rPr lang="en-US" sz="2400" i="0">
                              <a:effectLst/>
                              <a:latin typeface="Cambria Math" panose="02040503050406030204" pitchFamily="18" charset="0"/>
                            </a:rPr>
                            <m:t>1000</m:t>
                          </m:r>
                        </m:den>
                      </m:f>
                      <m:r>
                        <a:rPr lang="de-DE" sz="2400" b="0" i="0" smtClean="0">
                          <a:effectLst/>
                          <a:latin typeface="Cambria Math" panose="02040503050406030204" pitchFamily="18" charset="0"/>
                        </a:rPr>
                        <m:t>→</m:t>
                      </m:r>
                      <m:r>
                        <m:rPr>
                          <m:sty m:val="p"/>
                        </m:rPr>
                        <a:rPr lang="de-DE" sz="2400" b="0" i="0" smtClean="0">
                          <a:effectLst/>
                          <a:latin typeface="Cambria Math" panose="02040503050406030204" pitchFamily="18" charset="0"/>
                        </a:rPr>
                        <m:t>stable</m:t>
                      </m:r>
                    </m:oMath>
                  </m:oMathPara>
                </a14:m>
                <a:endParaRPr lang="de-DE" sz="2400" b="0">
                  <a:effectLst/>
                  <a:latin typeface="Roboto" panose="02000000000000000000" pitchFamily="2" charset="0"/>
                </a:endParaRPr>
              </a:p>
            </p:txBody>
          </p:sp>
        </mc:Choice>
        <mc:Fallback xmlns="">
          <p:sp>
            <p:nvSpPr>
              <p:cNvPr id="15" name="TextBox 12">
                <a:extLst>
                  <a:ext uri="{FF2B5EF4-FFF2-40B4-BE49-F238E27FC236}">
                    <a16:creationId xmlns:a16="http://schemas.microsoft.com/office/drawing/2014/main" id="{D1F8D680-BA5E-D193-B36D-1572B6DB76A7}"/>
                  </a:ext>
                </a:extLst>
              </p:cNvPr>
              <p:cNvSpPr txBox="1">
                <a:spLocks noRot="1" noChangeAspect="1" noMove="1" noResize="1" noEditPoints="1" noAdjustHandles="1" noChangeArrowheads="1" noChangeShapeType="1" noTextEdit="1"/>
              </p:cNvSpPr>
              <p:nvPr/>
            </p:nvSpPr>
            <p:spPr>
              <a:xfrm>
                <a:off x="909344" y="1245486"/>
                <a:ext cx="3105971" cy="937308"/>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4">
                <a:extLst>
                  <a:ext uri="{FF2B5EF4-FFF2-40B4-BE49-F238E27FC236}">
                    <a16:creationId xmlns:a16="http://schemas.microsoft.com/office/drawing/2014/main" id="{2C3AE0DC-9F38-9425-178A-AF2FA22DAAA0}"/>
                  </a:ext>
                </a:extLst>
              </p:cNvPr>
              <p:cNvSpPr txBox="1"/>
              <p:nvPr/>
            </p:nvSpPr>
            <p:spPr>
              <a:xfrm>
                <a:off x="4598811" y="1182127"/>
                <a:ext cx="2994377" cy="115550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f>
                        <m:fPr>
                          <m:ctrlPr>
                            <a:rPr lang="en-DE" sz="2400" i="1" smtClean="0">
                              <a:effectLst/>
                              <a:latin typeface="Cambria Math" panose="02040503050406030204" pitchFamily="18" charset="0"/>
                            </a:rPr>
                          </m:ctrlPr>
                        </m:fPr>
                        <m:num>
                          <m:r>
                            <a:rPr lang="en-US" sz="2400" i="0">
                              <a:effectLst/>
                              <a:latin typeface="Cambria Math" panose="02040503050406030204" pitchFamily="18" charset="0"/>
                            </a:rPr>
                            <m:t>1</m:t>
                          </m:r>
                        </m:num>
                        <m:den>
                          <m:r>
                            <a:rPr lang="en-US" sz="2400" i="0">
                              <a:effectLst/>
                              <a:latin typeface="Cambria Math" panose="02040503050406030204" pitchFamily="18" charset="0"/>
                            </a:rPr>
                            <m:t>1000</m:t>
                          </m:r>
                        </m:den>
                      </m:f>
                      <m:r>
                        <a:rPr lang="en-US" sz="2400" i="0">
                          <a:effectLst/>
                          <a:latin typeface="Cambria Math" panose="02040503050406030204" pitchFamily="18" charset="0"/>
                        </a:rPr>
                        <m:t>&lt;</m:t>
                      </m:r>
                      <m:r>
                        <m:rPr>
                          <m:sty m:val="p"/>
                        </m:rPr>
                        <a:rPr lang="en-US" sz="2400" i="0" smtClean="0">
                          <a:latin typeface="Cambria Math" panose="02040503050406030204" pitchFamily="18" charset="0"/>
                          <a:ea typeface="Times New Roman" panose="02020603050405020304" pitchFamily="18" charset="0"/>
                          <a:cs typeface="Times New Roman" panose="02020603050405020304" pitchFamily="18" charset="0"/>
                        </a:rPr>
                        <m:t>Δt</m:t>
                      </m:r>
                      <m:r>
                        <a:rPr lang="en-US" sz="2400" i="0">
                          <a:effectLst/>
                          <a:latin typeface="Cambria Math" panose="02040503050406030204" pitchFamily="18" charset="0"/>
                        </a:rPr>
                        <m:t>≤</m:t>
                      </m:r>
                      <m:f>
                        <m:fPr>
                          <m:ctrlPr>
                            <a:rPr lang="en-DE" sz="2400" i="1">
                              <a:effectLst/>
                              <a:latin typeface="Cambria Math" panose="02040503050406030204" pitchFamily="18" charset="0"/>
                            </a:rPr>
                          </m:ctrlPr>
                        </m:fPr>
                        <m:num>
                          <m:r>
                            <a:rPr lang="en-US" sz="2400" i="0">
                              <a:effectLst/>
                              <a:latin typeface="Cambria Math" panose="02040503050406030204" pitchFamily="18" charset="0"/>
                            </a:rPr>
                            <m:t>2</m:t>
                          </m:r>
                        </m:num>
                        <m:den>
                          <m:r>
                            <a:rPr lang="en-US" sz="2400" i="0">
                              <a:effectLst/>
                              <a:latin typeface="Cambria Math" panose="02040503050406030204" pitchFamily="18" charset="0"/>
                            </a:rPr>
                            <m:t>1000</m:t>
                          </m:r>
                        </m:den>
                      </m:f>
                      <m:r>
                        <a:rPr lang="de-DE" sz="2400" b="0" i="0" smtClean="0">
                          <a:effectLst/>
                          <a:latin typeface="Cambria Math" panose="02040503050406030204" pitchFamily="18" charset="0"/>
                        </a:rPr>
                        <m:t>→</m:t>
                      </m:r>
                      <m:r>
                        <m:rPr>
                          <m:sty m:val="p"/>
                        </m:rPr>
                        <a:rPr lang="de-DE" sz="2400" b="0" i="0" smtClean="0">
                          <a:effectLst/>
                          <a:latin typeface="Cambria Math" panose="02040503050406030204" pitchFamily="18" charset="0"/>
                        </a:rPr>
                        <m:t>oscillations</m:t>
                      </m:r>
                    </m:oMath>
                  </m:oMathPara>
                </a14:m>
                <a:endParaRPr lang="en-US" dirty="0"/>
              </a:p>
            </p:txBody>
          </p:sp>
        </mc:Choice>
        <mc:Fallback xmlns="">
          <p:sp>
            <p:nvSpPr>
              <p:cNvPr id="16" name="TextBox 14">
                <a:extLst>
                  <a:ext uri="{FF2B5EF4-FFF2-40B4-BE49-F238E27FC236}">
                    <a16:creationId xmlns:a16="http://schemas.microsoft.com/office/drawing/2014/main" id="{2C3AE0DC-9F38-9425-178A-AF2FA22DAAA0}"/>
                  </a:ext>
                </a:extLst>
              </p:cNvPr>
              <p:cNvSpPr txBox="1">
                <a:spLocks noRot="1" noChangeAspect="1" noMove="1" noResize="1" noEditPoints="1" noAdjustHandles="1" noChangeArrowheads="1" noChangeShapeType="1" noTextEdit="1"/>
              </p:cNvSpPr>
              <p:nvPr/>
            </p:nvSpPr>
            <p:spPr>
              <a:xfrm>
                <a:off x="4598811" y="1182127"/>
                <a:ext cx="2994377" cy="1155509"/>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Box 16">
                <a:extLst>
                  <a:ext uri="{FF2B5EF4-FFF2-40B4-BE49-F238E27FC236}">
                    <a16:creationId xmlns:a16="http://schemas.microsoft.com/office/drawing/2014/main" id="{5EFA5979-96D6-CD42-5B79-D9F396C93836}"/>
                  </a:ext>
                </a:extLst>
              </p:cNvPr>
              <p:cNvSpPr txBox="1"/>
              <p:nvPr/>
            </p:nvSpPr>
            <p:spPr>
              <a:xfrm>
                <a:off x="8272575" y="1144937"/>
                <a:ext cx="2315682" cy="1229888"/>
              </a:xfrm>
              <a:prstGeom prst="rect">
                <a:avLst/>
              </a:prstGeom>
              <a:noFill/>
            </p:spPr>
            <p:txBody>
              <a:bodyPr wrap="square">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sz="2400" i="0" smtClean="0">
                          <a:latin typeface="Cambria Math" panose="02040503050406030204" pitchFamily="18" charset="0"/>
                          <a:ea typeface="Times New Roman" panose="02020603050405020304" pitchFamily="18" charset="0"/>
                          <a:cs typeface="Times New Roman" panose="02020603050405020304" pitchFamily="18" charset="0"/>
                        </a:rPr>
                        <m:t>Δt</m:t>
                      </m:r>
                      <m:r>
                        <a:rPr lang="en-US" sz="2400" i="0">
                          <a:effectLst/>
                          <a:latin typeface="Cambria Math" panose="02040503050406030204" pitchFamily="18" charset="0"/>
                        </a:rPr>
                        <m:t>&gt;</m:t>
                      </m:r>
                      <m:f>
                        <m:fPr>
                          <m:ctrlPr>
                            <a:rPr lang="en-DE" sz="2400" i="1">
                              <a:effectLst/>
                              <a:latin typeface="Cambria Math" panose="02040503050406030204" pitchFamily="18" charset="0"/>
                            </a:rPr>
                          </m:ctrlPr>
                        </m:fPr>
                        <m:num>
                          <m:r>
                            <a:rPr lang="en-US" sz="2400" i="0">
                              <a:effectLst/>
                              <a:latin typeface="Cambria Math" panose="02040503050406030204" pitchFamily="18" charset="0"/>
                            </a:rPr>
                            <m:t>2</m:t>
                          </m:r>
                        </m:num>
                        <m:den>
                          <m:r>
                            <a:rPr lang="en-US" sz="2400" i="0">
                              <a:effectLst/>
                              <a:latin typeface="Cambria Math" panose="02040503050406030204" pitchFamily="18" charset="0"/>
                            </a:rPr>
                            <m:t>1000</m:t>
                          </m:r>
                        </m:den>
                      </m:f>
                      <m:r>
                        <a:rPr lang="de-DE" sz="2400" b="0" i="0" smtClean="0">
                          <a:effectLst/>
                          <a:latin typeface="Cambria Math" panose="02040503050406030204" pitchFamily="18" charset="0"/>
                        </a:rPr>
                        <m:t>→</m:t>
                      </m:r>
                      <m:r>
                        <m:rPr>
                          <m:sty m:val="p"/>
                        </m:rPr>
                        <a:rPr lang="de-DE" sz="2400" b="0" i="0" smtClean="0">
                          <a:effectLst/>
                          <a:latin typeface="Cambria Math" panose="02040503050406030204" pitchFamily="18" charset="0"/>
                        </a:rPr>
                        <m:t>unstable</m:t>
                      </m:r>
                    </m:oMath>
                  </m:oMathPara>
                </a14:m>
                <a:endParaRPr lang="en-DE" sz="2400" dirty="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17" name="TextBox 16">
                <a:extLst>
                  <a:ext uri="{FF2B5EF4-FFF2-40B4-BE49-F238E27FC236}">
                    <a16:creationId xmlns:a16="http://schemas.microsoft.com/office/drawing/2014/main" id="{5EFA5979-96D6-CD42-5B79-D9F396C93836}"/>
                  </a:ext>
                </a:extLst>
              </p:cNvPr>
              <p:cNvSpPr txBox="1">
                <a:spLocks noRot="1" noChangeAspect="1" noMove="1" noResize="1" noEditPoints="1" noAdjustHandles="1" noChangeArrowheads="1" noChangeShapeType="1" noTextEdit="1"/>
              </p:cNvSpPr>
              <p:nvPr/>
            </p:nvSpPr>
            <p:spPr>
              <a:xfrm>
                <a:off x="8272575" y="1144937"/>
                <a:ext cx="2315682" cy="1229888"/>
              </a:xfrm>
              <a:prstGeom prst="rect">
                <a:avLst/>
              </a:prstGeom>
              <a:blipFill>
                <a:blip r:embed="rId11"/>
                <a:stretch>
                  <a:fillRect/>
                </a:stretch>
              </a:blipFill>
            </p:spPr>
            <p:txBody>
              <a:bodyPr/>
              <a:lstStyle/>
              <a:p>
                <a:r>
                  <a:rPr lang="en-US">
                    <a:noFill/>
                  </a:rPr>
                  <a:t> </a:t>
                </a:r>
              </a:p>
            </p:txBody>
          </p:sp>
        </mc:Fallback>
      </mc:AlternateContent>
      <p:sp>
        <p:nvSpPr>
          <p:cNvPr id="18" name="Foliennummernplatzhalter 17">
            <a:extLst>
              <a:ext uri="{FF2B5EF4-FFF2-40B4-BE49-F238E27FC236}">
                <a16:creationId xmlns:a16="http://schemas.microsoft.com/office/drawing/2014/main" id="{0905B8F3-92AD-12FB-63BD-C7693788FC70}"/>
              </a:ext>
            </a:extLst>
          </p:cNvPr>
          <p:cNvSpPr>
            <a:spLocks noGrp="1"/>
          </p:cNvSpPr>
          <p:nvPr>
            <p:ph type="sldNum" sz="quarter" idx="12"/>
          </p:nvPr>
        </p:nvSpPr>
        <p:spPr/>
        <p:txBody>
          <a:bodyPr/>
          <a:lstStyle/>
          <a:p>
            <a:fld id="{A0B92CD8-FF24-4321-9188-DC9BF5755683}" type="slidenum">
              <a:rPr lang="en-US" smtClean="0"/>
              <a:t>20</a:t>
            </a:fld>
            <a:endParaRPr lang="en-US"/>
          </a:p>
        </p:txBody>
      </p:sp>
      <p:sp>
        <p:nvSpPr>
          <p:cNvPr id="387" name="Textfeld 386">
            <a:extLst>
              <a:ext uri="{FF2B5EF4-FFF2-40B4-BE49-F238E27FC236}">
                <a16:creationId xmlns:a16="http://schemas.microsoft.com/office/drawing/2014/main" id="{9511B854-F601-C6BC-7DA4-51F378D27C8C}"/>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a:t>
            </a:r>
            <a:r>
              <a:rPr lang="en-US" sz="1600" b="1">
                <a:solidFill>
                  <a:schemeClr val="accent1">
                    <a:lumMod val="60000"/>
                    <a:lumOff val="40000"/>
                  </a:schemeClr>
                </a:solidFill>
              </a:rPr>
              <a:t>Problem of Stiffness     </a:t>
            </a:r>
            <a:r>
              <a:rPr lang="en-US" sz="1600">
                <a:solidFill>
                  <a:schemeClr val="bg2">
                    <a:lumMod val="50000"/>
                  </a:schemeClr>
                </a:solidFill>
              </a:rPr>
              <a:t>|     Efficiently Solving Stiff ODEs</a:t>
            </a:r>
          </a:p>
        </p:txBody>
      </p:sp>
    </p:spTree>
    <p:extLst>
      <p:ext uri="{BB962C8B-B14F-4D97-AF65-F5344CB8AC3E}">
        <p14:creationId xmlns:p14="http://schemas.microsoft.com/office/powerpoint/2010/main" val="1101058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6"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06D12FC-1FD7-BE06-83BC-9CE6A96229B7}"/>
              </a:ext>
            </a:extLst>
          </p:cNvPr>
          <p:cNvSpPr>
            <a:spLocks noGrp="1"/>
          </p:cNvSpPr>
          <p:nvPr>
            <p:ph type="title"/>
          </p:nvPr>
        </p:nvSpPr>
        <p:spPr>
          <a:xfrm>
            <a:off x="2800350" y="2766218"/>
            <a:ext cx="6591300" cy="1325563"/>
          </a:xfrm>
        </p:spPr>
        <p:txBody>
          <a:bodyPr/>
          <a:lstStyle/>
          <a:p>
            <a:r>
              <a:rPr lang="en-US">
                <a:solidFill>
                  <a:schemeClr val="accent1">
                    <a:lumMod val="50000"/>
                  </a:schemeClr>
                </a:solidFill>
              </a:rPr>
              <a:t>Efficiently Solving Stiff ODEs</a:t>
            </a:r>
          </a:p>
        </p:txBody>
      </p:sp>
      <p:sp>
        <p:nvSpPr>
          <p:cNvPr id="3" name="Foliennummernplatzhalter 2">
            <a:extLst>
              <a:ext uri="{FF2B5EF4-FFF2-40B4-BE49-F238E27FC236}">
                <a16:creationId xmlns:a16="http://schemas.microsoft.com/office/drawing/2014/main" id="{5E2B7408-CB4D-5995-DD4B-F5EDADA09370}"/>
              </a:ext>
            </a:extLst>
          </p:cNvPr>
          <p:cNvSpPr>
            <a:spLocks noGrp="1"/>
          </p:cNvSpPr>
          <p:nvPr>
            <p:ph type="sldNum" sz="quarter" idx="12"/>
          </p:nvPr>
        </p:nvSpPr>
        <p:spPr/>
        <p:txBody>
          <a:bodyPr/>
          <a:lstStyle/>
          <a:p>
            <a:fld id="{A0B92CD8-FF24-4321-9188-DC9BF5755683}" type="slidenum">
              <a:rPr lang="en-US" smtClean="0"/>
              <a:t>21</a:t>
            </a:fld>
            <a:endParaRPr lang="en-US"/>
          </a:p>
        </p:txBody>
      </p:sp>
    </p:spTree>
    <p:extLst>
      <p:ext uri="{BB962C8B-B14F-4D97-AF65-F5344CB8AC3E}">
        <p14:creationId xmlns:p14="http://schemas.microsoft.com/office/powerpoint/2010/main" val="309485657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4715E-BFCC-9F9A-513A-F094197B9ECE}"/>
              </a:ext>
            </a:extLst>
          </p:cNvPr>
          <p:cNvSpPr>
            <a:spLocks noGrp="1"/>
          </p:cNvSpPr>
          <p:nvPr>
            <p:ph type="title"/>
          </p:nvPr>
        </p:nvSpPr>
        <p:spPr>
          <a:xfrm rot="16200000">
            <a:off x="-641680" y="1854646"/>
            <a:ext cx="4377601" cy="1325563"/>
          </a:xfrm>
        </p:spPr>
        <p:txBody>
          <a:bodyPr/>
          <a:lstStyle/>
          <a:p>
            <a:r>
              <a:rPr lang="en-US"/>
              <a:t>Overview on</a:t>
            </a:r>
            <a:br>
              <a:rPr lang="en-US"/>
            </a:br>
            <a:r>
              <a:rPr lang="en-US"/>
              <a:t> Solving Stiff ODEs</a:t>
            </a:r>
          </a:p>
        </p:txBody>
      </p:sp>
      <mc:AlternateContent xmlns:mc="http://schemas.openxmlformats.org/markup-compatibility/2006" xmlns:a14="http://schemas.microsoft.com/office/drawing/2010/main">
        <mc:Choice Requires="a14">
          <p:sp>
            <p:nvSpPr>
              <p:cNvPr id="4" name="Textfeld 1">
                <a:extLst>
                  <a:ext uri="{FF2B5EF4-FFF2-40B4-BE49-F238E27FC236}">
                    <a16:creationId xmlns:a16="http://schemas.microsoft.com/office/drawing/2014/main" id="{58DFDA6E-4169-AA4F-E670-18B0779893F9}"/>
                  </a:ext>
                </a:extLst>
              </p:cNvPr>
              <p:cNvSpPr txBox="1"/>
              <p:nvPr/>
            </p:nvSpPr>
            <p:spPr>
              <a:xfrm>
                <a:off x="5633028" y="181263"/>
                <a:ext cx="4108450" cy="8559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1F3864"/>
                    </a:solidFill>
                    <a:effectLst/>
                    <a:latin typeface="Roboto" panose="02000000000000000000" pitchFamily="2" charset="0"/>
                    <a:ea typeface="Calibri" panose="020F0502020204030204" pitchFamily="34" charset="0"/>
                    <a:cs typeface="Times New Roman" panose="02020603050405020304" pitchFamily="18" charset="0"/>
                  </a:rPr>
                  <a:t>Implicit Euler Method for Solving Stiff ODEs </a:t>
                </a:r>
                <a14:m>
                  <m:oMath xmlns:m="http://schemas.openxmlformats.org/officeDocument/2006/math">
                    <m:sSub>
                      <m:sSubPr>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m:t>
                        </m:r>
                      </m:e>
                      <m:sub>
                        <m:r>
                          <m:rPr>
                            <m:sty m:val="p"/>
                          </m:rP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t</m:t>
                        </m:r>
                      </m:sub>
                    </m:sSub>
                    <m:acc>
                      <m:accPr>
                        <m:chr m:val="̲"/>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y</m:t>
                        </m:r>
                      </m:e>
                    </m:acc>
                    <m: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y</m:t>
                            </m:r>
                          </m:e>
                        </m:acc>
                      </m:e>
                    </m:d>
                  </m:oMath>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implicit</m:t>
                      </m:r>
                      <m:r>
                        <a:rPr lang="en-US" sz="125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step</m:t>
                      </m:r>
                      <m:r>
                        <a:rPr lang="en-US" sz="125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r>
                                <a:rPr lang="en-US" sz="1250">
                                  <a:effectLst/>
                                  <a:latin typeface="Cambria Math" panose="02040503050406030204" pitchFamily="18" charset="0"/>
                                  <a:ea typeface="Calibri" panose="020F0502020204030204" pitchFamily="34" charset="0"/>
                                  <a:cs typeface="Times New Roman" panose="02020603050405020304" pitchFamily="18" charset="0"/>
                                </a:rPr>
                                <m:t>+1</m:t>
                              </m:r>
                            </m:e>
                          </m:d>
                        </m:sup>
                      </m:sSup>
                      <m:r>
                        <a:rPr lang="en-US" sz="125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e>
                          </m:d>
                        </m:sup>
                      </m:sSup>
                      <m:r>
                        <a:rPr lang="en-US" sz="125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Δt</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f</m:t>
                          </m:r>
                        </m:e>
                      </m:bar>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r>
                                    <a:rPr lang="en-US" sz="1250">
                                      <a:effectLst/>
                                      <a:latin typeface="Cambria Math" panose="02040503050406030204" pitchFamily="18" charset="0"/>
                                      <a:ea typeface="Calibri" panose="020F0502020204030204" pitchFamily="34" charset="0"/>
                                      <a:cs typeface="Times New Roman" panose="02020603050405020304" pitchFamily="18" charset="0"/>
                                    </a:rPr>
                                    <m:t>+1</m:t>
                                  </m:r>
                                </m:e>
                              </m:d>
                            </m:sup>
                          </m:sSup>
                        </m:e>
                      </m:d>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4" name="Textfeld 1">
                <a:extLst>
                  <a:ext uri="{FF2B5EF4-FFF2-40B4-BE49-F238E27FC236}">
                    <a16:creationId xmlns:a16="http://schemas.microsoft.com/office/drawing/2014/main" id="{58DFDA6E-4169-AA4F-E670-18B0779893F9}"/>
                  </a:ext>
                </a:extLst>
              </p:cNvPr>
              <p:cNvSpPr txBox="1">
                <a:spLocks noRot="1" noChangeAspect="1" noMove="1" noResize="1" noEditPoints="1" noAdjustHandles="1" noChangeArrowheads="1" noChangeShapeType="1" noTextEdit="1"/>
              </p:cNvSpPr>
              <p:nvPr/>
            </p:nvSpPr>
            <p:spPr>
              <a:xfrm>
                <a:off x="5633028" y="181263"/>
                <a:ext cx="4108450" cy="855980"/>
              </a:xfrm>
              <a:prstGeom prst="rect">
                <a:avLst/>
              </a:prstGeom>
              <a:blipFill>
                <a:blip r:embed="rId2"/>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2">
                <a:extLst>
                  <a:ext uri="{FF2B5EF4-FFF2-40B4-BE49-F238E27FC236}">
                    <a16:creationId xmlns:a16="http://schemas.microsoft.com/office/drawing/2014/main" id="{A2E857D2-679A-DDB5-2A9C-B663C78D466B}"/>
                  </a:ext>
                </a:extLst>
              </p:cNvPr>
              <p:cNvSpPr txBox="1"/>
              <p:nvPr/>
            </p:nvSpPr>
            <p:spPr>
              <a:xfrm>
                <a:off x="8601653" y="2517428"/>
                <a:ext cx="2398395" cy="1223645"/>
              </a:xfrm>
              <a:prstGeom prst="rect">
                <a:avLst/>
              </a:prstGeom>
              <a:solidFill>
                <a:schemeClr val="lt1"/>
              </a:solidFill>
              <a:ln w="6350">
                <a:solidFill>
                  <a:schemeClr val="bg2">
                    <a:lumMod val="50000"/>
                  </a:schemeClr>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767171"/>
                    </a:solidFill>
                    <a:effectLst/>
                    <a:latin typeface="Roboto" panose="02000000000000000000" pitchFamily="2" charset="0"/>
                    <a:ea typeface="Calibri" panose="020F0502020204030204" pitchFamily="34" charset="0"/>
                    <a:cs typeface="Times New Roman" panose="02020603050405020304" pitchFamily="18" charset="0"/>
                  </a:rPr>
                  <a:t>Every step corresponds to </a:t>
                </a:r>
                <a:r>
                  <a:rPr lang="en-US" sz="1250">
                    <a:solidFill>
                      <a:srgbClr val="8EAADB"/>
                    </a:solidFill>
                    <a:effectLst/>
                    <a:latin typeface="Roboto" panose="02000000000000000000" pitchFamily="2" charset="0"/>
                    <a:ea typeface="Calibri" panose="020F0502020204030204" pitchFamily="34" charset="0"/>
                    <a:cs typeface="Times New Roman" panose="02020603050405020304" pitchFamily="18" charset="0"/>
                  </a:rPr>
                  <a:t>solving a linear equation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1</m:t>
                              </m:r>
                            </m:e>
                          </m:acc>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Δt</m:t>
                          </m:r>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C</m:t>
                              </m:r>
                            </m:e>
                          </m:acc>
                        </m:e>
                      </m:d>
                      <m:r>
                        <a:rPr lang="en-US"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y</m:t>
                              </m:r>
                            </m:e>
                          </m:acc>
                        </m:e>
                        <m:sub>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n</m:t>
                          </m:r>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y</m:t>
                              </m:r>
                            </m:e>
                          </m:acc>
                        </m:e>
                        <m:sub>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n</m:t>
                          </m:r>
                        </m:sub>
                      </m:sSub>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US" sz="1250">
                    <a:solidFill>
                      <a:srgbClr val="767171"/>
                    </a:solidFill>
                    <a:effectLst/>
                    <a:latin typeface="Roboto" panose="02000000000000000000" pitchFamily="2" charset="0"/>
                    <a:ea typeface="Calibri" panose="020F0502020204030204" pitchFamily="34" charset="0"/>
                    <a:cs typeface="Times New Roman" panose="02020603050405020304" pitchFamily="18" charset="0"/>
                  </a:rPr>
                  <a:t>Stable for all step-sizes.</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5" name="Textfeld 2">
                <a:extLst>
                  <a:ext uri="{FF2B5EF4-FFF2-40B4-BE49-F238E27FC236}">
                    <a16:creationId xmlns:a16="http://schemas.microsoft.com/office/drawing/2014/main" id="{A2E857D2-679A-DDB5-2A9C-B663C78D466B}"/>
                  </a:ext>
                </a:extLst>
              </p:cNvPr>
              <p:cNvSpPr txBox="1">
                <a:spLocks noRot="1" noChangeAspect="1" noMove="1" noResize="1" noEditPoints="1" noAdjustHandles="1" noChangeArrowheads="1" noChangeShapeType="1" noTextEdit="1"/>
              </p:cNvSpPr>
              <p:nvPr/>
            </p:nvSpPr>
            <p:spPr>
              <a:xfrm>
                <a:off x="8601653" y="2517428"/>
                <a:ext cx="2398395" cy="1223645"/>
              </a:xfrm>
              <a:prstGeom prst="rect">
                <a:avLst/>
              </a:prstGeom>
              <a:blipFill>
                <a:blip r:embed="rId3"/>
                <a:stretch>
                  <a:fillRect l="-254" t="-495"/>
                </a:stretch>
              </a:blipFill>
              <a:ln w="6350">
                <a:solidFill>
                  <a:schemeClr val="bg2">
                    <a:lumMod val="50000"/>
                  </a:schemeClr>
                </a:solidFill>
              </a:ln>
            </p:spPr>
            <p:txBody>
              <a:bodyPr/>
              <a:lstStyle/>
              <a:p>
                <a:r>
                  <a:rPr lang="en-US">
                    <a:noFill/>
                  </a:rPr>
                  <a:t> </a:t>
                </a:r>
              </a:p>
            </p:txBody>
          </p:sp>
        </mc:Fallback>
      </mc:AlternateContent>
      <p:cxnSp>
        <p:nvCxnSpPr>
          <p:cNvPr id="6" name="Gerade Verbindung mit Pfeil 5">
            <a:extLst>
              <a:ext uri="{FF2B5EF4-FFF2-40B4-BE49-F238E27FC236}">
                <a16:creationId xmlns:a16="http://schemas.microsoft.com/office/drawing/2014/main" id="{42BB477A-3878-B37F-4C28-5817340804B7}"/>
              </a:ext>
            </a:extLst>
          </p:cNvPr>
          <p:cNvCxnSpPr/>
          <p:nvPr/>
        </p:nvCxnSpPr>
        <p:spPr>
          <a:xfrm>
            <a:off x="8434013" y="1040418"/>
            <a:ext cx="800100" cy="14770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feld 4">
                <a:extLst>
                  <a:ext uri="{FF2B5EF4-FFF2-40B4-BE49-F238E27FC236}">
                    <a16:creationId xmlns:a16="http://schemas.microsoft.com/office/drawing/2014/main" id="{0D73E06F-6DC2-9725-79D4-A7AAF0E57955}"/>
                  </a:ext>
                </a:extLst>
              </p:cNvPr>
              <p:cNvSpPr txBox="1"/>
              <p:nvPr/>
            </p:nvSpPr>
            <p:spPr>
              <a:xfrm>
                <a:off x="8944553" y="1393478"/>
                <a:ext cx="1614170" cy="74041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767171"/>
                    </a:solidFill>
                    <a:effectLst/>
                    <a:latin typeface="Roboto" panose="02000000000000000000" pitchFamily="2" charset="0"/>
                    <a:ea typeface="Times New Roman" panose="02020603050405020304" pitchFamily="18" charset="0"/>
                    <a:cs typeface="Times New Roman" panose="02020603050405020304" pitchFamily="18" charset="0"/>
                  </a:rPr>
                  <a:t>linear system</a:t>
                </a:r>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t</m:t>
                          </m:r>
                        </m:sub>
                      </m:sSub>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y</m:t>
                          </m:r>
                        </m:e>
                      </m:acc>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C</m:t>
                          </m:r>
                        </m:e>
                      </m:acc>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y</m:t>
                          </m:r>
                        </m:e>
                      </m:acc>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7" name="Textfeld 4">
                <a:extLst>
                  <a:ext uri="{FF2B5EF4-FFF2-40B4-BE49-F238E27FC236}">
                    <a16:creationId xmlns:a16="http://schemas.microsoft.com/office/drawing/2014/main" id="{0D73E06F-6DC2-9725-79D4-A7AAF0E57955}"/>
                  </a:ext>
                </a:extLst>
              </p:cNvPr>
              <p:cNvSpPr txBox="1">
                <a:spLocks noRot="1" noChangeAspect="1" noMove="1" noResize="1" noEditPoints="1" noAdjustHandles="1" noChangeArrowheads="1" noChangeShapeType="1" noTextEdit="1"/>
              </p:cNvSpPr>
              <p:nvPr/>
            </p:nvSpPr>
            <p:spPr>
              <a:xfrm>
                <a:off x="8944553" y="1393478"/>
                <a:ext cx="1614170" cy="740410"/>
              </a:xfrm>
              <a:prstGeom prst="rect">
                <a:avLst/>
              </a:prstGeom>
              <a:blipFill>
                <a:blip r:embed="rId4"/>
                <a:stretch>
                  <a:fillRect l="-377" t="-826"/>
                </a:stretch>
              </a:blipFill>
              <a:ln>
                <a:noFill/>
              </a:ln>
            </p:spPr>
            <p:txBody>
              <a:bodyPr/>
              <a:lstStyle/>
              <a:p>
                <a:r>
                  <a:rPr lang="en-US">
                    <a:noFill/>
                  </a:rPr>
                  <a:t> </a:t>
                </a:r>
              </a:p>
            </p:txBody>
          </p:sp>
        </mc:Fallback>
      </mc:AlternateContent>
      <p:cxnSp>
        <p:nvCxnSpPr>
          <p:cNvPr id="8" name="Gerade Verbindung mit Pfeil 7">
            <a:extLst>
              <a:ext uri="{FF2B5EF4-FFF2-40B4-BE49-F238E27FC236}">
                <a16:creationId xmlns:a16="http://schemas.microsoft.com/office/drawing/2014/main" id="{B35A93F2-01A5-676A-7B1B-2C64BC8AA631}"/>
              </a:ext>
            </a:extLst>
          </p:cNvPr>
          <p:cNvCxnSpPr/>
          <p:nvPr/>
        </p:nvCxnSpPr>
        <p:spPr>
          <a:xfrm flipH="1">
            <a:off x="4856423" y="745143"/>
            <a:ext cx="777240" cy="5137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feld 6">
                <a:extLst>
                  <a:ext uri="{FF2B5EF4-FFF2-40B4-BE49-F238E27FC236}">
                    <a16:creationId xmlns:a16="http://schemas.microsoft.com/office/drawing/2014/main" id="{D2FC20F3-23AA-4F79-1BA4-A3F051DB8859}"/>
                  </a:ext>
                </a:extLst>
              </p:cNvPr>
              <p:cNvSpPr txBox="1"/>
              <p:nvPr/>
            </p:nvSpPr>
            <p:spPr>
              <a:xfrm>
                <a:off x="3588328" y="1258858"/>
                <a:ext cx="4334510" cy="2097405"/>
              </a:xfrm>
              <a:prstGeom prst="rect">
                <a:avLst/>
              </a:prstGeom>
              <a:solidFill>
                <a:schemeClr val="lt1"/>
              </a:solidFill>
              <a:ln w="6350">
                <a:solidFill>
                  <a:srgbClr val="0070C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Formulate </a:t>
                </a:r>
                <a:r>
                  <a:rPr lang="de-DE" sz="1250" err="1">
                    <a:effectLst/>
                    <a:latin typeface="Roboto" panose="02000000000000000000" pitchFamily="2" charset="0"/>
                    <a:ea typeface="Calibri" panose="020F0502020204030204" pitchFamily="34" charset="0"/>
                    <a:cs typeface="Times New Roman" panose="02020603050405020304" pitchFamily="18" charset="0"/>
                  </a:rPr>
                  <a:t>into</a:t>
                </a:r>
                <a:r>
                  <a:rPr lang="de-DE" sz="1250">
                    <a:effectLst/>
                    <a:latin typeface="Roboto" panose="02000000000000000000" pitchFamily="2" charset="0"/>
                    <a:ea typeface="Calibri" panose="020F0502020204030204" pitchFamily="34" charset="0"/>
                    <a:cs typeface="Times New Roman" panose="02020603050405020304" pitchFamily="18" charset="0"/>
                  </a:rPr>
                  <a:t> root-</a:t>
                </a:r>
                <a:r>
                  <a:rPr lang="de-DE" sz="1250" err="1">
                    <a:effectLst/>
                    <a:latin typeface="Roboto" panose="02000000000000000000" pitchFamily="2" charset="0"/>
                    <a:ea typeface="Calibri" panose="020F0502020204030204" pitchFamily="34" charset="0"/>
                    <a:cs typeface="Times New Roman" panose="02020603050405020304" pitchFamily="18" charset="0"/>
                  </a:rPr>
                  <a:t>finding</a:t>
                </a:r>
                <a:r>
                  <a:rPr lang="de-DE" sz="1250">
                    <a:effectLst/>
                    <a:latin typeface="Roboto" panose="02000000000000000000" pitchFamily="2" charset="0"/>
                    <a:ea typeface="Calibri" panose="020F0502020204030204" pitchFamily="34" charset="0"/>
                    <a:cs typeface="Times New Roman" panose="02020603050405020304" pitchFamily="18" charset="0"/>
                  </a:rPr>
                  <a:t> </a:t>
                </a:r>
                <a:r>
                  <a:rPr lang="de-DE" sz="1250" err="1">
                    <a:effectLst/>
                    <a:latin typeface="Roboto" panose="02000000000000000000" pitchFamily="2" charset="0"/>
                    <a:ea typeface="Calibri" panose="020F0502020204030204" pitchFamily="34" charset="0"/>
                    <a:cs typeface="Times New Roman" panose="02020603050405020304" pitchFamily="18" charset="0"/>
                  </a:rPr>
                  <a:t>problem</a:t>
                </a:r>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250">
                              <a:effectLst/>
                              <a:latin typeface="Cambria Math" panose="02040503050406030204" pitchFamily="18" charset="0"/>
                              <a:ea typeface="Calibri" panose="020F0502020204030204" pitchFamily="34" charset="0"/>
                              <a:cs typeface="Times New Roman" panose="02020603050405020304" pitchFamily="18" charset="0"/>
                            </a:rPr>
                            <m:t>0</m:t>
                          </m:r>
                        </m:e>
                      </m:acc>
                      <m:r>
                        <a:rPr lang="en-US" sz="125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+1</m:t>
                              </m:r>
                            </m:e>
                          </m:d>
                        </m:sup>
                      </m:sSup>
                      <m:r>
                        <a:rPr lang="en-US" sz="125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e>
                          </m:d>
                        </m:sup>
                      </m:sSup>
                      <m:r>
                        <a:rPr lang="en-US" sz="125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Δt</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f</m:t>
                          </m:r>
                        </m:e>
                      </m:bar>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+1</m:t>
                                  </m:r>
                                </m:e>
                              </m:d>
                            </m:sup>
                          </m:sSup>
                        </m:e>
                      </m:d>
                      <m:r>
                        <a:rPr lang="en-US" sz="125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de-DE" sz="1250" b="0" i="1" smtClean="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𝜉</m:t>
                              </m:r>
                            </m:e>
                          </m:acc>
                        </m:e>
                      </m:d>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US" sz="1250">
                    <a:effectLst/>
                    <a:latin typeface="Roboto" panose="02000000000000000000" pitchFamily="2" charset="0"/>
                    <a:ea typeface="Times New Roman" panose="02020603050405020304" pitchFamily="18" charset="0"/>
                    <a:cs typeface="Times New Roman" panose="02020603050405020304" pitchFamily="18" charset="0"/>
                  </a:rPr>
                  <a:t>and find the solution iteratively using Newton iteration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sup>
                      </m:sSubSup>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g</m:t>
                      </m:r>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Sub>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e>
                      </m:acc>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γ</m:t>
                      </m:r>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Δt</m:t>
                          </m:r>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1250">
                                  <a:effectLst/>
                                  <a:latin typeface="Cambria Math" panose="02040503050406030204" pitchFamily="18" charset="0"/>
                                  <a:ea typeface="Calibri" panose="020F0502020204030204" pitchFamily="34" charset="0"/>
                                  <a:cs typeface="Times New Roman" panose="02020603050405020304" pitchFamily="18" charset="0"/>
                                </a:rPr>
                                <m:t>J</m:t>
                              </m:r>
                            </m:e>
                          </m:acc>
                        </m:e>
                        <m:sub>
                          <m:r>
                            <a:rPr lang="de-DE" sz="1250">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1250">
                                  <a:effectLst/>
                                  <a:latin typeface="Cambria Math" panose="02040503050406030204" pitchFamily="18" charset="0"/>
                                  <a:ea typeface="Calibri" panose="020F0502020204030204" pitchFamily="34" charset="0"/>
                                  <a:cs typeface="Times New Roman" panose="02020603050405020304" pitchFamily="18" charset="0"/>
                                </a:rPr>
                                <m:t>f</m:t>
                              </m:r>
                            </m:e>
                          </m:acc>
                        </m:sub>
                      </m:sSub>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alternatively</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quasi</m:t>
                      </m:r>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Newton</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sup>
                      </m:sSubSup>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a:rPr lang="en-US" sz="1250">
                                  <a:effectLst/>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g</m:t>
                      </m:r>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e>
                      </m:d>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25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linear</m:t>
                      </m:r>
                      <m: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equation</m:t>
                      </m:r>
                      <m:r>
                        <a:rPr lang="en-US" sz="1250">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b</m:t>
                          </m:r>
                        </m:e>
                      </m:acc>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g</m:t>
                          </m:r>
                        </m:e>
                      </m:acc>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k</m:t>
                              </m:r>
                              <m: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9" name="Textfeld 6">
                <a:extLst>
                  <a:ext uri="{FF2B5EF4-FFF2-40B4-BE49-F238E27FC236}">
                    <a16:creationId xmlns:a16="http://schemas.microsoft.com/office/drawing/2014/main" id="{D2FC20F3-23AA-4F79-1BA4-A3F051DB8859}"/>
                  </a:ext>
                </a:extLst>
              </p:cNvPr>
              <p:cNvSpPr txBox="1">
                <a:spLocks noRot="1" noChangeAspect="1" noMove="1" noResize="1" noEditPoints="1" noAdjustHandles="1" noChangeArrowheads="1" noChangeShapeType="1" noTextEdit="1"/>
              </p:cNvSpPr>
              <p:nvPr/>
            </p:nvSpPr>
            <p:spPr>
              <a:xfrm>
                <a:off x="3588328" y="1258858"/>
                <a:ext cx="4334510" cy="2097405"/>
              </a:xfrm>
              <a:prstGeom prst="rect">
                <a:avLst/>
              </a:prstGeom>
              <a:blipFill>
                <a:blip r:embed="rId5"/>
                <a:stretch>
                  <a:fillRect l="-140" t="-290" b="-1159"/>
                </a:stretch>
              </a:blipFill>
              <a:ln w="6350">
                <a:solidFill>
                  <a:srgbClr val="0070C0"/>
                </a:solidFill>
              </a:ln>
            </p:spPr>
            <p:txBody>
              <a:bodyPr/>
              <a:lstStyle/>
              <a:p>
                <a:r>
                  <a:rPr lang="en-US">
                    <a:noFill/>
                  </a:rPr>
                  <a:t> </a:t>
                </a:r>
              </a:p>
            </p:txBody>
          </p:sp>
        </mc:Fallback>
      </mc:AlternateContent>
      <p:sp>
        <p:nvSpPr>
          <p:cNvPr id="10" name="Textfeld 7">
            <a:extLst>
              <a:ext uri="{FF2B5EF4-FFF2-40B4-BE49-F238E27FC236}">
                <a16:creationId xmlns:a16="http://schemas.microsoft.com/office/drawing/2014/main" id="{F01BD329-1480-B2D7-BEBA-2DD89FB80DCE}"/>
              </a:ext>
            </a:extLst>
          </p:cNvPr>
          <p:cNvSpPr txBox="1"/>
          <p:nvPr/>
        </p:nvSpPr>
        <p:spPr>
          <a:xfrm>
            <a:off x="3748983" y="747048"/>
            <a:ext cx="1544955" cy="31750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non-linear system</a:t>
            </a:r>
          </a:p>
        </p:txBody>
      </p:sp>
      <p:cxnSp>
        <p:nvCxnSpPr>
          <p:cNvPr id="11" name="Gerade Verbindung mit Pfeil 10">
            <a:extLst>
              <a:ext uri="{FF2B5EF4-FFF2-40B4-BE49-F238E27FC236}">
                <a16:creationId xmlns:a16="http://schemas.microsoft.com/office/drawing/2014/main" id="{C88CCF97-B4D3-A7E7-8262-AFC22C1E09B6}"/>
              </a:ext>
            </a:extLst>
          </p:cNvPr>
          <p:cNvCxnSpPr>
            <a:cxnSpLocks/>
          </p:cNvCxnSpPr>
          <p:nvPr/>
        </p:nvCxnSpPr>
        <p:spPr>
          <a:xfrm>
            <a:off x="4283018" y="3356263"/>
            <a:ext cx="0" cy="3556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feld 10">
            <a:extLst>
              <a:ext uri="{FF2B5EF4-FFF2-40B4-BE49-F238E27FC236}">
                <a16:creationId xmlns:a16="http://schemas.microsoft.com/office/drawing/2014/main" id="{7F2B9AB3-0440-44BA-B57C-E0BA922CD2ED}"/>
              </a:ext>
            </a:extLst>
          </p:cNvPr>
          <p:cNvSpPr txBox="1"/>
          <p:nvPr/>
        </p:nvSpPr>
        <p:spPr>
          <a:xfrm>
            <a:off x="4328738" y="3335943"/>
            <a:ext cx="1394460" cy="28892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sparse Jacobian</a:t>
            </a:r>
          </a:p>
        </p:txBody>
      </p:sp>
      <p:sp>
        <p:nvSpPr>
          <p:cNvPr id="13" name="Textfeld 11">
            <a:extLst>
              <a:ext uri="{FF2B5EF4-FFF2-40B4-BE49-F238E27FC236}">
                <a16:creationId xmlns:a16="http://schemas.microsoft.com/office/drawing/2014/main" id="{CCC18795-CCDB-6D59-D15C-E28398065704}"/>
              </a:ext>
            </a:extLst>
          </p:cNvPr>
          <p:cNvSpPr txBox="1"/>
          <p:nvPr/>
        </p:nvSpPr>
        <p:spPr>
          <a:xfrm>
            <a:off x="3559753" y="3712498"/>
            <a:ext cx="2858770" cy="989330"/>
          </a:xfrm>
          <a:prstGeom prst="rect">
            <a:avLst/>
          </a:prstGeom>
          <a:solidFill>
            <a:schemeClr val="lt1"/>
          </a:solidFill>
          <a:ln w="6350">
            <a:solidFill>
              <a:srgbClr val="00B05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2F5496"/>
                </a:solidFill>
                <a:effectLst/>
                <a:latin typeface="Roboto" panose="02000000000000000000" pitchFamily="2" charset="0"/>
                <a:ea typeface="Calibri" panose="020F0502020204030204" pitchFamily="34" charset="0"/>
                <a:cs typeface="Times New Roman" panose="02020603050405020304" pitchFamily="18" charset="0"/>
              </a:rPr>
              <a:t>Calculate sparse Jacobian using sparse Differentiation </a:t>
            </a:r>
            <a:r>
              <a:rPr lang="en-US" sz="1250">
                <a:effectLst/>
                <a:latin typeface="Roboto" panose="02000000000000000000" pitchFamily="2" charset="0"/>
                <a:ea typeface="Calibri" panose="020F0502020204030204" pitchFamily="34" charset="0"/>
                <a:cs typeface="Times New Roman" panose="02020603050405020304" pitchFamily="18" charset="0"/>
              </a:rPr>
              <a:t>(</a:t>
            </a:r>
            <a:r>
              <a:rPr lang="en-US" sz="1250">
                <a:solidFill>
                  <a:srgbClr val="BF8F00"/>
                </a:solidFill>
                <a:effectLst/>
                <a:latin typeface="Roboto" panose="02000000000000000000" pitchFamily="2" charset="0"/>
                <a:ea typeface="Calibri" panose="020F0502020204030204" pitchFamily="34" charset="0"/>
                <a:cs typeface="Times New Roman" panose="02020603050405020304" pitchFamily="18" charset="0"/>
              </a:rPr>
              <a:t>Autodiff </a:t>
            </a:r>
            <a:r>
              <a:rPr lang="en-US" sz="1250">
                <a:effectLst/>
                <a:latin typeface="Roboto" panose="02000000000000000000" pitchFamily="2" charset="0"/>
                <a:ea typeface="Calibri" panose="020F0502020204030204" pitchFamily="34" charset="0"/>
                <a:cs typeface="Times New Roman" panose="02020603050405020304" pitchFamily="18" charset="0"/>
              </a:rPr>
              <a:t>with smart direction based on </a:t>
            </a:r>
            <a:r>
              <a:rPr lang="en-US" sz="1250">
                <a:solidFill>
                  <a:srgbClr val="7030A0"/>
                </a:solidFill>
                <a:effectLst/>
                <a:latin typeface="Roboto" panose="02000000000000000000" pitchFamily="2" charset="0"/>
                <a:ea typeface="Calibri" panose="020F0502020204030204" pitchFamily="34" charset="0"/>
                <a:cs typeface="Times New Roman" panose="02020603050405020304" pitchFamily="18" charset="0"/>
              </a:rPr>
              <a:t>distance-1 graph coloring insights</a:t>
            </a:r>
            <a:r>
              <a:rPr lang="en-US" sz="1250">
                <a:effectLst/>
                <a:latin typeface="Roboto" panose="02000000000000000000" pitchFamily="2" charset="0"/>
                <a:ea typeface="Calibri" panose="020F0502020204030204" pitchFamily="34" charset="0"/>
                <a:cs typeface="Times New Roman" panose="02020603050405020304" pitchFamily="18" charset="0"/>
              </a:rPr>
              <a:t>)</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p:cxnSp>
        <p:nvCxnSpPr>
          <p:cNvPr id="14" name="Gerade Verbindung mit Pfeil 13">
            <a:extLst>
              <a:ext uri="{FF2B5EF4-FFF2-40B4-BE49-F238E27FC236}">
                <a16:creationId xmlns:a16="http://schemas.microsoft.com/office/drawing/2014/main" id="{BDF812C7-9E8D-0E96-313B-767B464BD061}"/>
              </a:ext>
            </a:extLst>
          </p:cNvPr>
          <p:cNvCxnSpPr/>
          <p:nvPr/>
        </p:nvCxnSpPr>
        <p:spPr>
          <a:xfrm>
            <a:off x="4248093" y="4701828"/>
            <a:ext cx="0" cy="3937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feld 13">
                <a:extLst>
                  <a:ext uri="{FF2B5EF4-FFF2-40B4-BE49-F238E27FC236}">
                    <a16:creationId xmlns:a16="http://schemas.microsoft.com/office/drawing/2014/main" id="{2EFD5D99-9D58-AC08-AFB4-2221014106EA}"/>
                  </a:ext>
                </a:extLst>
              </p:cNvPr>
              <p:cNvSpPr txBox="1"/>
              <p:nvPr/>
            </p:nvSpPr>
            <p:spPr>
              <a:xfrm>
                <a:off x="3588328" y="5095528"/>
                <a:ext cx="2829560" cy="931545"/>
              </a:xfrm>
              <a:prstGeom prst="rect">
                <a:avLst/>
              </a:prstGeom>
              <a:solidFill>
                <a:schemeClr val="lt1"/>
              </a:solidFill>
              <a:ln w="6350">
                <a:solidFill>
                  <a:srgbClr val="00B05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2F5496"/>
                    </a:solidFill>
                    <a:effectLst/>
                    <a:latin typeface="Roboto" panose="02000000000000000000" pitchFamily="2" charset="0"/>
                    <a:ea typeface="Calibri" panose="020F0502020204030204" pitchFamily="34" charset="0"/>
                    <a:cs typeface="Times New Roman" panose="02020603050405020304" pitchFamily="18" charset="0"/>
                  </a:rPr>
                  <a:t>Solve linear equation using matrix decomposition </a:t>
                </a:r>
                <a14:m>
                  <m:oMath xmlns:m="http://schemas.openxmlformats.org/officeDocument/2006/math">
                    <m:sSubSup>
                      <m:sSubSupPr>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 </m:t>
                        </m:r>
                      </m:sup>
                    </m:sSubSup>
                    <m: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L</m:t>
                        </m:r>
                      </m:e>
                    </m:acc>
                    <m: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R</m:t>
                        </m:r>
                      </m:e>
                    </m:acc>
                  </m:oMath>
                </a14:m>
                <a:r>
                  <a:rPr lang="en-US" sz="1250">
                    <a:effectLst/>
                    <a:latin typeface="Roboto" panose="02000000000000000000" pitchFamily="2" charset="0"/>
                    <a:ea typeface="Calibri" panose="020F0502020204030204" pitchFamily="34" charset="0"/>
                    <a:cs typeface="Times New Roman" panose="02020603050405020304" pitchFamily="18" charset="0"/>
                  </a:rPr>
                  <a:t>. In Quasi-Newton reuse expensive </a:t>
                </a:r>
                <a14:m>
                  <m:oMath xmlns:m="http://schemas.openxmlformats.org/officeDocument/2006/math">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250" i="1">
                            <a:effectLst/>
                            <a:latin typeface="Cambria Math" panose="02040503050406030204" pitchFamily="18" charset="0"/>
                            <a:ea typeface="Calibri" panose="020F0502020204030204" pitchFamily="34" charset="0"/>
                            <a:cs typeface="Times New Roman" panose="02020603050405020304" pitchFamily="18" charset="0"/>
                          </a:rPr>
                          <m:t>𝒪</m:t>
                        </m:r>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e>
                              <m:sup>
                                <m:r>
                                  <a:rPr lang="en-US" sz="1250">
                                    <a:effectLst/>
                                    <a:latin typeface="Cambria Math" panose="02040503050406030204" pitchFamily="18" charset="0"/>
                                    <a:ea typeface="Calibri" panose="020F0502020204030204" pitchFamily="34" charset="0"/>
                                    <a:cs typeface="Times New Roman" panose="02020603050405020304" pitchFamily="18" charset="0"/>
                                  </a:rPr>
                                  <m:t>3</m:t>
                                </m:r>
                              </m:sup>
                            </m:sSup>
                          </m:e>
                        </m:d>
                      </m:e>
                    </m:d>
                  </m:oMath>
                </a14:m>
                <a:r>
                  <a:rPr lang="en-US" sz="1250">
                    <a:effectLst/>
                    <a:latin typeface="Roboto" panose="02000000000000000000" pitchFamily="2" charset="0"/>
                    <a:ea typeface="Times New Roman" panose="02020603050405020304" pitchFamily="18" charset="0"/>
                    <a:cs typeface="Times New Roman" panose="02020603050405020304" pitchFamily="18" charset="0"/>
                  </a:rPr>
                  <a:t> decomposition.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15" name="Textfeld 13">
                <a:extLst>
                  <a:ext uri="{FF2B5EF4-FFF2-40B4-BE49-F238E27FC236}">
                    <a16:creationId xmlns:a16="http://schemas.microsoft.com/office/drawing/2014/main" id="{2EFD5D99-9D58-AC08-AFB4-2221014106EA}"/>
                  </a:ext>
                </a:extLst>
              </p:cNvPr>
              <p:cNvSpPr txBox="1">
                <a:spLocks noRot="1" noChangeAspect="1" noMove="1" noResize="1" noEditPoints="1" noAdjustHandles="1" noChangeArrowheads="1" noChangeShapeType="1" noTextEdit="1"/>
              </p:cNvSpPr>
              <p:nvPr/>
            </p:nvSpPr>
            <p:spPr>
              <a:xfrm>
                <a:off x="3588328" y="5095528"/>
                <a:ext cx="2829560" cy="931545"/>
              </a:xfrm>
              <a:prstGeom prst="rect">
                <a:avLst/>
              </a:prstGeom>
              <a:blipFill>
                <a:blip r:embed="rId6"/>
                <a:stretch>
                  <a:fillRect l="-215" t="-649" b="-7143"/>
                </a:stretch>
              </a:blipFill>
              <a:ln w="6350">
                <a:solidFill>
                  <a:srgbClr val="00B050"/>
                </a:solidFill>
              </a:ln>
            </p:spPr>
            <p:txBody>
              <a:bodyPr/>
              <a:lstStyle/>
              <a:p>
                <a:r>
                  <a:rPr lang="en-US">
                    <a:noFill/>
                  </a:rPr>
                  <a:t> </a:t>
                </a:r>
              </a:p>
            </p:txBody>
          </p:sp>
        </mc:Fallback>
      </mc:AlternateContent>
      <p:cxnSp>
        <p:nvCxnSpPr>
          <p:cNvPr id="16" name="Gerade Verbindung mit Pfeil 15">
            <a:extLst>
              <a:ext uri="{FF2B5EF4-FFF2-40B4-BE49-F238E27FC236}">
                <a16:creationId xmlns:a16="http://schemas.microsoft.com/office/drawing/2014/main" id="{93DE9917-FC94-8214-B9E5-3A3941DC3F51}"/>
              </a:ext>
            </a:extLst>
          </p:cNvPr>
          <p:cNvCxnSpPr>
            <a:cxnSpLocks/>
          </p:cNvCxnSpPr>
          <p:nvPr/>
        </p:nvCxnSpPr>
        <p:spPr>
          <a:xfrm>
            <a:off x="7211553" y="3356263"/>
            <a:ext cx="43265" cy="17208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5">
            <a:extLst>
              <a:ext uri="{FF2B5EF4-FFF2-40B4-BE49-F238E27FC236}">
                <a16:creationId xmlns:a16="http://schemas.microsoft.com/office/drawing/2014/main" id="{A1B32804-A696-C716-DC8E-89A089F4C990}"/>
              </a:ext>
            </a:extLst>
          </p:cNvPr>
          <p:cNvSpPr txBox="1"/>
          <p:nvPr/>
        </p:nvSpPr>
        <p:spPr>
          <a:xfrm>
            <a:off x="6539808" y="5061238"/>
            <a:ext cx="2495550" cy="946150"/>
          </a:xfrm>
          <a:prstGeom prst="rect">
            <a:avLst/>
          </a:prstGeom>
          <a:solidFill>
            <a:schemeClr val="lt1"/>
          </a:solidFill>
          <a:ln w="6350">
            <a:solidFill>
              <a:srgbClr val="7030A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effectLst/>
                <a:latin typeface="Roboto" panose="02000000000000000000" pitchFamily="2" charset="0"/>
                <a:ea typeface="Calibri" panose="020F0502020204030204" pitchFamily="34" charset="0"/>
                <a:cs typeface="Times New Roman" panose="02020603050405020304" pitchFamily="18" charset="0"/>
              </a:rPr>
              <a:t>Calculate only Jacobian-Vector products using </a:t>
            </a:r>
            <a:r>
              <a:rPr lang="en-US" sz="1250">
                <a:solidFill>
                  <a:srgbClr val="BF8F00"/>
                </a:solidFill>
                <a:effectLst/>
                <a:latin typeface="Roboto" panose="02000000000000000000" pitchFamily="2" charset="0"/>
                <a:ea typeface="Calibri" panose="020F0502020204030204" pitchFamily="34" charset="0"/>
                <a:cs typeface="Times New Roman" panose="02020603050405020304" pitchFamily="18" charset="0"/>
              </a:rPr>
              <a:t>Autodiff </a:t>
            </a:r>
            <a:r>
              <a:rPr lang="en-US" sz="1250">
                <a:effectLst/>
                <a:latin typeface="Roboto" panose="02000000000000000000" pitchFamily="2" charset="0"/>
                <a:ea typeface="Calibri" panose="020F0502020204030204" pitchFamily="34" charset="0"/>
                <a:cs typeface="Times New Roman" panose="02020603050405020304" pitchFamily="18" charset="0"/>
              </a:rPr>
              <a:t>and </a:t>
            </a:r>
            <a:r>
              <a:rPr lang="en-US" sz="1250">
                <a:solidFill>
                  <a:srgbClr val="2F5496"/>
                </a:solidFill>
                <a:effectLst/>
                <a:latin typeface="Roboto" panose="02000000000000000000" pitchFamily="2" charset="0"/>
                <a:ea typeface="Calibri" panose="020F0502020204030204" pitchFamily="34" charset="0"/>
                <a:cs typeface="Times New Roman" panose="02020603050405020304" pitchFamily="18" charset="0"/>
              </a:rPr>
              <a:t>solve the Linear equation </a:t>
            </a:r>
            <a:r>
              <a:rPr lang="en-US" sz="1250">
                <a:effectLst/>
                <a:latin typeface="Roboto" panose="02000000000000000000" pitchFamily="2" charset="0"/>
                <a:ea typeface="Calibri" panose="020F0502020204030204" pitchFamily="34" charset="0"/>
                <a:cs typeface="Times New Roman" panose="02020603050405020304" pitchFamily="18" charset="0"/>
              </a:rPr>
              <a:t>using Krylov-Subspace methods.</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p:sp>
        <p:nvSpPr>
          <p:cNvPr id="18" name="Textfeld 10">
            <a:extLst>
              <a:ext uri="{FF2B5EF4-FFF2-40B4-BE49-F238E27FC236}">
                <a16:creationId xmlns:a16="http://schemas.microsoft.com/office/drawing/2014/main" id="{84E9B631-6315-E47D-9FB9-4987901C4C83}"/>
              </a:ext>
            </a:extLst>
          </p:cNvPr>
          <p:cNvSpPr txBox="1"/>
          <p:nvPr/>
        </p:nvSpPr>
        <p:spPr>
          <a:xfrm>
            <a:off x="7357053" y="3443893"/>
            <a:ext cx="1244600" cy="5016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Jacobian too large to store</a:t>
            </a:r>
          </a:p>
        </p:txBody>
      </p:sp>
      <mc:AlternateContent xmlns:mc="http://schemas.openxmlformats.org/markup-compatibility/2006" xmlns:a14="http://schemas.microsoft.com/office/drawing/2010/main">
        <mc:Choice Requires="a14">
          <p:sp>
            <p:nvSpPr>
              <p:cNvPr id="19" name="Textfeld 10">
                <a:extLst>
                  <a:ext uri="{FF2B5EF4-FFF2-40B4-BE49-F238E27FC236}">
                    <a16:creationId xmlns:a16="http://schemas.microsoft.com/office/drawing/2014/main" id="{94D278FB-2E11-49CF-8897-C4923D0AE39F}"/>
                  </a:ext>
                </a:extLst>
              </p:cNvPr>
              <p:cNvSpPr txBox="1"/>
              <p:nvPr/>
            </p:nvSpPr>
            <p:spPr>
              <a:xfrm>
                <a:off x="7372293" y="4149378"/>
                <a:ext cx="1229995" cy="78740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effectLst/>
                    <a:latin typeface="Roboto" panose="02000000000000000000" pitchFamily="2" charset="0"/>
                    <a:ea typeface="Calibri" panose="020F0502020204030204" pitchFamily="34" charset="0"/>
                    <a:cs typeface="Times New Roman" panose="02020603050405020304" pitchFamily="18" charset="0"/>
                  </a:rPr>
                  <a:t>Solve </a:t>
                </a:r>
                <a14:m>
                  <m:oMath xmlns:m="http://schemas.openxmlformats.org/officeDocument/2006/math">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a</m:t>
                        </m:r>
                      </m:e>
                    </m:acc>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b</m:t>
                        </m:r>
                      </m:e>
                    </m:acc>
                  </m:oMath>
                </a14:m>
                <a:r>
                  <a:rPr lang="en-US" sz="1250">
                    <a:effectLst/>
                    <a:latin typeface="Roboto" panose="02000000000000000000" pitchFamily="2" charset="0"/>
                    <a:ea typeface="Times New Roman" panose="02020603050405020304" pitchFamily="18" charset="0"/>
                    <a:cs typeface="Times New Roman" panose="02020603050405020304" pitchFamily="18" charset="0"/>
                  </a:rPr>
                  <a:t> without calc-ulating </a:t>
                </a:r>
                <a14:m>
                  <m:oMath xmlns:m="http://schemas.openxmlformats.org/officeDocument/2006/math">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up>
                    </m:sSubSup>
                  </m:oMath>
                </a14:m>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19" name="Textfeld 10">
                <a:extLst>
                  <a:ext uri="{FF2B5EF4-FFF2-40B4-BE49-F238E27FC236}">
                    <a16:creationId xmlns:a16="http://schemas.microsoft.com/office/drawing/2014/main" id="{94D278FB-2E11-49CF-8897-C4923D0AE39F}"/>
                  </a:ext>
                </a:extLst>
              </p:cNvPr>
              <p:cNvSpPr txBox="1">
                <a:spLocks noRot="1" noChangeAspect="1" noMove="1" noResize="1" noEditPoints="1" noAdjustHandles="1" noChangeArrowheads="1" noChangeShapeType="1" noTextEdit="1"/>
              </p:cNvSpPr>
              <p:nvPr/>
            </p:nvSpPr>
            <p:spPr>
              <a:xfrm>
                <a:off x="7372293" y="4149378"/>
                <a:ext cx="1229995" cy="787400"/>
              </a:xfrm>
              <a:prstGeom prst="rect">
                <a:avLst/>
              </a:prstGeom>
              <a:blipFill>
                <a:blip r:embed="rId7"/>
                <a:stretch>
                  <a:fillRect l="-495" r="-2475" b="-4651"/>
                </a:stretch>
              </a:blipFill>
              <a:ln>
                <a:noFill/>
              </a:ln>
            </p:spPr>
            <p:txBody>
              <a:bodyPr/>
              <a:lstStyle/>
              <a:p>
                <a:r>
                  <a:rPr lang="en-US">
                    <a:noFill/>
                  </a:rPr>
                  <a:t> </a:t>
                </a:r>
              </a:p>
            </p:txBody>
          </p:sp>
        </mc:Fallback>
      </mc:AlternateContent>
      <p:cxnSp>
        <p:nvCxnSpPr>
          <p:cNvPr id="20" name="Gerade Verbindung mit Pfeil 19">
            <a:extLst>
              <a:ext uri="{FF2B5EF4-FFF2-40B4-BE49-F238E27FC236}">
                <a16:creationId xmlns:a16="http://schemas.microsoft.com/office/drawing/2014/main" id="{DEAA2696-5A5B-11F4-CC14-3EC2139F12A1}"/>
              </a:ext>
            </a:extLst>
          </p:cNvPr>
          <p:cNvCxnSpPr/>
          <p:nvPr/>
        </p:nvCxnSpPr>
        <p:spPr>
          <a:xfrm>
            <a:off x="7808538" y="3948083"/>
            <a:ext cx="0" cy="20129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1217630-C461-E371-0785-362A2F732183}"/>
              </a:ext>
            </a:extLst>
          </p:cNvPr>
          <p:cNvCxnSpPr/>
          <p:nvPr/>
        </p:nvCxnSpPr>
        <p:spPr>
          <a:xfrm>
            <a:off x="9686233" y="3741708"/>
            <a:ext cx="471170" cy="13500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feld 17">
                <a:extLst>
                  <a:ext uri="{FF2B5EF4-FFF2-40B4-BE49-F238E27FC236}">
                    <a16:creationId xmlns:a16="http://schemas.microsoft.com/office/drawing/2014/main" id="{1A6D051F-FD97-31AA-2A5F-96CD6A1404B5}"/>
                  </a:ext>
                </a:extLst>
              </p:cNvPr>
              <p:cNvSpPr txBox="1"/>
              <p:nvPr/>
            </p:nvSpPr>
            <p:spPr>
              <a:xfrm>
                <a:off x="9194108" y="5091718"/>
                <a:ext cx="1687830" cy="1075690"/>
              </a:xfrm>
              <a:prstGeom prst="rect">
                <a:avLst/>
              </a:prstGeom>
              <a:solidFill>
                <a:schemeClr val="lt1"/>
              </a:solidFill>
              <a:ln w="6350">
                <a:solidFill>
                  <a:schemeClr val="bg2">
                    <a:lumMod val="50000"/>
                  </a:schemeClr>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767171"/>
                    </a:solidFill>
                    <a:effectLst/>
                    <a:latin typeface="Roboto" panose="02000000000000000000" pitchFamily="2" charset="0"/>
                    <a:ea typeface="Calibri" panose="020F0502020204030204" pitchFamily="34" charset="0"/>
                    <a:cs typeface="Times New Roman" panose="02020603050405020304" pitchFamily="18" charset="0"/>
                  </a:rPr>
                  <a:t>Use LR decomposition </a:t>
                </a:r>
                <a:br>
                  <a:rPr lang="en-US" sz="1250">
                    <a:solidFill>
                      <a:srgbClr val="767171"/>
                    </a:solidFill>
                    <a:effectLst/>
                    <a:latin typeface="Roboto" panose="02000000000000000000" pitchFamily="2"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1</m:t>
                              </m:r>
                            </m:e>
                          </m:acc>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Δt</m:t>
                          </m:r>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C</m:t>
                              </m:r>
                            </m:e>
                          </m:acc>
                        </m:e>
                      </m:d>
                      <m:r>
                        <a:rPr lang="en-US" sz="1250">
                          <a:solidFill>
                            <a:srgbClr val="76717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de-DE" sz="1250">
                          <a:solidFill>
                            <a:srgbClr val="767171"/>
                          </a:solidFill>
                          <a:effectLst/>
                          <a:latin typeface="Cambria Math" panose="02040503050406030204" pitchFamily="18" charset="0"/>
                          <a:ea typeface="Calibri" panose="020F0502020204030204" pitchFamily="34" charset="0"/>
                          <a:cs typeface="Times New Roman" panose="02020603050405020304" pitchFamily="18" charset="0"/>
                        </a:rPr>
                        <m:t>LR</m:t>
                      </m:r>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de-DE" sz="1250">
                    <a:solidFill>
                      <a:srgbClr val="767171"/>
                    </a:solidFill>
                    <a:effectLst/>
                    <a:latin typeface="Roboto" panose="02000000000000000000" pitchFamily="2" charset="0"/>
                    <a:ea typeface="Times New Roman" panose="02020603050405020304" pitchFamily="18" charset="0"/>
                    <a:cs typeface="Times New Roman" panose="02020603050405020304" pitchFamily="18" charset="0"/>
                  </a:rPr>
                  <a:t>or iterative solver.</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22" name="Textfeld 17">
                <a:extLst>
                  <a:ext uri="{FF2B5EF4-FFF2-40B4-BE49-F238E27FC236}">
                    <a16:creationId xmlns:a16="http://schemas.microsoft.com/office/drawing/2014/main" id="{1A6D051F-FD97-31AA-2A5F-96CD6A1404B5}"/>
                  </a:ext>
                </a:extLst>
              </p:cNvPr>
              <p:cNvSpPr txBox="1">
                <a:spLocks noRot="1" noChangeAspect="1" noMove="1" noResize="1" noEditPoints="1" noAdjustHandles="1" noChangeArrowheads="1" noChangeShapeType="1" noTextEdit="1"/>
              </p:cNvSpPr>
              <p:nvPr/>
            </p:nvSpPr>
            <p:spPr>
              <a:xfrm>
                <a:off x="9194108" y="5091718"/>
                <a:ext cx="1687830" cy="1075690"/>
              </a:xfrm>
              <a:prstGeom prst="rect">
                <a:avLst/>
              </a:prstGeom>
              <a:blipFill>
                <a:blip r:embed="rId8"/>
                <a:stretch>
                  <a:fillRect l="-360"/>
                </a:stretch>
              </a:blipFill>
              <a:ln w="6350">
                <a:solidFill>
                  <a:schemeClr val="bg2">
                    <a:lumMod val="50000"/>
                  </a:schemeClr>
                </a:solidFill>
              </a:ln>
            </p:spPr>
            <p:txBody>
              <a:bodyPr/>
              <a:lstStyle/>
              <a:p>
                <a:r>
                  <a:rPr lang="en-US">
                    <a:noFill/>
                  </a:rPr>
                  <a:t> </a:t>
                </a:r>
              </a:p>
            </p:txBody>
          </p:sp>
        </mc:Fallback>
      </mc:AlternateContent>
      <p:cxnSp>
        <p:nvCxnSpPr>
          <p:cNvPr id="23" name="Gerader Verbinder 22">
            <a:extLst>
              <a:ext uri="{FF2B5EF4-FFF2-40B4-BE49-F238E27FC236}">
                <a16:creationId xmlns:a16="http://schemas.microsoft.com/office/drawing/2014/main" id="{2657CEE7-0CAC-0F9C-1A01-5032A246A373}"/>
              </a:ext>
            </a:extLst>
          </p:cNvPr>
          <p:cNvCxnSpPr/>
          <p:nvPr/>
        </p:nvCxnSpPr>
        <p:spPr>
          <a:xfrm>
            <a:off x="11080693" y="4698018"/>
            <a:ext cx="0" cy="169481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Textfeld 19">
            <a:extLst>
              <a:ext uri="{FF2B5EF4-FFF2-40B4-BE49-F238E27FC236}">
                <a16:creationId xmlns:a16="http://schemas.microsoft.com/office/drawing/2014/main" id="{BBB563AE-A92F-0AC7-F4C6-01E7921A1E82}"/>
              </a:ext>
            </a:extLst>
          </p:cNvPr>
          <p:cNvSpPr txBox="1"/>
          <p:nvPr/>
        </p:nvSpPr>
        <p:spPr>
          <a:xfrm rot="5400000">
            <a:off x="10476173" y="5293648"/>
            <a:ext cx="1751330" cy="5473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Ground level: Solve </a:t>
            </a:r>
            <a:br>
              <a:rPr lang="de-DE" sz="1250">
                <a:effectLst/>
                <a:latin typeface="Roboto" panose="02000000000000000000" pitchFamily="2" charset="0"/>
                <a:ea typeface="Calibri" panose="020F0502020204030204" pitchFamily="34" charset="0"/>
                <a:cs typeface="Times New Roman" panose="02020603050405020304" pitchFamily="18" charset="0"/>
              </a:rPr>
            </a:br>
            <a:r>
              <a:rPr lang="de-DE" sz="1250">
                <a:effectLst/>
                <a:latin typeface="Roboto" panose="02000000000000000000" pitchFamily="2" charset="0"/>
                <a:ea typeface="Calibri" panose="020F0502020204030204" pitchFamily="34" charset="0"/>
                <a:cs typeface="Times New Roman" panose="02020603050405020304" pitchFamily="18" charset="0"/>
              </a:rPr>
              <a:t>linear system</a:t>
            </a:r>
          </a:p>
        </p:txBody>
      </p:sp>
      <p:cxnSp>
        <p:nvCxnSpPr>
          <p:cNvPr id="25" name="Gerader Verbinder 24">
            <a:extLst>
              <a:ext uri="{FF2B5EF4-FFF2-40B4-BE49-F238E27FC236}">
                <a16:creationId xmlns:a16="http://schemas.microsoft.com/office/drawing/2014/main" id="{A63BFAE7-209A-37B1-9A64-826708A76AE3}"/>
              </a:ext>
            </a:extLst>
          </p:cNvPr>
          <p:cNvCxnSpPr/>
          <p:nvPr/>
        </p:nvCxnSpPr>
        <p:spPr>
          <a:xfrm>
            <a:off x="3559753" y="6166138"/>
            <a:ext cx="285813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7533EF60-9100-A776-5917-317FC5342E26}"/>
              </a:ext>
            </a:extLst>
          </p:cNvPr>
          <p:cNvCxnSpPr/>
          <p:nvPr/>
        </p:nvCxnSpPr>
        <p:spPr>
          <a:xfrm>
            <a:off x="6542348" y="6166138"/>
            <a:ext cx="25527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feld 21">
            <a:extLst>
              <a:ext uri="{FF2B5EF4-FFF2-40B4-BE49-F238E27FC236}">
                <a16:creationId xmlns:a16="http://schemas.microsoft.com/office/drawing/2014/main" id="{803DB2A7-540C-50EB-B666-F0F268563E08}"/>
              </a:ext>
            </a:extLst>
          </p:cNvPr>
          <p:cNvSpPr txBox="1"/>
          <p:nvPr/>
        </p:nvSpPr>
        <p:spPr>
          <a:xfrm>
            <a:off x="3785178" y="6217573"/>
            <a:ext cx="2412365" cy="54102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00B050"/>
                </a:solidFill>
                <a:effectLst/>
                <a:latin typeface="Roboto" panose="02000000000000000000" pitchFamily="2" charset="0"/>
                <a:ea typeface="Calibri" panose="020F0502020204030204" pitchFamily="34" charset="0"/>
                <a:cs typeface="Times New Roman" panose="02020603050405020304" pitchFamily="18" charset="0"/>
              </a:rPr>
              <a:t>Option A </a:t>
            </a:r>
            <a:r>
              <a:rPr lang="en-US" sz="1250">
                <a:effectLst/>
                <a:latin typeface="Roboto" panose="02000000000000000000" pitchFamily="2" charset="0"/>
                <a:ea typeface="Calibri" panose="020F0502020204030204" pitchFamily="34" charset="0"/>
                <a:cs typeface="Times New Roman" panose="02020603050405020304" pitchFamily="18" charset="0"/>
              </a:rPr>
              <a:t>for solving the linear system involving the Jacobian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p:sp>
        <p:nvSpPr>
          <p:cNvPr id="28" name="Textfeld 21">
            <a:extLst>
              <a:ext uri="{FF2B5EF4-FFF2-40B4-BE49-F238E27FC236}">
                <a16:creationId xmlns:a16="http://schemas.microsoft.com/office/drawing/2014/main" id="{E5911C7A-AE66-6334-EEED-9DFCDDBEC3D1}"/>
              </a:ext>
            </a:extLst>
          </p:cNvPr>
          <p:cNvSpPr txBox="1"/>
          <p:nvPr/>
        </p:nvSpPr>
        <p:spPr>
          <a:xfrm>
            <a:off x="6628708" y="6218843"/>
            <a:ext cx="2412365" cy="54102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7030A0"/>
                </a:solidFill>
                <a:effectLst/>
                <a:latin typeface="Roboto" panose="02000000000000000000" pitchFamily="2" charset="0"/>
                <a:ea typeface="Calibri" panose="020F0502020204030204" pitchFamily="34" charset="0"/>
                <a:cs typeface="Times New Roman" panose="02020603050405020304" pitchFamily="18" charset="0"/>
              </a:rPr>
              <a:t>Option B</a:t>
            </a:r>
            <a:r>
              <a:rPr lang="en-US" sz="1250">
                <a:effectLst/>
                <a:latin typeface="Roboto" panose="02000000000000000000" pitchFamily="2" charset="0"/>
                <a:ea typeface="Calibri" panose="020F0502020204030204" pitchFamily="34" charset="0"/>
                <a:cs typeface="Times New Roman" panose="02020603050405020304" pitchFamily="18" charset="0"/>
              </a:rPr>
              <a:t> for solving the linear system involving the Jacobian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35" name="Grafik 34">
            <a:hlinkClick r:id="rId9"/>
            <a:extLst>
              <a:ext uri="{FF2B5EF4-FFF2-40B4-BE49-F238E27FC236}">
                <a16:creationId xmlns:a16="http://schemas.microsoft.com/office/drawing/2014/main" id="{29AE6A09-7FBB-FC96-BE31-7F7DF833D2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67418" y="4789458"/>
            <a:ext cx="2151772" cy="2151772"/>
          </a:xfrm>
          <a:prstGeom prst="rect">
            <a:avLst/>
          </a:prstGeom>
        </p:spPr>
      </p:pic>
      <p:pic>
        <p:nvPicPr>
          <p:cNvPr id="37" name="Grafik 36">
            <a:hlinkClick r:id="rId9"/>
            <a:extLst>
              <a:ext uri="{FF2B5EF4-FFF2-40B4-BE49-F238E27FC236}">
                <a16:creationId xmlns:a16="http://schemas.microsoft.com/office/drawing/2014/main" id="{53F1C971-C165-0D59-407B-1B94357AA877}"/>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tretch>
            <a:fillRect/>
          </a:stretch>
        </p:blipFill>
        <p:spPr>
          <a:xfrm>
            <a:off x="390395" y="4896600"/>
            <a:ext cx="1269538" cy="1269538"/>
          </a:xfrm>
          <a:prstGeom prst="rect">
            <a:avLst/>
          </a:prstGeom>
        </p:spPr>
      </p:pic>
      <p:sp>
        <p:nvSpPr>
          <p:cNvPr id="3" name="Foliennummernplatzhalter 2">
            <a:extLst>
              <a:ext uri="{FF2B5EF4-FFF2-40B4-BE49-F238E27FC236}">
                <a16:creationId xmlns:a16="http://schemas.microsoft.com/office/drawing/2014/main" id="{D50F3F61-73CA-B4C1-C072-A63E38672DA4}"/>
              </a:ext>
            </a:extLst>
          </p:cNvPr>
          <p:cNvSpPr>
            <a:spLocks noGrp="1"/>
          </p:cNvSpPr>
          <p:nvPr>
            <p:ph type="sldNum" sz="quarter" idx="12"/>
          </p:nvPr>
        </p:nvSpPr>
        <p:spPr/>
        <p:txBody>
          <a:bodyPr/>
          <a:lstStyle/>
          <a:p>
            <a:fld id="{A0B92CD8-FF24-4321-9188-DC9BF5755683}" type="slidenum">
              <a:rPr lang="en-US" smtClean="0"/>
              <a:t>22</a:t>
            </a:fld>
            <a:endParaRPr lang="en-US"/>
          </a:p>
        </p:txBody>
      </p:sp>
    </p:spTree>
    <p:extLst>
      <p:ext uri="{BB962C8B-B14F-4D97-AF65-F5344CB8AC3E}">
        <p14:creationId xmlns:p14="http://schemas.microsoft.com/office/powerpoint/2010/main" val="1414389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97B6AF-A0B0-DC6A-77AF-80FE8335F442}"/>
              </a:ext>
            </a:extLst>
          </p:cNvPr>
          <p:cNvSpPr>
            <a:spLocks noGrp="1"/>
          </p:cNvSpPr>
          <p:nvPr>
            <p:ph type="title"/>
          </p:nvPr>
        </p:nvSpPr>
        <p:spPr>
          <a:xfrm>
            <a:off x="293486" y="-197795"/>
            <a:ext cx="11214652" cy="1325563"/>
          </a:xfrm>
        </p:spPr>
        <p:txBody>
          <a:bodyPr/>
          <a:lstStyle/>
          <a:p>
            <a:r>
              <a:rPr lang="en-US" dirty="0"/>
              <a:t>Introduction of the Brusselator | Note on PDEs</a:t>
            </a:r>
          </a:p>
        </p:txBody>
      </p:sp>
      <p:sp>
        <p:nvSpPr>
          <p:cNvPr id="6" name="Textfeld 5">
            <a:extLst>
              <a:ext uri="{FF2B5EF4-FFF2-40B4-BE49-F238E27FC236}">
                <a16:creationId xmlns:a16="http://schemas.microsoft.com/office/drawing/2014/main" id="{CE786EF4-FB61-B9A5-E50D-EFA7F8731237}"/>
              </a:ext>
            </a:extLst>
          </p:cNvPr>
          <p:cNvSpPr txBox="1"/>
          <p:nvPr/>
        </p:nvSpPr>
        <p:spPr>
          <a:xfrm>
            <a:off x="651731" y="1684572"/>
            <a:ext cx="5092257" cy="830997"/>
          </a:xfrm>
          <a:prstGeom prst="rect">
            <a:avLst/>
          </a:prstGeom>
          <a:noFill/>
        </p:spPr>
        <p:txBody>
          <a:bodyPr wrap="square" rtlCol="0">
            <a:spAutoFit/>
          </a:bodyPr>
          <a:lstStyle/>
          <a:p>
            <a:r>
              <a:rPr lang="en-US" sz="2400"/>
              <a:t>Non-linear chemical-reaction-diffusion </a:t>
            </a:r>
            <a:r>
              <a:rPr lang="en-US" sz="2400">
                <a:solidFill>
                  <a:srgbClr val="00B050"/>
                </a:solidFill>
              </a:rPr>
              <a:t>partial differential equation </a:t>
            </a:r>
            <a:r>
              <a:rPr lang="en-US" sz="2400"/>
              <a:t>in 1D</a:t>
            </a:r>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3D7840B3-0CBB-9F83-1A83-D400C5B144CA}"/>
                  </a:ext>
                </a:extLst>
              </p:cNvPr>
              <p:cNvSpPr txBox="1"/>
              <p:nvPr/>
            </p:nvSpPr>
            <p:spPr>
              <a:xfrm>
                <a:off x="708882" y="2727604"/>
                <a:ext cx="4194313" cy="1627690"/>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eqArr>
                        <m:eqArrPr>
                          <m:ctrlPr>
                            <a:rPr lang="en-US" sz="2400" i="1" smtClean="0">
                              <a:solidFill>
                                <a:srgbClr val="836967"/>
                              </a:solidFill>
                              <a:latin typeface="Cambria Math" panose="02040503050406030204" pitchFamily="18" charset="0"/>
                            </a:rPr>
                          </m:ctrlPr>
                        </m:eqArrPr>
                        <m:e>
                          <m:r>
                            <a:rPr lang="en-US" sz="2400" i="0">
                              <a:latin typeface="Cambria Math" panose="02040503050406030204" pitchFamily="18" charset="0"/>
                            </a:rPr>
                            <m:t>&amp;</m:t>
                          </m:r>
                          <m:f>
                            <m:fPr>
                              <m:ctrlPr>
                                <a:rPr lang="en-US" sz="2400" i="1">
                                  <a:solidFill>
                                    <a:srgbClr val="836967"/>
                                  </a:solidFill>
                                  <a:latin typeface="Cambria Math" panose="02040503050406030204" pitchFamily="18" charset="0"/>
                                </a:rPr>
                              </m:ctrlPr>
                            </m:fPr>
                            <m:num>
                              <m:r>
                                <a:rPr lang="en-US" sz="2400" i="0">
                                  <a:latin typeface="Cambria Math" panose="02040503050406030204" pitchFamily="18" charset="0"/>
                                </a:rPr>
                                <m:t>𝜕</m:t>
                              </m:r>
                              <m:r>
                                <m:rPr>
                                  <m:sty m:val="p"/>
                                </m:rPr>
                                <a:rPr lang="en-US" sz="2400" i="0">
                                  <a:latin typeface="Cambria Math" panose="02040503050406030204" pitchFamily="18" charset="0"/>
                                </a:rPr>
                                <m:t>u</m:t>
                              </m:r>
                            </m:num>
                            <m:den>
                              <m:r>
                                <a:rPr lang="en-US" sz="2400" i="0">
                                  <a:latin typeface="Cambria Math" panose="02040503050406030204" pitchFamily="18" charset="0"/>
                                </a:rPr>
                                <m:t>𝜕</m:t>
                              </m:r>
                              <m:r>
                                <m:rPr>
                                  <m:sty m:val="p"/>
                                </m:rPr>
                                <a:rPr lang="en-US" sz="2400" i="0">
                                  <a:latin typeface="Cambria Math" panose="02040503050406030204" pitchFamily="18" charset="0"/>
                                </a:rPr>
                                <m:t>t</m:t>
                              </m:r>
                            </m:den>
                          </m:f>
                          <m:r>
                            <a:rPr lang="en-US" sz="2400" i="0">
                              <a:latin typeface="Cambria Math" panose="02040503050406030204" pitchFamily="18" charset="0"/>
                            </a:rPr>
                            <m:t>=</m:t>
                          </m:r>
                          <m:r>
                            <m:rPr>
                              <m:sty m:val="p"/>
                            </m:rPr>
                            <a:rPr lang="en-US" sz="2400" i="0">
                              <a:latin typeface="Cambria Math" panose="02040503050406030204" pitchFamily="18" charset="0"/>
                            </a:rPr>
                            <m:t>A</m:t>
                          </m:r>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r>
                                <m:rPr>
                                  <m:sty m:val="p"/>
                                </m:rPr>
                                <a:rPr lang="en-US" sz="2400" i="0">
                                  <a:latin typeface="Cambria Math" panose="02040503050406030204" pitchFamily="18" charset="0"/>
                                </a:rPr>
                                <m:t>u</m:t>
                              </m:r>
                            </m:e>
                            <m:sup>
                              <m:r>
                                <a:rPr lang="en-US" sz="2400" i="0">
                                  <a:latin typeface="Cambria Math" panose="02040503050406030204" pitchFamily="18" charset="0"/>
                                </a:rPr>
                                <m:t>2</m:t>
                              </m:r>
                            </m:sup>
                          </m:sSup>
                          <m:r>
                            <m:rPr>
                              <m:sty m:val="p"/>
                            </m:rPr>
                            <a:rPr lang="en-US" sz="2400" i="0">
                              <a:latin typeface="Cambria Math" panose="02040503050406030204" pitchFamily="18" charset="0"/>
                            </a:rPr>
                            <m:t>v</m:t>
                          </m:r>
                          <m:r>
                            <a:rPr lang="en-US" sz="2400" i="0">
                              <a:latin typeface="Cambria Math" panose="02040503050406030204" pitchFamily="18" charset="0"/>
                            </a:rPr>
                            <m:t>−</m:t>
                          </m:r>
                          <m:d>
                            <m:dPr>
                              <m:ctrlPr>
                                <a:rPr lang="en-US" sz="2400" i="1">
                                  <a:latin typeface="Cambria Math" panose="02040503050406030204" pitchFamily="18" charset="0"/>
                                </a:rPr>
                              </m:ctrlPr>
                            </m:dPr>
                            <m:e>
                              <m:r>
                                <m:rPr>
                                  <m:sty m:val="p"/>
                                </m:rPr>
                                <a:rPr lang="en-US" sz="2400" i="0">
                                  <a:latin typeface="Cambria Math" panose="02040503050406030204" pitchFamily="18" charset="0"/>
                                </a:rPr>
                                <m:t>B</m:t>
                              </m:r>
                              <m:r>
                                <a:rPr lang="en-US" sz="2400" i="0">
                                  <a:latin typeface="Cambria Math" panose="02040503050406030204" pitchFamily="18" charset="0"/>
                                </a:rPr>
                                <m:t>+1</m:t>
                              </m:r>
                            </m:e>
                          </m:d>
                          <m:r>
                            <m:rPr>
                              <m:sty m:val="p"/>
                            </m:rPr>
                            <a:rPr lang="en-US" sz="2400" i="0">
                              <a:latin typeface="Cambria Math" panose="02040503050406030204" pitchFamily="18" charset="0"/>
                            </a:rPr>
                            <m:t>u</m:t>
                          </m:r>
                          <m:r>
                            <a:rPr lang="en-US" sz="2400" i="0">
                              <a:latin typeface="Cambria Math" panose="02040503050406030204" pitchFamily="18" charset="0"/>
                            </a:rPr>
                            <m:t>+</m:t>
                          </m:r>
                          <m:r>
                            <m:rPr>
                              <m:sty m:val="p"/>
                            </m:rPr>
                            <a:rPr lang="en-US" sz="2400" i="0" smtClean="0">
                              <a:solidFill>
                                <a:srgbClr val="00B050"/>
                              </a:solidFill>
                              <a:latin typeface="Cambria Math" panose="02040503050406030204" pitchFamily="18" charset="0"/>
                            </a:rPr>
                            <m:t>α</m:t>
                          </m:r>
                          <m:f>
                            <m:fPr>
                              <m:ctrlPr>
                                <a:rPr lang="en-US" sz="2400" i="1">
                                  <a:solidFill>
                                    <a:srgbClr val="00B050"/>
                                  </a:solidFill>
                                  <a:latin typeface="Cambria Math" panose="02040503050406030204" pitchFamily="18" charset="0"/>
                                </a:rPr>
                              </m:ctrlPr>
                            </m:fPr>
                            <m:num>
                              <m:sSup>
                                <m:sSupPr>
                                  <m:ctrlPr>
                                    <a:rPr lang="en-US" sz="2400" i="1">
                                      <a:solidFill>
                                        <a:srgbClr val="00B050"/>
                                      </a:solidFill>
                                      <a:latin typeface="Cambria Math" panose="02040503050406030204" pitchFamily="18" charset="0"/>
                                    </a:rPr>
                                  </m:ctrlPr>
                                </m:sSupPr>
                                <m:e>
                                  <m:r>
                                    <a:rPr lang="en-US" sz="2400" i="0">
                                      <a:solidFill>
                                        <a:srgbClr val="00B050"/>
                                      </a:solidFill>
                                      <a:latin typeface="Cambria Math" panose="02040503050406030204" pitchFamily="18" charset="0"/>
                                    </a:rPr>
                                    <m:t>𝜕</m:t>
                                  </m:r>
                                </m:e>
                                <m:sup>
                                  <m:r>
                                    <a:rPr lang="en-US" sz="2400" i="0">
                                      <a:solidFill>
                                        <a:srgbClr val="00B050"/>
                                      </a:solidFill>
                                      <a:latin typeface="Cambria Math" panose="02040503050406030204" pitchFamily="18" charset="0"/>
                                    </a:rPr>
                                    <m:t>2</m:t>
                                  </m:r>
                                </m:sup>
                              </m:sSup>
                              <m:r>
                                <m:rPr>
                                  <m:sty m:val="p"/>
                                </m:rPr>
                                <a:rPr lang="en-US" sz="2400" i="0">
                                  <a:solidFill>
                                    <a:srgbClr val="00B050"/>
                                  </a:solidFill>
                                  <a:latin typeface="Cambria Math" panose="02040503050406030204" pitchFamily="18" charset="0"/>
                                </a:rPr>
                                <m:t>u</m:t>
                              </m:r>
                            </m:num>
                            <m:den>
                              <m:r>
                                <a:rPr lang="en-US" sz="2400" i="0">
                                  <a:solidFill>
                                    <a:srgbClr val="00B050"/>
                                  </a:solidFill>
                                  <a:latin typeface="Cambria Math" panose="02040503050406030204" pitchFamily="18" charset="0"/>
                                </a:rPr>
                                <m:t>𝜕</m:t>
                              </m:r>
                              <m:sSup>
                                <m:sSupPr>
                                  <m:ctrlPr>
                                    <a:rPr lang="en-US" sz="2400" i="1">
                                      <a:solidFill>
                                        <a:srgbClr val="00B050"/>
                                      </a:solidFill>
                                      <a:latin typeface="Cambria Math" panose="02040503050406030204" pitchFamily="18" charset="0"/>
                                    </a:rPr>
                                  </m:ctrlPr>
                                </m:sSupPr>
                                <m:e>
                                  <m:r>
                                    <m:rPr>
                                      <m:sty m:val="p"/>
                                    </m:rPr>
                                    <a:rPr lang="en-US" sz="2400" i="0">
                                      <a:solidFill>
                                        <a:srgbClr val="00B050"/>
                                      </a:solidFill>
                                      <a:latin typeface="Cambria Math" panose="02040503050406030204" pitchFamily="18" charset="0"/>
                                    </a:rPr>
                                    <m:t>x</m:t>
                                  </m:r>
                                </m:e>
                                <m:sup>
                                  <m:r>
                                    <a:rPr lang="en-US" sz="2400" i="0">
                                      <a:solidFill>
                                        <a:srgbClr val="00B050"/>
                                      </a:solidFill>
                                      <a:latin typeface="Cambria Math" panose="02040503050406030204" pitchFamily="18" charset="0"/>
                                    </a:rPr>
                                    <m:t>2</m:t>
                                  </m:r>
                                </m:sup>
                              </m:sSup>
                            </m:den>
                          </m:f>
                        </m:e>
                        <m:e>
                          <m:r>
                            <a:rPr lang="en-US" sz="2400" i="0">
                              <a:latin typeface="Cambria Math" panose="02040503050406030204" pitchFamily="18" charset="0"/>
                            </a:rPr>
                            <m:t>&amp;</m:t>
                          </m:r>
                          <m:f>
                            <m:fPr>
                              <m:ctrlPr>
                                <a:rPr lang="en-US" sz="2400" i="1">
                                  <a:solidFill>
                                    <a:srgbClr val="836967"/>
                                  </a:solidFill>
                                  <a:latin typeface="Cambria Math" panose="02040503050406030204" pitchFamily="18" charset="0"/>
                                </a:rPr>
                              </m:ctrlPr>
                            </m:fPr>
                            <m:num>
                              <m:r>
                                <a:rPr lang="en-US" sz="2400" i="0">
                                  <a:latin typeface="Cambria Math" panose="02040503050406030204" pitchFamily="18" charset="0"/>
                                </a:rPr>
                                <m:t>𝜕</m:t>
                              </m:r>
                              <m:r>
                                <m:rPr>
                                  <m:sty m:val="p"/>
                                </m:rPr>
                                <a:rPr lang="en-US" sz="2400" i="0">
                                  <a:latin typeface="Cambria Math" panose="02040503050406030204" pitchFamily="18" charset="0"/>
                                </a:rPr>
                                <m:t>v</m:t>
                              </m:r>
                            </m:num>
                            <m:den>
                              <m:r>
                                <a:rPr lang="en-US" sz="2400" i="0">
                                  <a:latin typeface="Cambria Math" panose="02040503050406030204" pitchFamily="18" charset="0"/>
                                </a:rPr>
                                <m:t>𝜕</m:t>
                              </m:r>
                              <m:r>
                                <m:rPr>
                                  <m:sty m:val="p"/>
                                </m:rPr>
                                <a:rPr lang="en-US" sz="2400" i="0">
                                  <a:latin typeface="Cambria Math" panose="02040503050406030204" pitchFamily="18" charset="0"/>
                                </a:rPr>
                                <m:t>t</m:t>
                              </m:r>
                            </m:den>
                          </m:f>
                          <m:r>
                            <a:rPr lang="en-US" sz="2400" i="0">
                              <a:latin typeface="Cambria Math" panose="02040503050406030204" pitchFamily="18" charset="0"/>
                            </a:rPr>
                            <m:t>=</m:t>
                          </m:r>
                          <m:r>
                            <m:rPr>
                              <m:sty m:val="p"/>
                            </m:rPr>
                            <a:rPr lang="en-US" sz="2400" i="0">
                              <a:latin typeface="Cambria Math" panose="02040503050406030204" pitchFamily="18" charset="0"/>
                            </a:rPr>
                            <m:t>Bu</m:t>
                          </m:r>
                          <m:r>
                            <a:rPr lang="en-US" sz="2400" i="0">
                              <a:latin typeface="Cambria Math" panose="02040503050406030204" pitchFamily="18" charset="0"/>
                            </a:rPr>
                            <m:t>−</m:t>
                          </m:r>
                          <m:sSup>
                            <m:sSupPr>
                              <m:ctrlPr>
                                <a:rPr lang="en-US" sz="2400" i="1">
                                  <a:solidFill>
                                    <a:srgbClr val="836967"/>
                                  </a:solidFill>
                                  <a:latin typeface="Cambria Math" panose="02040503050406030204" pitchFamily="18" charset="0"/>
                                </a:rPr>
                              </m:ctrlPr>
                            </m:sSupPr>
                            <m:e>
                              <m:r>
                                <m:rPr>
                                  <m:sty m:val="p"/>
                                </m:rPr>
                                <a:rPr lang="en-US" sz="2400" i="0">
                                  <a:latin typeface="Cambria Math" panose="02040503050406030204" pitchFamily="18" charset="0"/>
                                </a:rPr>
                                <m:t>u</m:t>
                              </m:r>
                            </m:e>
                            <m:sup>
                              <m:r>
                                <a:rPr lang="en-US" sz="2400" i="0">
                                  <a:latin typeface="Cambria Math" panose="02040503050406030204" pitchFamily="18" charset="0"/>
                                </a:rPr>
                                <m:t>2</m:t>
                              </m:r>
                            </m:sup>
                          </m:sSup>
                          <m:r>
                            <m:rPr>
                              <m:sty m:val="p"/>
                            </m:rPr>
                            <a:rPr lang="en-US" sz="2400" i="0">
                              <a:latin typeface="Cambria Math" panose="02040503050406030204" pitchFamily="18" charset="0"/>
                            </a:rPr>
                            <m:t>v</m:t>
                          </m:r>
                          <m:r>
                            <a:rPr lang="en-US" sz="2400" i="0">
                              <a:latin typeface="Cambria Math" panose="02040503050406030204" pitchFamily="18" charset="0"/>
                            </a:rPr>
                            <m:t>+</m:t>
                          </m:r>
                          <m:r>
                            <m:rPr>
                              <m:sty m:val="p"/>
                            </m:rPr>
                            <a:rPr lang="en-US" sz="2400" i="0" smtClean="0">
                              <a:solidFill>
                                <a:srgbClr val="00B050"/>
                              </a:solidFill>
                              <a:latin typeface="Cambria Math" panose="02040503050406030204" pitchFamily="18" charset="0"/>
                            </a:rPr>
                            <m:t>α</m:t>
                          </m:r>
                          <m:f>
                            <m:fPr>
                              <m:ctrlPr>
                                <a:rPr lang="en-US" sz="2400" i="1">
                                  <a:solidFill>
                                    <a:srgbClr val="00B050"/>
                                  </a:solidFill>
                                  <a:latin typeface="Cambria Math" panose="02040503050406030204" pitchFamily="18" charset="0"/>
                                </a:rPr>
                              </m:ctrlPr>
                            </m:fPr>
                            <m:num>
                              <m:sSup>
                                <m:sSupPr>
                                  <m:ctrlPr>
                                    <a:rPr lang="en-US" sz="2400" i="1">
                                      <a:solidFill>
                                        <a:srgbClr val="00B050"/>
                                      </a:solidFill>
                                      <a:latin typeface="Cambria Math" panose="02040503050406030204" pitchFamily="18" charset="0"/>
                                    </a:rPr>
                                  </m:ctrlPr>
                                </m:sSupPr>
                                <m:e>
                                  <m:r>
                                    <a:rPr lang="en-US" sz="2400" i="0">
                                      <a:solidFill>
                                        <a:srgbClr val="00B050"/>
                                      </a:solidFill>
                                      <a:latin typeface="Cambria Math" panose="02040503050406030204" pitchFamily="18" charset="0"/>
                                    </a:rPr>
                                    <m:t>𝜕</m:t>
                                  </m:r>
                                </m:e>
                                <m:sup>
                                  <m:r>
                                    <a:rPr lang="en-US" sz="2400" i="0">
                                      <a:solidFill>
                                        <a:srgbClr val="00B050"/>
                                      </a:solidFill>
                                      <a:latin typeface="Cambria Math" panose="02040503050406030204" pitchFamily="18" charset="0"/>
                                    </a:rPr>
                                    <m:t>2</m:t>
                                  </m:r>
                                </m:sup>
                              </m:sSup>
                              <m:r>
                                <m:rPr>
                                  <m:sty m:val="p"/>
                                </m:rPr>
                                <a:rPr lang="en-US" sz="2400" i="0">
                                  <a:solidFill>
                                    <a:srgbClr val="00B050"/>
                                  </a:solidFill>
                                  <a:latin typeface="Cambria Math" panose="02040503050406030204" pitchFamily="18" charset="0"/>
                                </a:rPr>
                                <m:t>v</m:t>
                              </m:r>
                            </m:num>
                            <m:den>
                              <m:r>
                                <a:rPr lang="en-US" sz="2400" i="0">
                                  <a:solidFill>
                                    <a:srgbClr val="00B050"/>
                                  </a:solidFill>
                                  <a:latin typeface="Cambria Math" panose="02040503050406030204" pitchFamily="18" charset="0"/>
                                </a:rPr>
                                <m:t>𝜕</m:t>
                              </m:r>
                              <m:sSup>
                                <m:sSupPr>
                                  <m:ctrlPr>
                                    <a:rPr lang="en-US" sz="2400" i="1">
                                      <a:solidFill>
                                        <a:srgbClr val="00B050"/>
                                      </a:solidFill>
                                      <a:latin typeface="Cambria Math" panose="02040503050406030204" pitchFamily="18" charset="0"/>
                                    </a:rPr>
                                  </m:ctrlPr>
                                </m:sSupPr>
                                <m:e>
                                  <m:r>
                                    <m:rPr>
                                      <m:sty m:val="p"/>
                                    </m:rPr>
                                    <a:rPr lang="en-US" sz="2400" i="0">
                                      <a:solidFill>
                                        <a:srgbClr val="00B050"/>
                                      </a:solidFill>
                                      <a:latin typeface="Cambria Math" panose="02040503050406030204" pitchFamily="18" charset="0"/>
                                    </a:rPr>
                                    <m:t>x</m:t>
                                  </m:r>
                                </m:e>
                                <m:sup>
                                  <m:r>
                                    <a:rPr lang="en-US" sz="2400" i="0">
                                      <a:solidFill>
                                        <a:srgbClr val="00B050"/>
                                      </a:solidFill>
                                      <a:latin typeface="Cambria Math" panose="02040503050406030204" pitchFamily="18" charset="0"/>
                                    </a:rPr>
                                    <m:t>2</m:t>
                                  </m:r>
                                </m:sup>
                              </m:sSup>
                            </m:den>
                          </m:f>
                        </m:e>
                      </m:eqArr>
                    </m:oMath>
                  </m:oMathPara>
                </a14:m>
                <a:endParaRPr lang="en-US"/>
              </a:p>
            </p:txBody>
          </p:sp>
        </mc:Choice>
        <mc:Fallback xmlns="">
          <p:sp>
            <p:nvSpPr>
              <p:cNvPr id="10" name="Textfeld 9">
                <a:extLst>
                  <a:ext uri="{FF2B5EF4-FFF2-40B4-BE49-F238E27FC236}">
                    <a16:creationId xmlns:a16="http://schemas.microsoft.com/office/drawing/2014/main" id="{3D7840B3-0CBB-9F83-1A83-D400C5B144CA}"/>
                  </a:ext>
                </a:extLst>
              </p:cNvPr>
              <p:cNvSpPr txBox="1">
                <a:spLocks noRot="1" noChangeAspect="1" noMove="1" noResize="1" noEditPoints="1" noAdjustHandles="1" noChangeArrowheads="1" noChangeShapeType="1" noTextEdit="1"/>
              </p:cNvSpPr>
              <p:nvPr/>
            </p:nvSpPr>
            <p:spPr>
              <a:xfrm>
                <a:off x="708882" y="2727604"/>
                <a:ext cx="4194313" cy="1627690"/>
              </a:xfrm>
              <a:prstGeom prst="rect">
                <a:avLst/>
              </a:prstGeom>
              <a:blipFill>
                <a:blip r:embed="rId3"/>
                <a:stretch>
                  <a:fillRect r="-566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0C035DDA-38A7-55D9-248A-0892BCEE51A7}"/>
                  </a:ext>
                </a:extLst>
              </p:cNvPr>
              <p:cNvSpPr txBox="1"/>
              <p:nvPr/>
            </p:nvSpPr>
            <p:spPr>
              <a:xfrm>
                <a:off x="619430" y="4645343"/>
                <a:ext cx="5281382" cy="73866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fixed</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concentrations</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of</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substances</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A</m:t>
                      </m:r>
                      <m:r>
                        <a:rPr lang="de-DE" sz="2400" b="0" i="0" smtClean="0">
                          <a:latin typeface="Cambria Math" panose="02040503050406030204" pitchFamily="18" charset="0"/>
                        </a:rPr>
                        <m:t>,</m:t>
                      </m:r>
                      <m:r>
                        <m:rPr>
                          <m:sty m:val="p"/>
                        </m:rPr>
                        <a:rPr lang="de-DE" sz="2400" b="0" i="0" smtClean="0">
                          <a:latin typeface="Cambria Math" panose="02040503050406030204" pitchFamily="18" charset="0"/>
                        </a:rPr>
                        <m:t>B</m:t>
                      </m:r>
                    </m:oMath>
                  </m:oMathPara>
                </a14:m>
                <a:endParaRPr lang="en-US" sz="2400"/>
              </a:p>
              <a:p>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x</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and</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t</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dependent</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concentrations</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u</m:t>
                      </m:r>
                      <m:r>
                        <a:rPr lang="de-DE" sz="2400" b="0" i="0" smtClean="0">
                          <a:latin typeface="Cambria Math" panose="02040503050406030204" pitchFamily="18" charset="0"/>
                        </a:rPr>
                        <m:t>,</m:t>
                      </m:r>
                      <m:r>
                        <m:rPr>
                          <m:sty m:val="p"/>
                        </m:rPr>
                        <a:rPr lang="de-DE" sz="2400" b="0" i="0" smtClean="0">
                          <a:latin typeface="Cambria Math" panose="02040503050406030204" pitchFamily="18" charset="0"/>
                        </a:rPr>
                        <m:t>v</m:t>
                      </m:r>
                    </m:oMath>
                  </m:oMathPara>
                </a14:m>
                <a:endParaRPr lang="en-US" sz="2400"/>
              </a:p>
            </p:txBody>
          </p:sp>
        </mc:Choice>
        <mc:Fallback xmlns="">
          <p:sp>
            <p:nvSpPr>
              <p:cNvPr id="11" name="Textfeld 10">
                <a:extLst>
                  <a:ext uri="{FF2B5EF4-FFF2-40B4-BE49-F238E27FC236}">
                    <a16:creationId xmlns:a16="http://schemas.microsoft.com/office/drawing/2014/main" id="{0C035DDA-38A7-55D9-248A-0892BCEE51A7}"/>
                  </a:ext>
                </a:extLst>
              </p:cNvPr>
              <p:cNvSpPr txBox="1">
                <a:spLocks noRot="1" noChangeAspect="1" noMove="1" noResize="1" noEditPoints="1" noAdjustHandles="1" noChangeArrowheads="1" noChangeShapeType="1" noTextEdit="1"/>
              </p:cNvSpPr>
              <p:nvPr/>
            </p:nvSpPr>
            <p:spPr>
              <a:xfrm>
                <a:off x="619430" y="4645343"/>
                <a:ext cx="5281382" cy="738664"/>
              </a:xfrm>
              <a:prstGeom prst="rect">
                <a:avLst/>
              </a:prstGeom>
              <a:blipFill>
                <a:blip r:embed="rId4"/>
                <a:stretch>
                  <a:fillRect b="-1735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EDDB2367-A464-1D01-57B1-4F4A53A8C2BC}"/>
                  </a:ext>
                </a:extLst>
              </p:cNvPr>
              <p:cNvSpPr txBox="1"/>
              <p:nvPr/>
            </p:nvSpPr>
            <p:spPr>
              <a:xfrm>
                <a:off x="651731" y="5456810"/>
                <a:ext cx="2680221"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diffusion</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constant</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α</m:t>
                      </m:r>
                    </m:oMath>
                  </m:oMathPara>
                </a14:m>
                <a:endParaRPr lang="en-US" sz="2400"/>
              </a:p>
            </p:txBody>
          </p:sp>
        </mc:Choice>
        <mc:Fallback xmlns="">
          <p:sp>
            <p:nvSpPr>
              <p:cNvPr id="12" name="Textfeld 11">
                <a:extLst>
                  <a:ext uri="{FF2B5EF4-FFF2-40B4-BE49-F238E27FC236}">
                    <a16:creationId xmlns:a16="http://schemas.microsoft.com/office/drawing/2014/main" id="{EDDB2367-A464-1D01-57B1-4F4A53A8C2BC}"/>
                  </a:ext>
                </a:extLst>
              </p:cNvPr>
              <p:cNvSpPr txBox="1">
                <a:spLocks noRot="1" noChangeAspect="1" noMove="1" noResize="1" noEditPoints="1" noAdjustHandles="1" noChangeArrowheads="1" noChangeShapeType="1" noTextEdit="1"/>
              </p:cNvSpPr>
              <p:nvPr/>
            </p:nvSpPr>
            <p:spPr>
              <a:xfrm>
                <a:off x="651731" y="5456810"/>
                <a:ext cx="2680221" cy="369332"/>
              </a:xfrm>
              <a:prstGeom prst="rect">
                <a:avLst/>
              </a:prstGeom>
              <a:blipFill>
                <a:blip r:embed="rId5"/>
                <a:stretch>
                  <a:fillRect l="-2273" r="-1136" b="-6557"/>
                </a:stretch>
              </a:blipFill>
            </p:spPr>
            <p:txBody>
              <a:bodyPr/>
              <a:lstStyle/>
              <a:p>
                <a:r>
                  <a:rPr lang="en-US">
                    <a:noFill/>
                  </a:rPr>
                  <a:t> </a:t>
                </a:r>
              </a:p>
            </p:txBody>
          </p:sp>
        </mc:Fallback>
      </mc:AlternateContent>
      <p:sp>
        <p:nvSpPr>
          <p:cNvPr id="13" name="Rechteck 12">
            <a:extLst>
              <a:ext uri="{FF2B5EF4-FFF2-40B4-BE49-F238E27FC236}">
                <a16:creationId xmlns:a16="http://schemas.microsoft.com/office/drawing/2014/main" id="{EC58F0A8-92CD-9E0A-9BBF-4441B47C8EA8}"/>
              </a:ext>
            </a:extLst>
          </p:cNvPr>
          <p:cNvSpPr/>
          <p:nvPr/>
        </p:nvSpPr>
        <p:spPr>
          <a:xfrm>
            <a:off x="488674" y="1391477"/>
            <a:ext cx="5499652" cy="4876801"/>
          </a:xfrm>
          <a:prstGeom prst="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endParaRPr lang="en-US"/>
          </a:p>
        </p:txBody>
      </p:sp>
      <p:sp>
        <p:nvSpPr>
          <p:cNvPr id="14" name="Textfeld 13">
            <a:extLst>
              <a:ext uri="{FF2B5EF4-FFF2-40B4-BE49-F238E27FC236}">
                <a16:creationId xmlns:a16="http://schemas.microsoft.com/office/drawing/2014/main" id="{1504B3B9-3BF5-4371-401F-25A64454D8E7}"/>
              </a:ext>
            </a:extLst>
          </p:cNvPr>
          <p:cNvSpPr txBox="1"/>
          <p:nvPr/>
        </p:nvSpPr>
        <p:spPr>
          <a:xfrm>
            <a:off x="6272395" y="732515"/>
            <a:ext cx="5015948" cy="707886"/>
          </a:xfrm>
          <a:prstGeom prst="rect">
            <a:avLst/>
          </a:prstGeom>
          <a:noFill/>
        </p:spPr>
        <p:txBody>
          <a:bodyPr wrap="square" rtlCol="0">
            <a:spAutoFit/>
          </a:bodyPr>
          <a:lstStyle/>
          <a:p>
            <a:r>
              <a:rPr lang="en-US" sz="2000"/>
              <a:t>Turn into ODE by </a:t>
            </a:r>
            <a:r>
              <a:rPr lang="en-US" sz="2000">
                <a:solidFill>
                  <a:schemeClr val="accent6">
                    <a:lumMod val="75000"/>
                  </a:schemeClr>
                </a:solidFill>
              </a:rPr>
              <a:t>method of lines</a:t>
            </a:r>
          </a:p>
          <a:p>
            <a:endParaRPr lang="en-US" sz="2000"/>
          </a:p>
        </p:txBody>
      </p:sp>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id="{7104D14C-E78E-36DE-390E-D09D958A7BEC}"/>
                  </a:ext>
                </a:extLst>
              </p:cNvPr>
              <p:cNvSpPr txBox="1"/>
              <p:nvPr/>
            </p:nvSpPr>
            <p:spPr>
              <a:xfrm>
                <a:off x="6329654" y="1755321"/>
                <a:ext cx="5118652" cy="166443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1800" b="0" i="1" smtClean="0">
                              <a:latin typeface="Cambria Math" panose="02040503050406030204" pitchFamily="18" charset="0"/>
                            </a:rPr>
                          </m:ctrlPr>
                        </m:sSubPr>
                        <m:e>
                          <m:r>
                            <a:rPr lang="de-DE" sz="1800" b="0" i="0" smtClean="0">
                              <a:latin typeface="Cambria Math" panose="02040503050406030204" pitchFamily="18" charset="0"/>
                            </a:rPr>
                            <m:t>𝜕</m:t>
                          </m:r>
                        </m:e>
                        <m:sub>
                          <m:r>
                            <m:rPr>
                              <m:sty m:val="p"/>
                            </m:rPr>
                            <a:rPr lang="de-DE" sz="1800" b="0" i="0" smtClean="0">
                              <a:latin typeface="Cambria Math" panose="02040503050406030204" pitchFamily="18" charset="0"/>
                            </a:rPr>
                            <m:t>t</m:t>
                          </m:r>
                        </m:sub>
                      </m:sSub>
                      <m:sSub>
                        <m:sSubPr>
                          <m:ctrlPr>
                            <a:rPr lang="de-DE" sz="1800" b="0" i="1" smtClean="0">
                              <a:latin typeface="Cambria Math" panose="02040503050406030204" pitchFamily="18" charset="0"/>
                            </a:rPr>
                          </m:ctrlPr>
                        </m:sSubPr>
                        <m:e>
                          <m:r>
                            <m:rPr>
                              <m:sty m:val="p"/>
                            </m:rPr>
                            <a:rPr lang="de-DE" sz="1800" b="0" i="0" smtClean="0">
                              <a:latin typeface="Cambria Math" panose="02040503050406030204" pitchFamily="18" charset="0"/>
                            </a:rPr>
                            <m:t>u</m:t>
                          </m:r>
                        </m:e>
                        <m:sub>
                          <m:r>
                            <m:rPr>
                              <m:sty m:val="p"/>
                            </m:rPr>
                            <a:rPr lang="de-DE" sz="1800" b="0" i="0" smtClean="0">
                              <a:latin typeface="Cambria Math" panose="02040503050406030204" pitchFamily="18" charset="0"/>
                            </a:rPr>
                            <m:t>i</m:t>
                          </m:r>
                        </m:sub>
                      </m:sSub>
                      <m:r>
                        <a:rPr lang="en-US" sz="1800" i="0">
                          <a:latin typeface="Cambria Math" panose="02040503050406030204" pitchFamily="18" charset="0"/>
                        </a:rPr>
                        <m:t>=1+</m:t>
                      </m:r>
                      <m:sSubSup>
                        <m:sSubSupPr>
                          <m:ctrlPr>
                            <a:rPr lang="de-DE" sz="1800" i="1">
                              <a:latin typeface="Cambria Math" panose="02040503050406030204" pitchFamily="18" charset="0"/>
                            </a:rPr>
                          </m:ctrlPr>
                        </m:sSubSupPr>
                        <m:e>
                          <m:r>
                            <m:rPr>
                              <m:sty m:val="p"/>
                            </m:rPr>
                            <a:rPr lang="en-US" sz="1800" i="0">
                              <a:latin typeface="Cambria Math" panose="02040503050406030204" pitchFamily="18" charset="0"/>
                            </a:rPr>
                            <m:t>u</m:t>
                          </m:r>
                        </m:e>
                        <m:sub>
                          <m:r>
                            <m:rPr>
                              <m:sty m:val="p"/>
                            </m:rPr>
                            <a:rPr lang="en-US" sz="1800" i="0">
                              <a:latin typeface="Cambria Math" panose="02040503050406030204" pitchFamily="18" charset="0"/>
                            </a:rPr>
                            <m:t>i</m:t>
                          </m:r>
                        </m:sub>
                        <m:sup>
                          <m:r>
                            <a:rPr lang="en-US" sz="1800" i="0">
                              <a:latin typeface="Cambria Math" panose="02040503050406030204" pitchFamily="18" charset="0"/>
                            </a:rPr>
                            <m:t>2</m:t>
                          </m:r>
                        </m:sup>
                      </m:sSubSup>
                      <m:sSub>
                        <m:sSubPr>
                          <m:ctrlPr>
                            <a:rPr lang="de-DE" sz="1800" i="1">
                              <a:latin typeface="Cambria Math" panose="02040503050406030204" pitchFamily="18" charset="0"/>
                            </a:rPr>
                          </m:ctrlPr>
                        </m:sSubPr>
                        <m:e>
                          <m:r>
                            <m:rPr>
                              <m:sty m:val="p"/>
                            </m:rPr>
                            <a:rPr lang="en-US" sz="1800" i="0">
                              <a:latin typeface="Cambria Math" panose="02040503050406030204" pitchFamily="18" charset="0"/>
                            </a:rPr>
                            <m:t>v</m:t>
                          </m:r>
                        </m:e>
                        <m:sub>
                          <m:r>
                            <m:rPr>
                              <m:sty m:val="p"/>
                            </m:rPr>
                            <a:rPr lang="en-US" sz="1800" i="0">
                              <a:latin typeface="Cambria Math" panose="02040503050406030204" pitchFamily="18" charset="0"/>
                            </a:rPr>
                            <m:t>i</m:t>
                          </m:r>
                        </m:sub>
                      </m:sSub>
                      <m:r>
                        <a:rPr lang="en-US" sz="1800" i="0">
                          <a:latin typeface="Cambria Math" panose="02040503050406030204" pitchFamily="18" charset="0"/>
                        </a:rPr>
                        <m:t>−4</m:t>
                      </m:r>
                      <m:sSub>
                        <m:sSubPr>
                          <m:ctrlPr>
                            <a:rPr lang="de-DE" sz="1800" i="1">
                              <a:latin typeface="Cambria Math" panose="02040503050406030204" pitchFamily="18" charset="0"/>
                            </a:rPr>
                          </m:ctrlPr>
                        </m:sSubPr>
                        <m:e>
                          <m:r>
                            <m:rPr>
                              <m:sty m:val="p"/>
                            </m:rPr>
                            <a:rPr lang="en-US" sz="1800" i="0">
                              <a:latin typeface="Cambria Math" panose="02040503050406030204" pitchFamily="18" charset="0"/>
                            </a:rPr>
                            <m:t>u</m:t>
                          </m:r>
                        </m:e>
                        <m:sub>
                          <m:r>
                            <m:rPr>
                              <m:sty m:val="p"/>
                            </m:rPr>
                            <a:rPr lang="en-US" sz="1800" i="0">
                              <a:latin typeface="Cambria Math" panose="02040503050406030204" pitchFamily="18" charset="0"/>
                            </a:rPr>
                            <m:t>i</m:t>
                          </m:r>
                        </m:sub>
                      </m:sSub>
                      <m:r>
                        <a:rPr lang="en-US" sz="1800" i="0">
                          <a:latin typeface="Cambria Math" panose="02040503050406030204" pitchFamily="18" charset="0"/>
                        </a:rPr>
                        <m:t>+</m:t>
                      </m:r>
                      <m:f>
                        <m:fPr>
                          <m:ctrlPr>
                            <a:rPr lang="de-DE" sz="1800" i="1" smtClean="0">
                              <a:solidFill>
                                <a:srgbClr val="00B050"/>
                              </a:solidFill>
                              <a:latin typeface="Cambria Math" panose="02040503050406030204" pitchFamily="18" charset="0"/>
                            </a:rPr>
                          </m:ctrlPr>
                        </m:fPr>
                        <m:num>
                          <m:r>
                            <m:rPr>
                              <m:sty m:val="p"/>
                            </m:rPr>
                            <a:rPr lang="en-US" sz="1800" i="0">
                              <a:solidFill>
                                <a:srgbClr val="00B050"/>
                              </a:solidFill>
                              <a:latin typeface="Cambria Math" panose="02040503050406030204" pitchFamily="18" charset="0"/>
                            </a:rPr>
                            <m:t>α</m:t>
                          </m:r>
                        </m:num>
                        <m:den>
                          <m:r>
                            <a:rPr lang="en-US" sz="1800" i="0" smtClean="0">
                              <a:solidFill>
                                <a:srgbClr val="00B050"/>
                              </a:solidFill>
                              <a:latin typeface="Cambria Math" panose="02040503050406030204" pitchFamily="18" charset="0"/>
                            </a:rPr>
                            <m:t>(</m:t>
                          </m:r>
                          <m:r>
                            <m:rPr>
                              <m:sty m:val="p"/>
                            </m:rPr>
                            <a:rPr lang="en-US" sz="1800" i="0" smtClean="0">
                              <a:solidFill>
                                <a:srgbClr val="00B050"/>
                              </a:solidFill>
                              <a:latin typeface="Cambria Math" panose="02040503050406030204" pitchFamily="18" charset="0"/>
                            </a:rPr>
                            <m:t>Δx</m:t>
                          </m:r>
                          <m:sSup>
                            <m:sSupPr>
                              <m:ctrlPr>
                                <a:rPr lang="de-DE" sz="1800" i="1">
                                  <a:solidFill>
                                    <a:srgbClr val="00B050"/>
                                  </a:solidFill>
                                  <a:latin typeface="Cambria Math" panose="02040503050406030204" pitchFamily="18" charset="0"/>
                                </a:rPr>
                              </m:ctrlPr>
                            </m:sSupPr>
                            <m:e>
                              <m:r>
                                <a:rPr lang="en-US" sz="1800" i="0">
                                  <a:solidFill>
                                    <a:srgbClr val="00B050"/>
                                  </a:solidFill>
                                  <a:latin typeface="Cambria Math" panose="02040503050406030204" pitchFamily="18" charset="0"/>
                                </a:rPr>
                                <m:t>)</m:t>
                              </m:r>
                            </m:e>
                            <m:sup>
                              <m:r>
                                <a:rPr lang="en-US" sz="1800" i="0">
                                  <a:solidFill>
                                    <a:srgbClr val="00B050"/>
                                  </a:solidFill>
                                  <a:latin typeface="Cambria Math" panose="02040503050406030204" pitchFamily="18" charset="0"/>
                                </a:rPr>
                                <m:t>2</m:t>
                              </m:r>
                            </m:sup>
                          </m:sSup>
                        </m:den>
                      </m:f>
                      <m:d>
                        <m:dPr>
                          <m:ctrlPr>
                            <a:rPr lang="de-DE" sz="1800" i="1">
                              <a:solidFill>
                                <a:srgbClr val="00B050"/>
                              </a:solidFill>
                              <a:latin typeface="Cambria Math" panose="02040503050406030204" pitchFamily="18" charset="0"/>
                            </a:rPr>
                          </m:ctrlPr>
                        </m:dPr>
                        <m:e>
                          <m:sSub>
                            <m:sSubPr>
                              <m:ctrlPr>
                                <a:rPr lang="de-DE" sz="1800" i="1">
                                  <a:solidFill>
                                    <a:srgbClr val="00B050"/>
                                  </a:solidFill>
                                  <a:latin typeface="Cambria Math" panose="02040503050406030204" pitchFamily="18" charset="0"/>
                                </a:rPr>
                              </m:ctrlPr>
                            </m:sSubPr>
                            <m:e>
                              <m:r>
                                <m:rPr>
                                  <m:sty m:val="p"/>
                                </m:rPr>
                                <a:rPr lang="en-US" sz="1800" i="0">
                                  <a:solidFill>
                                    <a:srgbClr val="00B050"/>
                                  </a:solidFill>
                                  <a:latin typeface="Cambria Math" panose="02040503050406030204" pitchFamily="18" charset="0"/>
                                </a:rPr>
                                <m:t>u</m:t>
                              </m:r>
                            </m:e>
                            <m:sub>
                              <m:r>
                                <m:rPr>
                                  <m:sty m:val="p"/>
                                </m:rPr>
                                <a:rPr lang="en-US" sz="1800" i="0">
                                  <a:solidFill>
                                    <a:srgbClr val="00B050"/>
                                  </a:solidFill>
                                  <a:latin typeface="Cambria Math" panose="02040503050406030204" pitchFamily="18" charset="0"/>
                                </a:rPr>
                                <m:t>i</m:t>
                              </m:r>
                              <m:r>
                                <a:rPr lang="en-US" sz="1800" i="0">
                                  <a:solidFill>
                                    <a:srgbClr val="00B050"/>
                                  </a:solidFill>
                                  <a:latin typeface="Cambria Math" panose="02040503050406030204" pitchFamily="18" charset="0"/>
                                </a:rPr>
                                <m:t>−1</m:t>
                              </m:r>
                            </m:sub>
                          </m:sSub>
                          <m:r>
                            <a:rPr lang="en-US" sz="1800" i="0">
                              <a:solidFill>
                                <a:srgbClr val="00B050"/>
                              </a:solidFill>
                              <a:latin typeface="Cambria Math" panose="02040503050406030204" pitchFamily="18" charset="0"/>
                            </a:rPr>
                            <m:t>−2</m:t>
                          </m:r>
                          <m:sSub>
                            <m:sSubPr>
                              <m:ctrlPr>
                                <a:rPr lang="de-DE" sz="1800" i="1">
                                  <a:solidFill>
                                    <a:srgbClr val="00B050"/>
                                  </a:solidFill>
                                  <a:latin typeface="Cambria Math" panose="02040503050406030204" pitchFamily="18" charset="0"/>
                                </a:rPr>
                              </m:ctrlPr>
                            </m:sSubPr>
                            <m:e>
                              <m:r>
                                <m:rPr>
                                  <m:sty m:val="p"/>
                                </m:rPr>
                                <a:rPr lang="en-US" sz="1800" i="0">
                                  <a:solidFill>
                                    <a:srgbClr val="00B050"/>
                                  </a:solidFill>
                                  <a:latin typeface="Cambria Math" panose="02040503050406030204" pitchFamily="18" charset="0"/>
                                </a:rPr>
                                <m:t>u</m:t>
                              </m:r>
                            </m:e>
                            <m:sub>
                              <m:r>
                                <m:rPr>
                                  <m:sty m:val="p"/>
                                </m:rPr>
                                <a:rPr lang="en-US" sz="1800" i="0">
                                  <a:solidFill>
                                    <a:srgbClr val="00B050"/>
                                  </a:solidFill>
                                  <a:latin typeface="Cambria Math" panose="02040503050406030204" pitchFamily="18" charset="0"/>
                                </a:rPr>
                                <m:t>i</m:t>
                              </m:r>
                            </m:sub>
                          </m:sSub>
                          <m:r>
                            <a:rPr lang="en-US" sz="1800" i="0">
                              <a:solidFill>
                                <a:srgbClr val="00B050"/>
                              </a:solidFill>
                              <a:latin typeface="Cambria Math" panose="02040503050406030204" pitchFamily="18" charset="0"/>
                            </a:rPr>
                            <m:t>+</m:t>
                          </m:r>
                          <m:sSub>
                            <m:sSubPr>
                              <m:ctrlPr>
                                <a:rPr lang="de-DE" sz="1800" i="1">
                                  <a:solidFill>
                                    <a:srgbClr val="00B050"/>
                                  </a:solidFill>
                                  <a:latin typeface="Cambria Math" panose="02040503050406030204" pitchFamily="18" charset="0"/>
                                </a:rPr>
                              </m:ctrlPr>
                            </m:sSubPr>
                            <m:e>
                              <m:r>
                                <m:rPr>
                                  <m:sty m:val="p"/>
                                </m:rPr>
                                <a:rPr lang="en-US" sz="1800" i="0">
                                  <a:solidFill>
                                    <a:srgbClr val="00B050"/>
                                  </a:solidFill>
                                  <a:latin typeface="Cambria Math" panose="02040503050406030204" pitchFamily="18" charset="0"/>
                                </a:rPr>
                                <m:t>u</m:t>
                              </m:r>
                            </m:e>
                            <m:sub>
                              <m:r>
                                <m:rPr>
                                  <m:sty m:val="p"/>
                                </m:rPr>
                                <a:rPr lang="en-US" sz="1800" i="0">
                                  <a:solidFill>
                                    <a:srgbClr val="00B050"/>
                                  </a:solidFill>
                                  <a:latin typeface="Cambria Math" panose="02040503050406030204" pitchFamily="18" charset="0"/>
                                </a:rPr>
                                <m:t>i</m:t>
                              </m:r>
                              <m:r>
                                <a:rPr lang="en-US" sz="1800" i="0">
                                  <a:solidFill>
                                    <a:srgbClr val="00B050"/>
                                  </a:solidFill>
                                  <a:latin typeface="Cambria Math" panose="02040503050406030204" pitchFamily="18" charset="0"/>
                                </a:rPr>
                                <m:t>+1</m:t>
                              </m:r>
                            </m:sub>
                          </m:sSub>
                        </m:e>
                      </m:d>
                    </m:oMath>
                  </m:oMathPara>
                </a14:m>
                <a:endParaRPr lang="en-US"/>
              </a:p>
              <a:p>
                <a:pPr/>
                <a14:m>
                  <m:oMathPara xmlns:m="http://schemas.openxmlformats.org/officeDocument/2006/math">
                    <m:oMathParaPr>
                      <m:jc m:val="centerGroup"/>
                    </m:oMathParaPr>
                    <m:oMath xmlns:m="http://schemas.openxmlformats.org/officeDocument/2006/math">
                      <m:sSub>
                        <m:sSubPr>
                          <m:ctrlPr>
                            <a:rPr lang="de-DE" sz="1800" i="1" smtClean="0">
                              <a:latin typeface="Cambria Math" panose="02040503050406030204" pitchFamily="18" charset="0"/>
                            </a:rPr>
                          </m:ctrlPr>
                        </m:sSubPr>
                        <m:e>
                          <m:r>
                            <a:rPr lang="de-DE" sz="1800" i="0">
                              <a:latin typeface="Cambria Math" panose="02040503050406030204" pitchFamily="18" charset="0"/>
                            </a:rPr>
                            <m:t>𝜕</m:t>
                          </m:r>
                        </m:e>
                        <m:sub>
                          <m:r>
                            <m:rPr>
                              <m:sty m:val="p"/>
                            </m:rPr>
                            <a:rPr lang="de-DE" sz="1800" i="0">
                              <a:latin typeface="Cambria Math" panose="02040503050406030204" pitchFamily="18" charset="0"/>
                            </a:rPr>
                            <m:t>t</m:t>
                          </m:r>
                        </m:sub>
                      </m:sSub>
                      <m:sSub>
                        <m:sSubPr>
                          <m:ctrlPr>
                            <a:rPr lang="de-DE" sz="1800" i="1">
                              <a:latin typeface="Cambria Math" panose="02040503050406030204" pitchFamily="18" charset="0"/>
                            </a:rPr>
                          </m:ctrlPr>
                        </m:sSubPr>
                        <m:e>
                          <m:r>
                            <m:rPr>
                              <m:sty m:val="p"/>
                            </m:rPr>
                            <a:rPr lang="de-DE" sz="1800" b="0" i="0" smtClean="0">
                              <a:latin typeface="Cambria Math" panose="02040503050406030204" pitchFamily="18" charset="0"/>
                            </a:rPr>
                            <m:t>v</m:t>
                          </m:r>
                        </m:e>
                        <m:sub>
                          <m:r>
                            <m:rPr>
                              <m:sty m:val="p"/>
                            </m:rPr>
                            <a:rPr lang="de-DE" sz="1800" i="0">
                              <a:latin typeface="Cambria Math" panose="02040503050406030204" pitchFamily="18" charset="0"/>
                            </a:rPr>
                            <m:t>i</m:t>
                          </m:r>
                        </m:sub>
                      </m:sSub>
                      <m:r>
                        <a:rPr lang="en-US" sz="1800" i="0">
                          <a:latin typeface="Cambria Math" panose="02040503050406030204" pitchFamily="18" charset="0"/>
                        </a:rPr>
                        <m:t>=3</m:t>
                      </m:r>
                      <m:sSub>
                        <m:sSubPr>
                          <m:ctrlPr>
                            <a:rPr lang="de-DE" sz="1800" i="1">
                              <a:latin typeface="Cambria Math" panose="02040503050406030204" pitchFamily="18" charset="0"/>
                            </a:rPr>
                          </m:ctrlPr>
                        </m:sSubPr>
                        <m:e>
                          <m:r>
                            <m:rPr>
                              <m:sty m:val="p"/>
                            </m:rPr>
                            <a:rPr lang="en-US" sz="1800" i="0">
                              <a:latin typeface="Cambria Math" panose="02040503050406030204" pitchFamily="18" charset="0"/>
                            </a:rPr>
                            <m:t>u</m:t>
                          </m:r>
                        </m:e>
                        <m:sub>
                          <m:r>
                            <m:rPr>
                              <m:sty m:val="p"/>
                            </m:rPr>
                            <a:rPr lang="en-US" sz="1800" i="0">
                              <a:latin typeface="Cambria Math" panose="02040503050406030204" pitchFamily="18" charset="0"/>
                            </a:rPr>
                            <m:t>i</m:t>
                          </m:r>
                        </m:sub>
                      </m:sSub>
                      <m:r>
                        <a:rPr lang="en-US" sz="1800" i="0">
                          <a:latin typeface="Cambria Math" panose="02040503050406030204" pitchFamily="18" charset="0"/>
                        </a:rPr>
                        <m:t>−</m:t>
                      </m:r>
                      <m:sSubSup>
                        <m:sSubSupPr>
                          <m:ctrlPr>
                            <a:rPr lang="de-DE" sz="1800" i="1">
                              <a:latin typeface="Cambria Math" panose="02040503050406030204" pitchFamily="18" charset="0"/>
                            </a:rPr>
                          </m:ctrlPr>
                        </m:sSubSupPr>
                        <m:e>
                          <m:r>
                            <m:rPr>
                              <m:sty m:val="p"/>
                            </m:rPr>
                            <a:rPr lang="en-US" sz="1800" i="0">
                              <a:latin typeface="Cambria Math" panose="02040503050406030204" pitchFamily="18" charset="0"/>
                            </a:rPr>
                            <m:t>u</m:t>
                          </m:r>
                        </m:e>
                        <m:sub>
                          <m:r>
                            <m:rPr>
                              <m:sty m:val="p"/>
                            </m:rPr>
                            <a:rPr lang="en-US" sz="1800" i="0">
                              <a:latin typeface="Cambria Math" panose="02040503050406030204" pitchFamily="18" charset="0"/>
                            </a:rPr>
                            <m:t>i</m:t>
                          </m:r>
                        </m:sub>
                        <m:sup>
                          <m:r>
                            <a:rPr lang="en-US" sz="1800" i="0">
                              <a:latin typeface="Cambria Math" panose="02040503050406030204" pitchFamily="18" charset="0"/>
                            </a:rPr>
                            <m:t>2</m:t>
                          </m:r>
                        </m:sup>
                      </m:sSubSup>
                      <m:sSub>
                        <m:sSubPr>
                          <m:ctrlPr>
                            <a:rPr lang="de-DE" sz="1800" i="1">
                              <a:latin typeface="Cambria Math" panose="02040503050406030204" pitchFamily="18" charset="0"/>
                            </a:rPr>
                          </m:ctrlPr>
                        </m:sSubPr>
                        <m:e>
                          <m:r>
                            <m:rPr>
                              <m:sty m:val="p"/>
                            </m:rPr>
                            <a:rPr lang="en-US" sz="1800" i="0">
                              <a:latin typeface="Cambria Math" panose="02040503050406030204" pitchFamily="18" charset="0"/>
                            </a:rPr>
                            <m:t>v</m:t>
                          </m:r>
                        </m:e>
                        <m:sub>
                          <m:r>
                            <m:rPr>
                              <m:sty m:val="p"/>
                            </m:rPr>
                            <a:rPr lang="en-US" sz="1800" i="0">
                              <a:latin typeface="Cambria Math" panose="02040503050406030204" pitchFamily="18" charset="0"/>
                            </a:rPr>
                            <m:t>i</m:t>
                          </m:r>
                        </m:sub>
                      </m:sSub>
                      <m:r>
                        <a:rPr lang="en-US" sz="1800" i="0">
                          <a:latin typeface="Cambria Math" panose="02040503050406030204" pitchFamily="18" charset="0"/>
                        </a:rPr>
                        <m:t>+</m:t>
                      </m:r>
                      <m:f>
                        <m:fPr>
                          <m:ctrlPr>
                            <a:rPr lang="de-DE" sz="1800" i="1" smtClean="0">
                              <a:solidFill>
                                <a:srgbClr val="00B050"/>
                              </a:solidFill>
                              <a:latin typeface="Cambria Math" panose="02040503050406030204" pitchFamily="18" charset="0"/>
                            </a:rPr>
                          </m:ctrlPr>
                        </m:fPr>
                        <m:num>
                          <m:r>
                            <m:rPr>
                              <m:sty m:val="p"/>
                            </m:rPr>
                            <a:rPr lang="en-US" sz="1800" i="0">
                              <a:solidFill>
                                <a:srgbClr val="00B050"/>
                              </a:solidFill>
                              <a:latin typeface="Cambria Math" panose="02040503050406030204" pitchFamily="18" charset="0"/>
                            </a:rPr>
                            <m:t>α</m:t>
                          </m:r>
                        </m:num>
                        <m:den>
                          <m:r>
                            <a:rPr lang="en-US" sz="1800" i="0" smtClean="0">
                              <a:solidFill>
                                <a:srgbClr val="00B050"/>
                              </a:solidFill>
                              <a:latin typeface="Cambria Math" panose="02040503050406030204" pitchFamily="18" charset="0"/>
                            </a:rPr>
                            <m:t>(</m:t>
                          </m:r>
                          <m:r>
                            <m:rPr>
                              <m:sty m:val="p"/>
                            </m:rPr>
                            <a:rPr lang="en-US" sz="1800" i="0" smtClean="0">
                              <a:solidFill>
                                <a:srgbClr val="00B050"/>
                              </a:solidFill>
                              <a:latin typeface="Cambria Math" panose="02040503050406030204" pitchFamily="18" charset="0"/>
                            </a:rPr>
                            <m:t>Δx</m:t>
                          </m:r>
                          <m:sSup>
                            <m:sSupPr>
                              <m:ctrlPr>
                                <a:rPr lang="de-DE" sz="1800" i="1">
                                  <a:solidFill>
                                    <a:srgbClr val="00B050"/>
                                  </a:solidFill>
                                  <a:latin typeface="Cambria Math" panose="02040503050406030204" pitchFamily="18" charset="0"/>
                                </a:rPr>
                              </m:ctrlPr>
                            </m:sSupPr>
                            <m:e>
                              <m:r>
                                <a:rPr lang="en-US" sz="1800" i="0">
                                  <a:solidFill>
                                    <a:srgbClr val="00B050"/>
                                  </a:solidFill>
                                  <a:latin typeface="Cambria Math" panose="02040503050406030204" pitchFamily="18" charset="0"/>
                                </a:rPr>
                                <m:t>)</m:t>
                              </m:r>
                            </m:e>
                            <m:sup>
                              <m:r>
                                <a:rPr lang="en-US" sz="1800" i="0">
                                  <a:solidFill>
                                    <a:srgbClr val="00B050"/>
                                  </a:solidFill>
                                  <a:latin typeface="Cambria Math" panose="02040503050406030204" pitchFamily="18" charset="0"/>
                                </a:rPr>
                                <m:t>2</m:t>
                              </m:r>
                            </m:sup>
                          </m:sSup>
                        </m:den>
                      </m:f>
                      <m:d>
                        <m:dPr>
                          <m:ctrlPr>
                            <a:rPr lang="de-DE" sz="1800" i="1">
                              <a:solidFill>
                                <a:srgbClr val="00B050"/>
                              </a:solidFill>
                              <a:latin typeface="Cambria Math" panose="02040503050406030204" pitchFamily="18" charset="0"/>
                            </a:rPr>
                          </m:ctrlPr>
                        </m:dPr>
                        <m:e>
                          <m:sSub>
                            <m:sSubPr>
                              <m:ctrlPr>
                                <a:rPr lang="de-DE" sz="1800" i="1">
                                  <a:solidFill>
                                    <a:srgbClr val="00B050"/>
                                  </a:solidFill>
                                  <a:latin typeface="Cambria Math" panose="02040503050406030204" pitchFamily="18" charset="0"/>
                                </a:rPr>
                              </m:ctrlPr>
                            </m:sSubPr>
                            <m:e>
                              <m:r>
                                <m:rPr>
                                  <m:sty m:val="p"/>
                                </m:rPr>
                                <a:rPr lang="en-US" sz="1800" i="0">
                                  <a:solidFill>
                                    <a:srgbClr val="00B050"/>
                                  </a:solidFill>
                                  <a:latin typeface="Cambria Math" panose="02040503050406030204" pitchFamily="18" charset="0"/>
                                </a:rPr>
                                <m:t>v</m:t>
                              </m:r>
                            </m:e>
                            <m:sub>
                              <m:r>
                                <m:rPr>
                                  <m:sty m:val="p"/>
                                </m:rPr>
                                <a:rPr lang="en-US" sz="1800" i="0">
                                  <a:solidFill>
                                    <a:srgbClr val="00B050"/>
                                  </a:solidFill>
                                  <a:latin typeface="Cambria Math" panose="02040503050406030204" pitchFamily="18" charset="0"/>
                                </a:rPr>
                                <m:t>i</m:t>
                              </m:r>
                              <m:r>
                                <a:rPr lang="en-US" sz="1800" i="0">
                                  <a:solidFill>
                                    <a:srgbClr val="00B050"/>
                                  </a:solidFill>
                                  <a:latin typeface="Cambria Math" panose="02040503050406030204" pitchFamily="18" charset="0"/>
                                </a:rPr>
                                <m:t>−1</m:t>
                              </m:r>
                            </m:sub>
                          </m:sSub>
                          <m:r>
                            <a:rPr lang="en-US" sz="1800" i="0">
                              <a:solidFill>
                                <a:srgbClr val="00B050"/>
                              </a:solidFill>
                              <a:latin typeface="Cambria Math" panose="02040503050406030204" pitchFamily="18" charset="0"/>
                            </a:rPr>
                            <m:t>−2</m:t>
                          </m:r>
                          <m:sSub>
                            <m:sSubPr>
                              <m:ctrlPr>
                                <a:rPr lang="de-DE" sz="1800" i="1">
                                  <a:solidFill>
                                    <a:srgbClr val="00B050"/>
                                  </a:solidFill>
                                  <a:latin typeface="Cambria Math" panose="02040503050406030204" pitchFamily="18" charset="0"/>
                                </a:rPr>
                              </m:ctrlPr>
                            </m:sSubPr>
                            <m:e>
                              <m:r>
                                <m:rPr>
                                  <m:sty m:val="p"/>
                                </m:rPr>
                                <a:rPr lang="en-US" sz="1800" i="0">
                                  <a:solidFill>
                                    <a:srgbClr val="00B050"/>
                                  </a:solidFill>
                                  <a:latin typeface="Cambria Math" panose="02040503050406030204" pitchFamily="18" charset="0"/>
                                </a:rPr>
                                <m:t>v</m:t>
                              </m:r>
                            </m:e>
                            <m:sub>
                              <m:r>
                                <m:rPr>
                                  <m:sty m:val="p"/>
                                </m:rPr>
                                <a:rPr lang="en-US" sz="1800" i="0">
                                  <a:solidFill>
                                    <a:srgbClr val="00B050"/>
                                  </a:solidFill>
                                  <a:latin typeface="Cambria Math" panose="02040503050406030204" pitchFamily="18" charset="0"/>
                                </a:rPr>
                                <m:t>i</m:t>
                              </m:r>
                            </m:sub>
                          </m:sSub>
                          <m:r>
                            <a:rPr lang="en-US" sz="1800" i="0">
                              <a:solidFill>
                                <a:srgbClr val="00B050"/>
                              </a:solidFill>
                              <a:latin typeface="Cambria Math" panose="02040503050406030204" pitchFamily="18" charset="0"/>
                            </a:rPr>
                            <m:t>+</m:t>
                          </m:r>
                          <m:sSub>
                            <m:sSubPr>
                              <m:ctrlPr>
                                <a:rPr lang="de-DE" sz="1800" i="1">
                                  <a:solidFill>
                                    <a:srgbClr val="00B050"/>
                                  </a:solidFill>
                                  <a:latin typeface="Cambria Math" panose="02040503050406030204" pitchFamily="18" charset="0"/>
                                </a:rPr>
                              </m:ctrlPr>
                            </m:sSubPr>
                            <m:e>
                              <m:r>
                                <m:rPr>
                                  <m:sty m:val="p"/>
                                </m:rPr>
                                <a:rPr lang="en-US" sz="1800" i="0">
                                  <a:solidFill>
                                    <a:srgbClr val="00B050"/>
                                  </a:solidFill>
                                  <a:latin typeface="Cambria Math" panose="02040503050406030204" pitchFamily="18" charset="0"/>
                                </a:rPr>
                                <m:t>v</m:t>
                              </m:r>
                            </m:e>
                            <m:sub>
                              <m:r>
                                <m:rPr>
                                  <m:sty m:val="p"/>
                                </m:rPr>
                                <a:rPr lang="en-US" sz="1800" i="0">
                                  <a:solidFill>
                                    <a:srgbClr val="00B050"/>
                                  </a:solidFill>
                                  <a:latin typeface="Cambria Math" panose="02040503050406030204" pitchFamily="18" charset="0"/>
                                </a:rPr>
                                <m:t>i</m:t>
                              </m:r>
                              <m:r>
                                <a:rPr lang="en-US" sz="1800" i="0">
                                  <a:solidFill>
                                    <a:srgbClr val="00B050"/>
                                  </a:solidFill>
                                  <a:latin typeface="Cambria Math" panose="02040503050406030204" pitchFamily="18" charset="0"/>
                                </a:rPr>
                                <m:t>+1</m:t>
                              </m:r>
                            </m:sub>
                          </m:sSub>
                        </m:e>
                      </m:d>
                    </m:oMath>
                  </m:oMathPara>
                </a14:m>
                <a:endParaRPr lang="en-US"/>
              </a:p>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grid</m:t>
                      </m:r>
                      <m:r>
                        <a:rPr lang="de-DE" b="0" i="0" smtClean="0">
                          <a:latin typeface="Cambria Math" panose="02040503050406030204" pitchFamily="18" charset="0"/>
                        </a:rPr>
                        <m:t> </m:t>
                      </m:r>
                      <m:r>
                        <m:rPr>
                          <m:sty m:val="p"/>
                        </m:rPr>
                        <a:rPr lang="de-DE" b="0" i="0" smtClean="0">
                          <a:latin typeface="Cambria Math" panose="02040503050406030204" pitchFamily="18" charset="0"/>
                        </a:rPr>
                        <m:t>index</m:t>
                      </m:r>
                      <m:r>
                        <a:rPr lang="de-DE" b="0" i="0" smtClean="0">
                          <a:latin typeface="Cambria Math" panose="02040503050406030204" pitchFamily="18" charset="0"/>
                        </a:rPr>
                        <m:t> </m:t>
                      </m:r>
                      <m:r>
                        <m:rPr>
                          <m:sty m:val="p"/>
                        </m:rPr>
                        <a:rPr lang="de-DE" b="0" i="0" smtClean="0">
                          <a:latin typeface="Cambria Math" panose="02040503050406030204" pitchFamily="18" charset="0"/>
                        </a:rPr>
                        <m:t>i</m:t>
                      </m:r>
                      <m:r>
                        <a:rPr lang="de-DE" b="0" i="0" smtClean="0">
                          <a:latin typeface="Cambria Math" panose="02040503050406030204" pitchFamily="18" charset="0"/>
                        </a:rPr>
                        <m:t>=0,…,</m:t>
                      </m:r>
                      <m:r>
                        <m:rPr>
                          <m:sty m:val="p"/>
                        </m:rPr>
                        <a:rPr lang="de-DE" b="0" i="0" smtClean="0">
                          <a:latin typeface="Cambria Math" panose="02040503050406030204" pitchFamily="18" charset="0"/>
                        </a:rPr>
                        <m:t>N</m:t>
                      </m:r>
                      <m:r>
                        <a:rPr lang="de-DE" b="0" i="0" smtClean="0">
                          <a:latin typeface="Cambria Math" panose="02040503050406030204" pitchFamily="18" charset="0"/>
                        </a:rPr>
                        <m:t>+1, </m:t>
                      </m:r>
                      <m:r>
                        <m:rPr>
                          <m:sty m:val="p"/>
                        </m:rPr>
                        <a:rPr lang="de-DE">
                          <a:latin typeface="Cambria Math" panose="02040503050406030204" pitchFamily="18" charset="0"/>
                        </a:rPr>
                        <m:t>Δx</m:t>
                      </m:r>
                      <m:r>
                        <a:rPr lang="de-DE">
                          <a:latin typeface="Cambria Math" panose="02040503050406030204" pitchFamily="18" charset="0"/>
                        </a:rPr>
                        <m:t>=</m:t>
                      </m:r>
                      <m:f>
                        <m:fPr>
                          <m:ctrlPr>
                            <a:rPr lang="de-DE" i="1">
                              <a:latin typeface="Cambria Math" panose="02040503050406030204" pitchFamily="18" charset="0"/>
                            </a:rPr>
                          </m:ctrlPr>
                        </m:fPr>
                        <m:num>
                          <m:r>
                            <a:rPr lang="de-DE">
                              <a:latin typeface="Cambria Math" panose="02040503050406030204" pitchFamily="18" charset="0"/>
                            </a:rPr>
                            <m:t>1</m:t>
                          </m:r>
                        </m:num>
                        <m:den>
                          <m:r>
                            <m:rPr>
                              <m:sty m:val="p"/>
                            </m:rPr>
                            <a:rPr lang="de-DE">
                              <a:latin typeface="Cambria Math" panose="02040503050406030204" pitchFamily="18" charset="0"/>
                            </a:rPr>
                            <m:t>N</m:t>
                          </m:r>
                          <m:r>
                            <a:rPr lang="de-DE">
                              <a:latin typeface="Cambria Math" panose="02040503050406030204" pitchFamily="18" charset="0"/>
                            </a:rPr>
                            <m:t>+1</m:t>
                          </m:r>
                        </m:den>
                      </m:f>
                    </m:oMath>
                  </m:oMathPara>
                </a14:m>
                <a:endParaRPr lang="en-US"/>
              </a:p>
            </p:txBody>
          </p:sp>
        </mc:Choice>
        <mc:Fallback xmlns="">
          <p:sp>
            <p:nvSpPr>
              <p:cNvPr id="17" name="Textfeld 16">
                <a:extLst>
                  <a:ext uri="{FF2B5EF4-FFF2-40B4-BE49-F238E27FC236}">
                    <a16:creationId xmlns:a16="http://schemas.microsoft.com/office/drawing/2014/main" id="{7104D14C-E78E-36DE-390E-D09D958A7BEC}"/>
                  </a:ext>
                </a:extLst>
              </p:cNvPr>
              <p:cNvSpPr txBox="1">
                <a:spLocks noRot="1" noChangeAspect="1" noMove="1" noResize="1" noEditPoints="1" noAdjustHandles="1" noChangeArrowheads="1" noChangeShapeType="1" noTextEdit="1"/>
              </p:cNvSpPr>
              <p:nvPr/>
            </p:nvSpPr>
            <p:spPr>
              <a:xfrm>
                <a:off x="6329654" y="1755321"/>
                <a:ext cx="5118652" cy="1664430"/>
              </a:xfrm>
              <a:prstGeom prst="rect">
                <a:avLst/>
              </a:prstGeom>
              <a:blipFill>
                <a:blip r:embed="rId6"/>
                <a:stretch>
                  <a:fillRect/>
                </a:stretch>
              </a:blipFill>
            </p:spPr>
            <p:txBody>
              <a:bodyPr/>
              <a:lstStyle/>
              <a:p>
                <a:r>
                  <a:rPr lang="en-US">
                    <a:noFill/>
                  </a:rPr>
                  <a:t> </a:t>
                </a:r>
              </a:p>
            </p:txBody>
          </p:sp>
        </mc:Fallback>
      </mc:AlternateContent>
      <p:cxnSp>
        <p:nvCxnSpPr>
          <p:cNvPr id="22" name="Gerade Verbindung mit Pfeil 21">
            <a:extLst>
              <a:ext uri="{FF2B5EF4-FFF2-40B4-BE49-F238E27FC236}">
                <a16:creationId xmlns:a16="http://schemas.microsoft.com/office/drawing/2014/main" id="{A1EED6F9-D360-4A69-8BAE-173032FE924C}"/>
              </a:ext>
            </a:extLst>
          </p:cNvPr>
          <p:cNvCxnSpPr>
            <a:cxnSpLocks/>
          </p:cNvCxnSpPr>
          <p:nvPr/>
        </p:nvCxnSpPr>
        <p:spPr>
          <a:xfrm>
            <a:off x="5988326" y="1500956"/>
            <a:ext cx="1013766" cy="254365"/>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 name="Textfeld 24">
                <a:extLst>
                  <a:ext uri="{FF2B5EF4-FFF2-40B4-BE49-F238E27FC236}">
                    <a16:creationId xmlns:a16="http://schemas.microsoft.com/office/drawing/2014/main" id="{FCC99545-588E-0E6F-02AE-F206C8DEE2AE}"/>
                  </a:ext>
                </a:extLst>
              </p:cNvPr>
              <p:cNvSpPr txBox="1"/>
              <p:nvPr/>
            </p:nvSpPr>
            <p:spPr>
              <a:xfrm>
                <a:off x="6577864" y="3837750"/>
                <a:ext cx="4339521" cy="244214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de-DE" sz="2400" b="0" i="1" smtClean="0">
                              <a:latin typeface="Cambria Math" panose="02040503050406030204" pitchFamily="18" charset="0"/>
                            </a:rPr>
                          </m:ctrlPr>
                        </m:accPr>
                        <m:e>
                          <m:r>
                            <m:rPr>
                              <m:sty m:val="p"/>
                            </m:rPr>
                            <a:rPr lang="de-DE" sz="2400" b="0" i="0" smtClean="0">
                              <a:latin typeface="Cambria Math" panose="02040503050406030204" pitchFamily="18" charset="0"/>
                            </a:rPr>
                            <m:t>y</m:t>
                          </m:r>
                        </m:e>
                      </m:acc>
                      <m:r>
                        <a:rPr lang="de-DE" sz="2400" b="0" i="0" smtClean="0">
                          <a:latin typeface="Cambria Math" panose="02040503050406030204" pitchFamily="18" charset="0"/>
                        </a:rPr>
                        <m:t>=</m:t>
                      </m:r>
                      <m:acc>
                        <m:accPr>
                          <m:chr m:val="̲"/>
                          <m:ctrlPr>
                            <a:rPr lang="de-DE" sz="2400" b="0" i="1" smtClean="0">
                              <a:latin typeface="Cambria Math" panose="02040503050406030204" pitchFamily="18" charset="0"/>
                            </a:rPr>
                          </m:ctrlPr>
                        </m:accPr>
                        <m:e>
                          <m:r>
                            <m:rPr>
                              <m:sty m:val="p"/>
                            </m:rPr>
                            <a:rPr lang="de-DE" sz="2400" b="0" i="0" smtClean="0">
                              <a:latin typeface="Cambria Math" panose="02040503050406030204" pitchFamily="18" charset="0"/>
                            </a:rPr>
                            <m:t>f</m:t>
                          </m:r>
                        </m:e>
                      </m:acc>
                      <m:d>
                        <m:dPr>
                          <m:ctrlPr>
                            <a:rPr lang="de-DE" sz="2400" b="0" i="1" smtClean="0">
                              <a:latin typeface="Cambria Math" panose="02040503050406030204" pitchFamily="18" charset="0"/>
                            </a:rPr>
                          </m:ctrlPr>
                        </m:dPr>
                        <m:e>
                          <m:acc>
                            <m:accPr>
                              <m:chr m:val="̲"/>
                              <m:ctrlPr>
                                <a:rPr lang="de-DE" sz="2400" b="0" i="1" smtClean="0">
                                  <a:latin typeface="Cambria Math" panose="02040503050406030204" pitchFamily="18" charset="0"/>
                                </a:rPr>
                              </m:ctrlPr>
                            </m:accPr>
                            <m:e>
                              <m:r>
                                <m:rPr>
                                  <m:sty m:val="p"/>
                                </m:rPr>
                                <a:rPr lang="de-DE" sz="2400" b="0" i="0" smtClean="0">
                                  <a:latin typeface="Cambria Math" panose="02040503050406030204" pitchFamily="18" charset="0"/>
                                </a:rPr>
                                <m:t>y</m:t>
                              </m:r>
                            </m:e>
                          </m:acc>
                        </m:e>
                      </m:d>
                      <m:r>
                        <a:rPr lang="de-DE" sz="2400" b="0" i="0" smtClean="0">
                          <a:latin typeface="Cambria Math" panose="02040503050406030204" pitchFamily="18" charset="0"/>
                        </a:rPr>
                        <m:t>,  </m:t>
                      </m:r>
                      <m:acc>
                        <m:accPr>
                          <m:chr m:val="̲"/>
                          <m:ctrlPr>
                            <a:rPr lang="de-DE" sz="2400" b="0" i="1" smtClean="0">
                              <a:latin typeface="Cambria Math" panose="02040503050406030204" pitchFamily="18" charset="0"/>
                            </a:rPr>
                          </m:ctrlPr>
                        </m:accPr>
                        <m:e>
                          <m:r>
                            <m:rPr>
                              <m:sty m:val="p"/>
                            </m:rPr>
                            <a:rPr lang="de-DE" sz="2400" b="0" i="0" smtClean="0">
                              <a:latin typeface="Cambria Math" panose="02040503050406030204" pitchFamily="18" charset="0"/>
                            </a:rPr>
                            <m:t>y</m:t>
                          </m:r>
                        </m:e>
                      </m:acc>
                      <m:r>
                        <a:rPr lang="de-DE" sz="2400" b="0" i="0" smtClean="0">
                          <a:latin typeface="Cambria Math" panose="02040503050406030204" pitchFamily="18" charset="0"/>
                        </a:rPr>
                        <m:t>=</m:t>
                      </m:r>
                      <m:d>
                        <m:dPr>
                          <m:ctrlPr>
                            <a:rPr lang="de-DE" sz="2400" b="0" i="1" smtClean="0">
                              <a:latin typeface="Cambria Math" panose="02040503050406030204" pitchFamily="18" charset="0"/>
                            </a:rPr>
                          </m:ctrlPr>
                        </m:dPr>
                        <m:e>
                          <m:eqArr>
                            <m:eqArrPr>
                              <m:ctrlPr>
                                <a:rPr lang="de-DE" sz="2400" b="0" i="1" smtClean="0">
                                  <a:latin typeface="Cambria Math" panose="02040503050406030204" pitchFamily="18" charset="0"/>
                                </a:rPr>
                              </m:ctrlPr>
                            </m:eqArrPr>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u</m:t>
                                  </m:r>
                                </m:e>
                                <m:sub>
                                  <m:r>
                                    <a:rPr lang="de-DE" sz="2400" b="0" i="0" smtClean="0">
                                      <a:latin typeface="Cambria Math" panose="02040503050406030204" pitchFamily="18" charset="0"/>
                                    </a:rPr>
                                    <m:t>0</m:t>
                                  </m:r>
                                </m:sub>
                              </m:sSub>
                            </m:e>
                            <m:e>
                              <m:r>
                                <a:rPr lang="de-DE" sz="2400" b="0" i="0" smtClean="0">
                                  <a:latin typeface="Cambria Math" panose="02040503050406030204" pitchFamily="18" charset="0"/>
                                </a:rPr>
                                <m:t>⋮</m:t>
                              </m:r>
                            </m:e>
                            <m:e>
                              <m:sSub>
                                <m:sSubPr>
                                  <m:ctrlPr>
                                    <a:rPr lang="de-DE" sz="2400" i="1">
                                      <a:latin typeface="Cambria Math" panose="02040503050406030204" pitchFamily="18" charset="0"/>
                                    </a:rPr>
                                  </m:ctrlPr>
                                </m:sSubPr>
                                <m:e>
                                  <m:r>
                                    <m:rPr>
                                      <m:sty m:val="p"/>
                                    </m:rPr>
                                    <a:rPr lang="de-DE" sz="2400" i="0">
                                      <a:latin typeface="Cambria Math" panose="02040503050406030204" pitchFamily="18" charset="0"/>
                                    </a:rPr>
                                    <m:t>u</m:t>
                                  </m:r>
                                </m:e>
                                <m:sub>
                                  <m:r>
                                    <m:rPr>
                                      <m:sty m:val="p"/>
                                    </m:rPr>
                                    <a:rPr lang="de-DE" sz="2400" b="0" i="0" smtClean="0">
                                      <a:latin typeface="Cambria Math" panose="02040503050406030204" pitchFamily="18" charset="0"/>
                                    </a:rPr>
                                    <m:t>N</m:t>
                                  </m:r>
                                  <m:r>
                                    <a:rPr lang="de-DE" sz="2400" b="0" i="0" smtClean="0">
                                      <a:latin typeface="Cambria Math" panose="02040503050406030204" pitchFamily="18" charset="0"/>
                                    </a:rPr>
                                    <m:t>+1</m:t>
                                  </m:r>
                                </m:sub>
                              </m:sSub>
                            </m:e>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v</m:t>
                                  </m:r>
                                </m:e>
                                <m:sub>
                                  <m:r>
                                    <a:rPr lang="de-DE" sz="2400" b="0" i="0" smtClean="0">
                                      <a:latin typeface="Cambria Math" panose="02040503050406030204" pitchFamily="18" charset="0"/>
                                    </a:rPr>
                                    <m:t>0</m:t>
                                  </m:r>
                                </m:sub>
                              </m:sSub>
                            </m:e>
                            <m:e>
                              <m:r>
                                <a:rPr lang="de-DE" sz="2400" b="0" i="0" smtClean="0">
                                  <a:latin typeface="Cambria Math" panose="02040503050406030204" pitchFamily="18" charset="0"/>
                                </a:rPr>
                                <m:t>⋮</m:t>
                              </m:r>
                            </m:e>
                            <m:e>
                              <m:sSub>
                                <m:sSubPr>
                                  <m:ctrlPr>
                                    <a:rPr lang="de-DE" sz="2400" b="0" i="1" smtClean="0">
                                      <a:latin typeface="Cambria Math" panose="02040503050406030204" pitchFamily="18" charset="0"/>
                                    </a:rPr>
                                  </m:ctrlPr>
                                </m:sSubPr>
                                <m:e>
                                  <m:r>
                                    <m:rPr>
                                      <m:sty m:val="p"/>
                                    </m:rPr>
                                    <a:rPr lang="de-DE" sz="2400" b="0" i="0" smtClean="0">
                                      <a:latin typeface="Cambria Math" panose="02040503050406030204" pitchFamily="18" charset="0"/>
                                    </a:rPr>
                                    <m:t>v</m:t>
                                  </m:r>
                                </m:e>
                                <m:sub>
                                  <m:r>
                                    <m:rPr>
                                      <m:sty m:val="p"/>
                                    </m:rPr>
                                    <a:rPr lang="de-DE" sz="2400" b="0" i="0" smtClean="0">
                                      <a:latin typeface="Cambria Math" panose="02040503050406030204" pitchFamily="18" charset="0"/>
                                    </a:rPr>
                                    <m:t>N</m:t>
                                  </m:r>
                                  <m:r>
                                    <a:rPr lang="de-DE" sz="2400" b="0" i="0" smtClean="0">
                                      <a:latin typeface="Cambria Math" panose="02040503050406030204" pitchFamily="18" charset="0"/>
                                    </a:rPr>
                                    <m:t>+1</m:t>
                                  </m:r>
                                </m:sub>
                              </m:sSub>
                            </m:e>
                          </m:eqArr>
                        </m:e>
                      </m:d>
                    </m:oMath>
                  </m:oMathPara>
                </a14:m>
                <a:endParaRPr lang="de-DE" sz="2400" b="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acc>
                        <m:accPr>
                          <m:chr m:val="̲"/>
                          <m:ctrlPr>
                            <a:rPr lang="de-DE" sz="2400" b="0" i="1" smtClean="0">
                              <a:latin typeface="Cambria Math" panose="02040503050406030204" pitchFamily="18" charset="0"/>
                            </a:rPr>
                          </m:ctrlPr>
                        </m:accPr>
                        <m:e>
                          <m:r>
                            <m:rPr>
                              <m:sty m:val="p"/>
                            </m:rPr>
                            <a:rPr lang="de-DE" sz="2400" b="0" i="0" smtClean="0">
                              <a:latin typeface="Cambria Math" panose="02040503050406030204" pitchFamily="18" charset="0"/>
                            </a:rPr>
                            <m:t>f</m:t>
                          </m:r>
                        </m:e>
                      </m:acc>
                      <m:r>
                        <a:rPr lang="de-DE" sz="2400" b="0" i="0" smtClean="0">
                          <a:latin typeface="Cambria Math" panose="02040503050406030204" pitchFamily="18" charset="0"/>
                        </a:rPr>
                        <m:t>:</m:t>
                      </m:r>
                      <m:sSup>
                        <m:sSupPr>
                          <m:ctrlPr>
                            <a:rPr lang="de-DE" sz="2400" b="0" i="1" smtClean="0">
                              <a:latin typeface="Cambria Math" panose="02040503050406030204" pitchFamily="18" charset="0"/>
                            </a:rPr>
                          </m:ctrlPr>
                        </m:sSupPr>
                        <m:e>
                          <m:r>
                            <a:rPr lang="de-DE" sz="2400" b="0" i="0" smtClean="0">
                              <a:latin typeface="Cambria Math" panose="02040503050406030204" pitchFamily="18" charset="0"/>
                            </a:rPr>
                            <m:t>ℝ</m:t>
                          </m:r>
                        </m:e>
                        <m:sup>
                          <m:r>
                            <a:rPr lang="de-DE" sz="2400" b="0" i="0" smtClean="0">
                              <a:latin typeface="Cambria Math" panose="02040503050406030204" pitchFamily="18" charset="0"/>
                            </a:rPr>
                            <m:t>2(</m:t>
                          </m:r>
                          <m:r>
                            <m:rPr>
                              <m:sty m:val="p"/>
                            </m:rPr>
                            <a:rPr lang="de-DE" sz="2400" b="0" i="0" smtClean="0">
                              <a:latin typeface="Cambria Math" panose="02040503050406030204" pitchFamily="18" charset="0"/>
                            </a:rPr>
                            <m:t>N</m:t>
                          </m:r>
                          <m:r>
                            <a:rPr lang="de-DE" sz="2400" b="0" i="0" smtClean="0">
                              <a:latin typeface="Cambria Math" panose="02040503050406030204" pitchFamily="18" charset="0"/>
                            </a:rPr>
                            <m:t>+2)</m:t>
                          </m:r>
                        </m:sup>
                      </m:sSup>
                      <m:r>
                        <a:rPr lang="de-DE" sz="2400" b="0" i="0" smtClean="0">
                          <a:latin typeface="Cambria Math" panose="02040503050406030204" pitchFamily="18" charset="0"/>
                        </a:rPr>
                        <m:t>→</m:t>
                      </m:r>
                      <m:sSup>
                        <m:sSupPr>
                          <m:ctrlPr>
                            <a:rPr lang="de-DE" sz="2400" i="1">
                              <a:latin typeface="Cambria Math" panose="02040503050406030204" pitchFamily="18" charset="0"/>
                            </a:rPr>
                          </m:ctrlPr>
                        </m:sSupPr>
                        <m:e>
                          <m:r>
                            <a:rPr lang="de-DE" sz="2400" i="0">
                              <a:latin typeface="Cambria Math" panose="02040503050406030204" pitchFamily="18" charset="0"/>
                            </a:rPr>
                            <m:t>ℝ</m:t>
                          </m:r>
                        </m:e>
                        <m:sup>
                          <m:r>
                            <a:rPr lang="de-DE" sz="2400" i="0">
                              <a:latin typeface="Cambria Math" panose="02040503050406030204" pitchFamily="18" charset="0"/>
                            </a:rPr>
                            <m:t>2(</m:t>
                          </m:r>
                          <m:r>
                            <m:rPr>
                              <m:sty m:val="p"/>
                            </m:rPr>
                            <a:rPr lang="de-DE" sz="2400" i="0">
                              <a:latin typeface="Cambria Math" panose="02040503050406030204" pitchFamily="18" charset="0"/>
                            </a:rPr>
                            <m:t>N</m:t>
                          </m:r>
                          <m:r>
                            <a:rPr lang="de-DE" sz="2400" i="0">
                              <a:latin typeface="Cambria Math" panose="02040503050406030204" pitchFamily="18" charset="0"/>
                            </a:rPr>
                            <m:t>+2)</m:t>
                          </m:r>
                        </m:sup>
                      </m:sSup>
                      <m:r>
                        <a:rPr lang="de-DE" sz="2400" b="0" i="0" smtClean="0">
                          <a:latin typeface="Cambria Math" panose="02040503050406030204" pitchFamily="18" charset="0"/>
                        </a:rPr>
                        <m:t> </m:t>
                      </m:r>
                      <m:r>
                        <m:rPr>
                          <m:sty m:val="p"/>
                        </m:rPr>
                        <a:rPr lang="de-DE" sz="2400" b="0" i="0" smtClean="0">
                          <a:latin typeface="Cambria Math" panose="02040503050406030204" pitchFamily="18" charset="0"/>
                        </a:rPr>
                        <m:t>from</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above</m:t>
                      </m:r>
                    </m:oMath>
                  </m:oMathPara>
                </a14:m>
                <a:endParaRPr lang="en-US" sz="2400"/>
              </a:p>
            </p:txBody>
          </p:sp>
        </mc:Choice>
        <mc:Fallback xmlns="">
          <p:sp>
            <p:nvSpPr>
              <p:cNvPr id="25" name="Textfeld 24">
                <a:extLst>
                  <a:ext uri="{FF2B5EF4-FFF2-40B4-BE49-F238E27FC236}">
                    <a16:creationId xmlns:a16="http://schemas.microsoft.com/office/drawing/2014/main" id="{FCC99545-588E-0E6F-02AE-F206C8DEE2AE}"/>
                  </a:ext>
                </a:extLst>
              </p:cNvPr>
              <p:cNvSpPr txBox="1">
                <a:spLocks noRot="1" noChangeAspect="1" noMove="1" noResize="1" noEditPoints="1" noAdjustHandles="1" noChangeArrowheads="1" noChangeShapeType="1" noTextEdit="1"/>
              </p:cNvSpPr>
              <p:nvPr/>
            </p:nvSpPr>
            <p:spPr>
              <a:xfrm>
                <a:off x="6577864" y="3837750"/>
                <a:ext cx="4339521" cy="2442143"/>
              </a:xfrm>
              <a:prstGeom prst="rect">
                <a:avLst/>
              </a:prstGeom>
              <a:blipFill>
                <a:blip r:embed="rId7"/>
                <a:stretch>
                  <a:fillRect l="-1124" r="-1124" b="-1000"/>
                </a:stretch>
              </a:blipFill>
            </p:spPr>
            <p:txBody>
              <a:bodyPr/>
              <a:lstStyle/>
              <a:p>
                <a:r>
                  <a:rPr lang="en-US">
                    <a:noFill/>
                  </a:rPr>
                  <a:t> </a:t>
                </a:r>
              </a:p>
            </p:txBody>
          </p:sp>
        </mc:Fallback>
      </mc:AlternateContent>
      <p:sp>
        <p:nvSpPr>
          <p:cNvPr id="26" name="Rechteck 25">
            <a:extLst>
              <a:ext uri="{FF2B5EF4-FFF2-40B4-BE49-F238E27FC236}">
                <a16:creationId xmlns:a16="http://schemas.microsoft.com/office/drawing/2014/main" id="{69761CB6-32F1-688F-6661-910E4081991E}"/>
              </a:ext>
            </a:extLst>
          </p:cNvPr>
          <p:cNvSpPr/>
          <p:nvPr/>
        </p:nvSpPr>
        <p:spPr>
          <a:xfrm>
            <a:off x="6455095" y="3728538"/>
            <a:ext cx="4703692" cy="2660568"/>
          </a:xfrm>
          <a:prstGeom prst="rect">
            <a:avLst/>
          </a:prstGeom>
          <a:noFill/>
          <a:ln w="9525" cap="flat" cmpd="sng" algn="ctr">
            <a:solidFill>
              <a:schemeClr val="accent4"/>
            </a:solidFill>
            <a:prstDash val="solid"/>
            <a:round/>
            <a:headEnd type="none" w="med" len="med"/>
            <a:tailEnd type="none" w="med" len="med"/>
          </a:ln>
        </p:spPr>
        <p:style>
          <a:lnRef idx="0">
            <a:scrgbClr r="0" g="0" b="0"/>
          </a:lnRef>
          <a:fillRef idx="0">
            <a:scrgbClr r="0" g="0" b="0"/>
          </a:fillRef>
          <a:effectRef idx="0">
            <a:scrgbClr r="0" g="0" b="0"/>
          </a:effectRef>
          <a:fontRef idx="minor">
            <a:schemeClr val="accent4"/>
          </a:fontRef>
        </p:style>
        <p:txBody>
          <a:bodyPr rtlCol="0" anchor="ctr"/>
          <a:lstStyle/>
          <a:p>
            <a:pPr algn="ctr"/>
            <a:endParaRPr lang="en-US"/>
          </a:p>
        </p:txBody>
      </p:sp>
      <p:cxnSp>
        <p:nvCxnSpPr>
          <p:cNvPr id="28" name="Gerade Verbindung mit Pfeil 27">
            <a:extLst>
              <a:ext uri="{FF2B5EF4-FFF2-40B4-BE49-F238E27FC236}">
                <a16:creationId xmlns:a16="http://schemas.microsoft.com/office/drawing/2014/main" id="{3CBEAC5C-E622-6BAE-964F-A1F5B038C914}"/>
              </a:ext>
            </a:extLst>
          </p:cNvPr>
          <p:cNvCxnSpPr>
            <a:cxnSpLocks/>
          </p:cNvCxnSpPr>
          <p:nvPr/>
        </p:nvCxnSpPr>
        <p:spPr>
          <a:xfrm>
            <a:off x="7523179" y="3415905"/>
            <a:ext cx="0" cy="312633"/>
          </a:xfrm>
          <a:prstGeom prst="straightConnector1">
            <a:avLst/>
          </a:prstGeom>
          <a:ln w="57150">
            <a:solidFill>
              <a:schemeClr val="accent4">
                <a:lumMod val="50000"/>
              </a:schemeClr>
            </a:solidFill>
            <a:tailEnd type="triangle"/>
          </a:ln>
        </p:spPr>
        <p:style>
          <a:lnRef idx="1">
            <a:schemeClr val="accent4"/>
          </a:lnRef>
          <a:fillRef idx="0">
            <a:schemeClr val="accent4"/>
          </a:fillRef>
          <a:effectRef idx="0">
            <a:schemeClr val="accent4"/>
          </a:effectRef>
          <a:fontRef idx="minor">
            <a:schemeClr val="tx1"/>
          </a:fontRef>
        </p:style>
      </p:cxnSp>
      <p:sp>
        <p:nvSpPr>
          <p:cNvPr id="29" name="Textfeld 28">
            <a:extLst>
              <a:ext uri="{FF2B5EF4-FFF2-40B4-BE49-F238E27FC236}">
                <a16:creationId xmlns:a16="http://schemas.microsoft.com/office/drawing/2014/main" id="{9B03B4D5-1607-9616-A57E-4A3D2927C44F}"/>
              </a:ext>
            </a:extLst>
          </p:cNvPr>
          <p:cNvSpPr txBox="1"/>
          <p:nvPr/>
        </p:nvSpPr>
        <p:spPr>
          <a:xfrm>
            <a:off x="7607357" y="3372641"/>
            <a:ext cx="1945148" cy="369332"/>
          </a:xfrm>
          <a:prstGeom prst="rect">
            <a:avLst/>
          </a:prstGeom>
          <a:noFill/>
        </p:spPr>
        <p:txBody>
          <a:bodyPr wrap="square" rtlCol="0">
            <a:spAutoFit/>
          </a:bodyPr>
          <a:lstStyle/>
          <a:p>
            <a:r>
              <a:rPr lang="en-US"/>
              <a:t>write compactly as</a:t>
            </a:r>
          </a:p>
        </p:txBody>
      </p:sp>
      <p:sp>
        <p:nvSpPr>
          <p:cNvPr id="30" name="Textfeld 29">
            <a:extLst>
              <a:ext uri="{FF2B5EF4-FFF2-40B4-BE49-F238E27FC236}">
                <a16:creationId xmlns:a16="http://schemas.microsoft.com/office/drawing/2014/main" id="{0ECBFB7E-92FA-CF11-7FCE-3CF7E7DA9090}"/>
              </a:ext>
            </a:extLst>
          </p:cNvPr>
          <p:cNvSpPr txBox="1"/>
          <p:nvPr/>
        </p:nvSpPr>
        <p:spPr>
          <a:xfrm>
            <a:off x="7182356" y="1247013"/>
            <a:ext cx="3636380" cy="369332"/>
          </a:xfrm>
          <a:prstGeom prst="rect">
            <a:avLst/>
          </a:prstGeom>
          <a:noFill/>
        </p:spPr>
        <p:txBody>
          <a:bodyPr wrap="square" rtlCol="0">
            <a:spAutoFit/>
          </a:bodyPr>
          <a:lstStyle/>
          <a:p>
            <a:r>
              <a:rPr lang="en-US">
                <a:solidFill>
                  <a:schemeClr val="accent6">
                    <a:lumMod val="75000"/>
                  </a:schemeClr>
                </a:solidFill>
              </a:rPr>
              <a:t>discretize all partial derivatives but 1</a:t>
            </a:r>
          </a:p>
        </p:txBody>
      </p:sp>
      <p:cxnSp>
        <p:nvCxnSpPr>
          <p:cNvPr id="32" name="Gerade Verbindung mit Pfeil 31">
            <a:extLst>
              <a:ext uri="{FF2B5EF4-FFF2-40B4-BE49-F238E27FC236}">
                <a16:creationId xmlns:a16="http://schemas.microsoft.com/office/drawing/2014/main" id="{BC8E321C-8080-8DAB-22A4-EEA3BE62E0AE}"/>
              </a:ext>
            </a:extLst>
          </p:cNvPr>
          <p:cNvCxnSpPr>
            <a:cxnSpLocks/>
          </p:cNvCxnSpPr>
          <p:nvPr/>
        </p:nvCxnSpPr>
        <p:spPr>
          <a:xfrm flipV="1">
            <a:off x="8314058" y="1086458"/>
            <a:ext cx="119269" cy="216744"/>
          </a:xfrm>
          <a:prstGeom prst="straightConnector1">
            <a:avLst/>
          </a:prstGeom>
          <a:ln>
            <a:tailEnd type="triangle"/>
          </a:ln>
        </p:spPr>
        <p:style>
          <a:lnRef idx="1">
            <a:schemeClr val="accent6"/>
          </a:lnRef>
          <a:fillRef idx="0">
            <a:schemeClr val="accent6"/>
          </a:fillRef>
          <a:effectRef idx="0">
            <a:schemeClr val="accent6"/>
          </a:effectRef>
          <a:fontRef idx="minor">
            <a:schemeClr val="tx1"/>
          </a:fontRef>
        </p:style>
      </p:cxnSp>
      <p:sp>
        <p:nvSpPr>
          <p:cNvPr id="3" name="Foliennummernplatzhalter 2">
            <a:extLst>
              <a:ext uri="{FF2B5EF4-FFF2-40B4-BE49-F238E27FC236}">
                <a16:creationId xmlns:a16="http://schemas.microsoft.com/office/drawing/2014/main" id="{0A4FA41B-2724-D429-F1BC-26EA82BE3C56}"/>
              </a:ext>
            </a:extLst>
          </p:cNvPr>
          <p:cNvSpPr>
            <a:spLocks noGrp="1"/>
          </p:cNvSpPr>
          <p:nvPr>
            <p:ph type="sldNum" sz="quarter" idx="12"/>
          </p:nvPr>
        </p:nvSpPr>
        <p:spPr/>
        <p:txBody>
          <a:bodyPr/>
          <a:lstStyle/>
          <a:p>
            <a:fld id="{A0B92CD8-FF24-4321-9188-DC9BF5755683}" type="slidenum">
              <a:rPr lang="en-US" smtClean="0"/>
              <a:t>23</a:t>
            </a:fld>
            <a:endParaRPr lang="en-US"/>
          </a:p>
        </p:txBody>
      </p:sp>
      <p:sp>
        <p:nvSpPr>
          <p:cNvPr id="393" name="Textfeld 392">
            <a:extLst>
              <a:ext uri="{FF2B5EF4-FFF2-40B4-BE49-F238E27FC236}">
                <a16:creationId xmlns:a16="http://schemas.microsoft.com/office/drawing/2014/main" id="{507F3448-FFEE-7114-596F-B20D0940804B}"/>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2486281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7" grpId="0" animBg="1"/>
      <p:bldP spid="25" grpId="0"/>
      <p:bldP spid="26" grpId="0" animBg="1"/>
      <p:bldP spid="29" grpId="0"/>
      <p:bldP spid="3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9947D08-C448-B1B5-F370-F4F3483617AD}"/>
              </a:ext>
            </a:extLst>
          </p:cNvPr>
          <p:cNvSpPr>
            <a:spLocks noGrp="1"/>
          </p:cNvSpPr>
          <p:nvPr>
            <p:ph type="title"/>
          </p:nvPr>
        </p:nvSpPr>
        <p:spPr>
          <a:xfrm>
            <a:off x="487018" y="0"/>
            <a:ext cx="10515600" cy="1325563"/>
          </a:xfrm>
        </p:spPr>
        <p:txBody>
          <a:bodyPr/>
          <a:lstStyle/>
          <a:p>
            <a:r>
              <a:rPr lang="en-US" dirty="0"/>
              <a:t>Boundary values and textbook solution</a:t>
            </a:r>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5048FB53-3268-7F08-0CDC-20D17B7E333D}"/>
                  </a:ext>
                </a:extLst>
              </p:cNvPr>
              <p:cNvSpPr txBox="1"/>
              <p:nvPr/>
            </p:nvSpPr>
            <p:spPr>
              <a:xfrm>
                <a:off x="838874" y="1477326"/>
                <a:ext cx="3768718" cy="2954655"/>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400"/>
                  <a:t>Boundary values</a:t>
                </a:r>
              </a:p>
              <a:p>
                <a:pPr/>
                <a14:m>
                  <m:oMathPara xmlns:m="http://schemas.openxmlformats.org/officeDocument/2006/math">
                    <m:oMathParaPr>
                      <m:jc m:val="centerGroup"/>
                    </m:oMathParaPr>
                    <m:oMath xmlns:m="http://schemas.openxmlformats.org/officeDocument/2006/math">
                      <m:sSub>
                        <m:sSubPr>
                          <m:ctrlPr>
                            <a:rPr lang="de-DE" sz="2400" i="1" kern="1200" smtClean="0">
                              <a:solidFill>
                                <a:srgbClr val="000000"/>
                              </a:solidFill>
                              <a:effectLst/>
                              <a:latin typeface="Cambria Math" panose="02040503050406030204" pitchFamily="18" charset="0"/>
                              <a:ea typeface="+mn-ea"/>
                              <a:cs typeface="+mn-cs"/>
                            </a:rPr>
                          </m:ctrlPr>
                        </m:sSubPr>
                        <m:e>
                          <m:r>
                            <m:rPr>
                              <m:sty m:val="p"/>
                            </m:rPr>
                            <a:rPr lang="en-US" sz="2400" i="0" kern="1200">
                              <a:solidFill>
                                <a:srgbClr val="000000"/>
                              </a:solidFill>
                              <a:effectLst/>
                              <a:latin typeface="Cambria Math" panose="02040503050406030204" pitchFamily="18" charset="0"/>
                              <a:ea typeface="+mn-ea"/>
                              <a:cs typeface="+mn-cs"/>
                            </a:rPr>
                            <m:t>u</m:t>
                          </m:r>
                        </m:e>
                        <m:sub>
                          <m:r>
                            <a:rPr lang="en-US" sz="2400" i="0" kern="1200">
                              <a:solidFill>
                                <a:srgbClr val="000000"/>
                              </a:solidFill>
                              <a:effectLst/>
                              <a:latin typeface="Cambria Math" panose="02040503050406030204" pitchFamily="18" charset="0"/>
                              <a:ea typeface="+mn-ea"/>
                              <a:cs typeface="+mn-cs"/>
                            </a:rPr>
                            <m:t>0</m:t>
                          </m:r>
                        </m:sub>
                      </m:sSub>
                      <m:d>
                        <m:dPr>
                          <m:ctrlPr>
                            <a:rPr lang="en-US" sz="2400" i="1" kern="1200">
                              <a:solidFill>
                                <a:srgbClr val="000000"/>
                              </a:solidFill>
                              <a:effectLst/>
                              <a:latin typeface="Cambria Math" panose="02040503050406030204" pitchFamily="18" charset="0"/>
                              <a:ea typeface="+mn-ea"/>
                              <a:cs typeface="+mn-cs"/>
                            </a:rPr>
                          </m:ctrlPr>
                        </m:dPr>
                        <m:e>
                          <m:r>
                            <m:rPr>
                              <m:sty m:val="p"/>
                            </m:rPr>
                            <a:rPr lang="en-US" sz="2400" i="0" kern="1200">
                              <a:solidFill>
                                <a:srgbClr val="000000"/>
                              </a:solidFill>
                              <a:effectLst/>
                              <a:latin typeface="Cambria Math" panose="02040503050406030204" pitchFamily="18" charset="0"/>
                              <a:ea typeface="+mn-ea"/>
                              <a:cs typeface="+mn-cs"/>
                            </a:rPr>
                            <m:t>t</m:t>
                          </m:r>
                        </m:e>
                      </m:d>
                      <m:r>
                        <a:rPr lang="en-US" sz="2400" i="0" kern="1200">
                          <a:solidFill>
                            <a:srgbClr val="000000"/>
                          </a:solidFill>
                          <a:effectLst/>
                          <a:latin typeface="Cambria Math" panose="02040503050406030204" pitchFamily="18" charset="0"/>
                          <a:ea typeface="+mn-ea"/>
                          <a:cs typeface="+mn-cs"/>
                        </a:rPr>
                        <m:t>=</m:t>
                      </m:r>
                      <m:sSub>
                        <m:sSubPr>
                          <m:ctrlPr>
                            <a:rPr lang="de-DE" sz="2400" i="1" kern="1200">
                              <a:solidFill>
                                <a:srgbClr val="000000"/>
                              </a:solidFill>
                              <a:effectLst/>
                              <a:latin typeface="Cambria Math" panose="02040503050406030204" pitchFamily="18" charset="0"/>
                              <a:ea typeface="+mn-ea"/>
                              <a:cs typeface="+mn-cs"/>
                            </a:rPr>
                          </m:ctrlPr>
                        </m:sSubPr>
                        <m:e>
                          <m:r>
                            <m:rPr>
                              <m:sty m:val="p"/>
                            </m:rPr>
                            <a:rPr lang="en-US" sz="2400" i="0" kern="1200">
                              <a:solidFill>
                                <a:srgbClr val="000000"/>
                              </a:solidFill>
                              <a:effectLst/>
                              <a:latin typeface="Cambria Math" panose="02040503050406030204" pitchFamily="18" charset="0"/>
                              <a:ea typeface="+mn-ea"/>
                              <a:cs typeface="+mn-cs"/>
                            </a:rPr>
                            <m:t>u</m:t>
                          </m:r>
                        </m:e>
                        <m:sub>
                          <m:r>
                            <m:rPr>
                              <m:sty m:val="p"/>
                            </m:rPr>
                            <a:rPr lang="en-US" sz="2400" i="0" kern="1200">
                              <a:solidFill>
                                <a:srgbClr val="000000"/>
                              </a:solidFill>
                              <a:effectLst/>
                              <a:latin typeface="Cambria Math" panose="02040503050406030204" pitchFamily="18" charset="0"/>
                              <a:ea typeface="+mn-ea"/>
                              <a:cs typeface="+mn-cs"/>
                            </a:rPr>
                            <m:t>N</m:t>
                          </m:r>
                          <m:r>
                            <a:rPr lang="en-US" sz="2400" i="0" kern="1200">
                              <a:solidFill>
                                <a:srgbClr val="000000"/>
                              </a:solidFill>
                              <a:effectLst/>
                              <a:latin typeface="Cambria Math" panose="02040503050406030204" pitchFamily="18" charset="0"/>
                              <a:ea typeface="+mn-ea"/>
                              <a:cs typeface="+mn-cs"/>
                            </a:rPr>
                            <m:t>+1</m:t>
                          </m:r>
                        </m:sub>
                      </m:sSub>
                      <m:d>
                        <m:dPr>
                          <m:ctrlPr>
                            <a:rPr lang="en-US" sz="2400" i="1" kern="1200">
                              <a:solidFill>
                                <a:srgbClr val="000000"/>
                              </a:solidFill>
                              <a:effectLst/>
                              <a:latin typeface="Cambria Math" panose="02040503050406030204" pitchFamily="18" charset="0"/>
                              <a:ea typeface="+mn-ea"/>
                              <a:cs typeface="+mn-cs"/>
                            </a:rPr>
                          </m:ctrlPr>
                        </m:dPr>
                        <m:e>
                          <m:r>
                            <m:rPr>
                              <m:sty m:val="p"/>
                            </m:rPr>
                            <a:rPr lang="en-US" sz="2400" i="0" kern="1200">
                              <a:solidFill>
                                <a:srgbClr val="000000"/>
                              </a:solidFill>
                              <a:effectLst/>
                              <a:latin typeface="Cambria Math" panose="02040503050406030204" pitchFamily="18" charset="0"/>
                              <a:ea typeface="+mn-ea"/>
                              <a:cs typeface="+mn-cs"/>
                            </a:rPr>
                            <m:t>t</m:t>
                          </m:r>
                        </m:e>
                      </m:d>
                      <m:r>
                        <a:rPr lang="en-US" sz="2400" i="0" kern="1200">
                          <a:solidFill>
                            <a:srgbClr val="000000"/>
                          </a:solidFill>
                          <a:effectLst/>
                          <a:latin typeface="Cambria Math" panose="02040503050406030204" pitchFamily="18" charset="0"/>
                          <a:ea typeface="+mn-ea"/>
                          <a:cs typeface="+mn-cs"/>
                        </a:rPr>
                        <m:t>=1</m:t>
                      </m:r>
                    </m:oMath>
                  </m:oMathPara>
                </a14:m>
                <a:endParaRPr lang="de-DE" sz="2400" i="0" kern="1200">
                  <a:solidFill>
                    <a:srgbClr val="000000"/>
                  </a:solidFill>
                  <a:effectLst/>
                  <a:latin typeface="Cambria Math" panose="02040503050406030204" pitchFamily="18" charset="0"/>
                  <a:ea typeface="+mn-ea"/>
                  <a:cs typeface="+mn-cs"/>
                </a:endParaRPr>
              </a:p>
              <a:p>
                <a:pPr/>
                <a14:m>
                  <m:oMathPara xmlns:m="http://schemas.openxmlformats.org/officeDocument/2006/math">
                    <m:oMathParaPr>
                      <m:jc m:val="centerGroup"/>
                    </m:oMathParaPr>
                    <m:oMath xmlns:m="http://schemas.openxmlformats.org/officeDocument/2006/math">
                      <m:sSub>
                        <m:sSubPr>
                          <m:ctrlPr>
                            <a:rPr lang="de-DE" sz="2400" i="1" kern="1200">
                              <a:solidFill>
                                <a:srgbClr val="000000"/>
                              </a:solidFill>
                              <a:effectLst/>
                              <a:latin typeface="Cambria Math" panose="02040503050406030204" pitchFamily="18" charset="0"/>
                              <a:ea typeface="+mn-ea"/>
                              <a:cs typeface="+mn-cs"/>
                            </a:rPr>
                          </m:ctrlPr>
                        </m:sSubPr>
                        <m:e>
                          <m:r>
                            <m:rPr>
                              <m:sty m:val="p"/>
                            </m:rPr>
                            <a:rPr lang="en-US" sz="2400" i="0" kern="1200">
                              <a:solidFill>
                                <a:srgbClr val="000000"/>
                              </a:solidFill>
                              <a:effectLst/>
                              <a:latin typeface="Cambria Math" panose="02040503050406030204" pitchFamily="18" charset="0"/>
                              <a:ea typeface="+mn-ea"/>
                              <a:cs typeface="+mn-cs"/>
                            </a:rPr>
                            <m:t>v</m:t>
                          </m:r>
                        </m:e>
                        <m:sub>
                          <m:r>
                            <a:rPr lang="en-US" sz="2400" i="0" kern="1200">
                              <a:solidFill>
                                <a:srgbClr val="000000"/>
                              </a:solidFill>
                              <a:effectLst/>
                              <a:latin typeface="Cambria Math" panose="02040503050406030204" pitchFamily="18" charset="0"/>
                              <a:ea typeface="+mn-ea"/>
                              <a:cs typeface="+mn-cs"/>
                            </a:rPr>
                            <m:t>0</m:t>
                          </m:r>
                        </m:sub>
                      </m:sSub>
                      <m:r>
                        <a:rPr lang="en-US" sz="2400" i="0" kern="1200">
                          <a:solidFill>
                            <a:srgbClr val="000000"/>
                          </a:solidFill>
                          <a:effectLst/>
                          <a:latin typeface="Cambria Math" panose="02040503050406030204" pitchFamily="18" charset="0"/>
                          <a:ea typeface="+mn-ea"/>
                          <a:cs typeface="+mn-cs"/>
                        </a:rPr>
                        <m:t>(</m:t>
                      </m:r>
                      <m:r>
                        <m:rPr>
                          <m:sty m:val="p"/>
                        </m:rPr>
                        <a:rPr lang="en-US" sz="2400" i="0" kern="1200">
                          <a:solidFill>
                            <a:srgbClr val="000000"/>
                          </a:solidFill>
                          <a:effectLst/>
                          <a:latin typeface="Cambria Math" panose="02040503050406030204" pitchFamily="18" charset="0"/>
                          <a:ea typeface="+mn-ea"/>
                          <a:cs typeface="+mn-cs"/>
                        </a:rPr>
                        <m:t>t</m:t>
                      </m:r>
                      <m:r>
                        <a:rPr lang="en-US" sz="2400" i="0" kern="1200">
                          <a:solidFill>
                            <a:srgbClr val="000000"/>
                          </a:solidFill>
                          <a:effectLst/>
                          <a:latin typeface="Cambria Math" panose="02040503050406030204" pitchFamily="18" charset="0"/>
                          <a:ea typeface="+mn-ea"/>
                          <a:cs typeface="+mn-cs"/>
                        </a:rPr>
                        <m:t>)=</m:t>
                      </m:r>
                      <m:sSub>
                        <m:sSubPr>
                          <m:ctrlPr>
                            <a:rPr lang="de-DE" sz="2400" i="1" kern="1200">
                              <a:solidFill>
                                <a:srgbClr val="000000"/>
                              </a:solidFill>
                              <a:effectLst/>
                              <a:latin typeface="Cambria Math" panose="02040503050406030204" pitchFamily="18" charset="0"/>
                              <a:ea typeface="+mn-ea"/>
                              <a:cs typeface="+mn-cs"/>
                            </a:rPr>
                          </m:ctrlPr>
                        </m:sSubPr>
                        <m:e>
                          <m:r>
                            <m:rPr>
                              <m:sty m:val="p"/>
                            </m:rPr>
                            <a:rPr lang="en-US" sz="2400" i="0" kern="1200">
                              <a:solidFill>
                                <a:srgbClr val="000000"/>
                              </a:solidFill>
                              <a:effectLst/>
                              <a:latin typeface="Cambria Math" panose="02040503050406030204" pitchFamily="18" charset="0"/>
                              <a:ea typeface="+mn-ea"/>
                              <a:cs typeface="+mn-cs"/>
                            </a:rPr>
                            <m:t>v</m:t>
                          </m:r>
                        </m:e>
                        <m:sub>
                          <m:r>
                            <m:rPr>
                              <m:sty m:val="p"/>
                            </m:rPr>
                            <a:rPr lang="en-US" sz="2400" i="0" kern="1200">
                              <a:solidFill>
                                <a:srgbClr val="000000"/>
                              </a:solidFill>
                              <a:effectLst/>
                              <a:latin typeface="Cambria Math" panose="02040503050406030204" pitchFamily="18" charset="0"/>
                              <a:ea typeface="+mn-ea"/>
                              <a:cs typeface="+mn-cs"/>
                            </a:rPr>
                            <m:t>N</m:t>
                          </m:r>
                          <m:r>
                            <a:rPr lang="en-US" sz="2400" i="0" kern="1200">
                              <a:solidFill>
                                <a:srgbClr val="000000"/>
                              </a:solidFill>
                              <a:effectLst/>
                              <a:latin typeface="Cambria Math" panose="02040503050406030204" pitchFamily="18" charset="0"/>
                              <a:ea typeface="+mn-ea"/>
                              <a:cs typeface="+mn-cs"/>
                            </a:rPr>
                            <m:t>+1</m:t>
                          </m:r>
                        </m:sub>
                      </m:sSub>
                      <m:r>
                        <a:rPr lang="en-US" sz="2400" i="0" kern="1200">
                          <a:solidFill>
                            <a:srgbClr val="000000"/>
                          </a:solidFill>
                          <a:effectLst/>
                          <a:latin typeface="Cambria Math" panose="02040503050406030204" pitchFamily="18" charset="0"/>
                          <a:ea typeface="+mn-ea"/>
                          <a:cs typeface="+mn-cs"/>
                        </a:rPr>
                        <m:t>(</m:t>
                      </m:r>
                      <m:r>
                        <m:rPr>
                          <m:sty m:val="p"/>
                        </m:rPr>
                        <a:rPr lang="en-US" sz="2400" i="0" kern="1200">
                          <a:solidFill>
                            <a:srgbClr val="000000"/>
                          </a:solidFill>
                          <a:effectLst/>
                          <a:latin typeface="Cambria Math" panose="02040503050406030204" pitchFamily="18" charset="0"/>
                          <a:ea typeface="+mn-ea"/>
                          <a:cs typeface="+mn-cs"/>
                        </a:rPr>
                        <m:t>t</m:t>
                      </m:r>
                      <m:r>
                        <a:rPr lang="en-US" sz="2400" i="0" kern="1200">
                          <a:solidFill>
                            <a:srgbClr val="000000"/>
                          </a:solidFill>
                          <a:effectLst/>
                          <a:latin typeface="Cambria Math" panose="02040503050406030204" pitchFamily="18" charset="0"/>
                          <a:ea typeface="+mn-ea"/>
                          <a:cs typeface="+mn-cs"/>
                        </a:rPr>
                        <m:t>)=3</m:t>
                      </m:r>
                    </m:oMath>
                  </m:oMathPara>
                </a14:m>
                <a:endParaRPr lang="en-US" sz="2400"/>
              </a:p>
              <a:p>
                <a:endParaRPr lang="en-US" sz="2400"/>
              </a:p>
              <a:p>
                <a:r>
                  <a:rPr lang="en-US" sz="2400"/>
                  <a:t>Initial conditions</a:t>
                </a:r>
              </a:p>
              <a:p>
                <a:pPr/>
                <a14:m>
                  <m:oMathPara xmlns:m="http://schemas.openxmlformats.org/officeDocument/2006/math">
                    <m:oMathParaPr>
                      <m:jc m:val="centerGroup"/>
                    </m:oMathParaPr>
                    <m:oMath xmlns:m="http://schemas.openxmlformats.org/officeDocument/2006/math">
                      <m:sSub>
                        <m:sSubPr>
                          <m:ctrlPr>
                            <a:rPr lang="de-DE" sz="2400" i="1" smtClean="0">
                              <a:latin typeface="Cambria Math" panose="02040503050406030204" pitchFamily="18" charset="0"/>
                            </a:rPr>
                          </m:ctrlPr>
                        </m:sSubPr>
                        <m:e>
                          <m:r>
                            <m:rPr>
                              <m:sty m:val="p"/>
                            </m:rPr>
                            <a:rPr lang="en-US" sz="2400">
                              <a:latin typeface="Cambria Math" panose="02040503050406030204" pitchFamily="18" charset="0"/>
                            </a:rPr>
                            <m:t>u</m:t>
                          </m:r>
                        </m:e>
                        <m:sub>
                          <m:r>
                            <m:rPr>
                              <m:sty m:val="p"/>
                            </m:rPr>
                            <a:rPr lang="en-US" sz="2400">
                              <a:latin typeface="Cambria Math" panose="02040503050406030204" pitchFamily="18" charset="0"/>
                            </a:rPr>
                            <m:t>i</m:t>
                          </m:r>
                        </m:sub>
                      </m:sSub>
                      <m:d>
                        <m:dPr>
                          <m:ctrlPr>
                            <a:rPr lang="en-US" sz="2400" i="1">
                              <a:latin typeface="Cambria Math" panose="02040503050406030204" pitchFamily="18" charset="0"/>
                            </a:rPr>
                          </m:ctrlPr>
                        </m:dPr>
                        <m:e>
                          <m:r>
                            <a:rPr lang="en-US" sz="2400">
                              <a:latin typeface="Cambria Math" panose="02040503050406030204" pitchFamily="18" charset="0"/>
                            </a:rPr>
                            <m:t>0</m:t>
                          </m:r>
                        </m:e>
                      </m:d>
                      <m:r>
                        <a:rPr lang="en-US" sz="2400">
                          <a:latin typeface="Cambria Math" panose="02040503050406030204" pitchFamily="18" charset="0"/>
                        </a:rPr>
                        <m:t>=1+</m:t>
                      </m:r>
                      <m:r>
                        <m:rPr>
                          <m:sty m:val="p"/>
                        </m:rPr>
                        <a:rPr lang="en-US" sz="2400">
                          <a:latin typeface="Cambria Math" panose="02040503050406030204" pitchFamily="18" charset="0"/>
                        </a:rPr>
                        <m:t>sin</m:t>
                      </m:r>
                      <m:d>
                        <m:dPr>
                          <m:ctrlPr>
                            <a:rPr lang="de-DE" sz="2400" i="1">
                              <a:latin typeface="Cambria Math" panose="02040503050406030204" pitchFamily="18" charset="0"/>
                            </a:rPr>
                          </m:ctrlPr>
                        </m:dPr>
                        <m:e>
                          <m:r>
                            <a:rPr lang="en-US" sz="2400">
                              <a:latin typeface="Cambria Math" panose="02040503050406030204" pitchFamily="18" charset="0"/>
                            </a:rPr>
                            <m:t>2</m:t>
                          </m:r>
                          <m:r>
                            <m:rPr>
                              <m:sty m:val="p"/>
                            </m:rPr>
                            <a:rPr lang="en-US" sz="2400">
                              <a:latin typeface="Cambria Math" panose="02040503050406030204" pitchFamily="18" charset="0"/>
                            </a:rPr>
                            <m:t>π</m:t>
                          </m:r>
                          <m:sSub>
                            <m:sSubPr>
                              <m:ctrlPr>
                                <a:rPr lang="de-DE" sz="2400" i="1">
                                  <a:latin typeface="Cambria Math" panose="02040503050406030204" pitchFamily="18" charset="0"/>
                                </a:rPr>
                              </m:ctrlPr>
                            </m:sSubPr>
                            <m:e>
                              <m:r>
                                <m:rPr>
                                  <m:sty m:val="p"/>
                                </m:rPr>
                                <a:rPr lang="en-US" sz="2400">
                                  <a:latin typeface="Cambria Math" panose="02040503050406030204" pitchFamily="18" charset="0"/>
                                </a:rPr>
                                <m:t>x</m:t>
                              </m:r>
                            </m:e>
                            <m:sub>
                              <m:r>
                                <m:rPr>
                                  <m:sty m:val="p"/>
                                </m:rPr>
                                <a:rPr lang="en-US" sz="2400">
                                  <a:latin typeface="Cambria Math" panose="02040503050406030204" pitchFamily="18" charset="0"/>
                                </a:rPr>
                                <m:t>i</m:t>
                              </m:r>
                            </m:sub>
                          </m:sSub>
                        </m:e>
                      </m:d>
                    </m:oMath>
                  </m:oMathPara>
                </a14:m>
                <a:endParaRPr lang="de-DE" sz="240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de-DE" sz="2400" i="1">
                              <a:latin typeface="Cambria Math" panose="02040503050406030204" pitchFamily="18" charset="0"/>
                            </a:rPr>
                          </m:ctrlPr>
                        </m:sSubPr>
                        <m:e>
                          <m:r>
                            <m:rPr>
                              <m:sty m:val="p"/>
                            </m:rPr>
                            <a:rPr lang="en-US" sz="2400">
                              <a:latin typeface="Cambria Math" panose="02040503050406030204" pitchFamily="18" charset="0"/>
                            </a:rPr>
                            <m:t>v</m:t>
                          </m:r>
                        </m:e>
                        <m:sub>
                          <m:r>
                            <m:rPr>
                              <m:sty m:val="p"/>
                            </m:rPr>
                            <a:rPr lang="en-US" sz="2400">
                              <a:latin typeface="Cambria Math" panose="02040503050406030204" pitchFamily="18" charset="0"/>
                            </a:rPr>
                            <m:t>i</m:t>
                          </m:r>
                        </m:sub>
                      </m:sSub>
                      <m:r>
                        <a:rPr lang="en-US" sz="2400">
                          <a:latin typeface="Cambria Math" panose="02040503050406030204" pitchFamily="18" charset="0"/>
                        </a:rPr>
                        <m:t>(0)=3,</m:t>
                      </m:r>
                      <m:r>
                        <m:rPr>
                          <m:sty m:val="p"/>
                        </m:rPr>
                        <a:rPr lang="en-US" sz="2400">
                          <a:latin typeface="Cambria Math" panose="02040503050406030204" pitchFamily="18" charset="0"/>
                        </a:rPr>
                        <m:t>i</m:t>
                      </m:r>
                      <m:r>
                        <a:rPr lang="en-US" sz="2400">
                          <a:latin typeface="Cambria Math" panose="02040503050406030204" pitchFamily="18" charset="0"/>
                        </a:rPr>
                        <m:t>=1,…,</m:t>
                      </m:r>
                      <m:r>
                        <m:rPr>
                          <m:sty m:val="p"/>
                        </m:rPr>
                        <a:rPr lang="en-US" sz="2400">
                          <a:latin typeface="Cambria Math" panose="02040503050406030204" pitchFamily="18" charset="0"/>
                        </a:rPr>
                        <m:t>N</m:t>
                      </m:r>
                    </m:oMath>
                  </m:oMathPara>
                </a14:m>
                <a:endParaRPr lang="en-US" sz="2400"/>
              </a:p>
              <a:p>
                <a:endParaRPr lang="en-US"/>
              </a:p>
            </p:txBody>
          </p:sp>
        </mc:Choice>
        <mc:Fallback xmlns="">
          <p:sp>
            <p:nvSpPr>
              <p:cNvPr id="4" name="Textfeld 3">
                <a:extLst>
                  <a:ext uri="{FF2B5EF4-FFF2-40B4-BE49-F238E27FC236}">
                    <a16:creationId xmlns:a16="http://schemas.microsoft.com/office/drawing/2014/main" id="{5048FB53-3268-7F08-0CDC-20D17B7E333D}"/>
                  </a:ext>
                </a:extLst>
              </p:cNvPr>
              <p:cNvSpPr txBox="1">
                <a:spLocks noRot="1" noChangeAspect="1" noMove="1" noResize="1" noEditPoints="1" noAdjustHandles="1" noChangeArrowheads="1" noChangeShapeType="1" noTextEdit="1"/>
              </p:cNvSpPr>
              <p:nvPr/>
            </p:nvSpPr>
            <p:spPr>
              <a:xfrm>
                <a:off x="838874" y="1477326"/>
                <a:ext cx="3768718" cy="2954655"/>
              </a:xfrm>
              <a:prstGeom prst="rect">
                <a:avLst/>
              </a:prstGeom>
              <a:blipFill>
                <a:blip r:embed="rId2"/>
                <a:stretch>
                  <a:fillRect l="-2419" t="-1437"/>
                </a:stretch>
              </a:blipFill>
            </p:spPr>
            <p:txBody>
              <a:bodyPr/>
              <a:lstStyle/>
              <a:p>
                <a:r>
                  <a:rPr lang="en-US">
                    <a:noFill/>
                  </a:rPr>
                  <a:t> </a:t>
                </a:r>
              </a:p>
            </p:txBody>
          </p:sp>
        </mc:Fallback>
      </mc:AlternateContent>
      <p:pic>
        <p:nvPicPr>
          <p:cNvPr id="6" name="Grafik 5" descr="Ein Bild, das Text, Entwurf, Zeichnung, Diagramm enthält.&#10;&#10;Automatisch generierte Beschreibung">
            <a:extLst>
              <a:ext uri="{FF2B5EF4-FFF2-40B4-BE49-F238E27FC236}">
                <a16:creationId xmlns:a16="http://schemas.microsoft.com/office/drawing/2014/main" id="{C98806B6-6A69-49AD-F50A-6A7ACFBBC4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5761" y="1568323"/>
            <a:ext cx="6157365" cy="4520059"/>
          </a:xfrm>
          <a:prstGeom prst="rect">
            <a:avLst/>
          </a:prstGeom>
        </p:spPr>
      </p:pic>
      <p:sp>
        <p:nvSpPr>
          <p:cNvPr id="7" name="Textfeld 6">
            <a:extLst>
              <a:ext uri="{FF2B5EF4-FFF2-40B4-BE49-F238E27FC236}">
                <a16:creationId xmlns:a16="http://schemas.microsoft.com/office/drawing/2014/main" id="{51CC24CF-5154-72E2-D237-807988D853F3}"/>
              </a:ext>
            </a:extLst>
          </p:cNvPr>
          <p:cNvSpPr txBox="1"/>
          <p:nvPr/>
        </p:nvSpPr>
        <p:spPr>
          <a:xfrm>
            <a:off x="1561764" y="5442051"/>
            <a:ext cx="4413003" cy="646331"/>
          </a:xfrm>
          <a:prstGeom prst="rect">
            <a:avLst/>
          </a:prstGeom>
          <a:noFill/>
        </p:spPr>
        <p:txBody>
          <a:bodyPr wrap="none" rtlCol="0">
            <a:spAutoFit/>
          </a:bodyPr>
          <a:lstStyle/>
          <a:p>
            <a:r>
              <a:rPr lang="en-US"/>
              <a:t>Textbook solution from “Solving Stiff ODEs II”</a:t>
            </a:r>
          </a:p>
          <a:p>
            <a:r>
              <a:rPr lang="en-US"/>
              <a:t> by E. </a:t>
            </a:r>
            <a:r>
              <a:rPr lang="en-US" err="1"/>
              <a:t>Hairer</a:t>
            </a:r>
            <a:r>
              <a:rPr lang="en-US"/>
              <a:t> and G. </a:t>
            </a:r>
            <a:r>
              <a:rPr lang="en-US" err="1"/>
              <a:t>Wanner</a:t>
            </a:r>
            <a:endParaRPr lang="en-US"/>
          </a:p>
        </p:txBody>
      </p:sp>
      <p:sp>
        <p:nvSpPr>
          <p:cNvPr id="3" name="Foliennummernplatzhalter 2">
            <a:extLst>
              <a:ext uri="{FF2B5EF4-FFF2-40B4-BE49-F238E27FC236}">
                <a16:creationId xmlns:a16="http://schemas.microsoft.com/office/drawing/2014/main" id="{EB889F8A-C604-5EE8-0C3C-1F823981C0A6}"/>
              </a:ext>
            </a:extLst>
          </p:cNvPr>
          <p:cNvSpPr>
            <a:spLocks noGrp="1"/>
          </p:cNvSpPr>
          <p:nvPr>
            <p:ph type="sldNum" sz="quarter" idx="12"/>
          </p:nvPr>
        </p:nvSpPr>
        <p:spPr/>
        <p:txBody>
          <a:bodyPr/>
          <a:lstStyle/>
          <a:p>
            <a:fld id="{A0B92CD8-FF24-4321-9188-DC9BF5755683}" type="slidenum">
              <a:rPr lang="en-US" smtClean="0"/>
              <a:t>24</a:t>
            </a:fld>
            <a:endParaRPr lang="en-US"/>
          </a:p>
        </p:txBody>
      </p:sp>
      <p:sp>
        <p:nvSpPr>
          <p:cNvPr id="384" name="Textfeld 383">
            <a:extLst>
              <a:ext uri="{FF2B5EF4-FFF2-40B4-BE49-F238E27FC236}">
                <a16:creationId xmlns:a16="http://schemas.microsoft.com/office/drawing/2014/main" id="{A821B8C5-AFE0-5057-B458-DC6DF611EE94}"/>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413469396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A049F0-585A-0A4F-C0CA-44944A56FA9E}"/>
              </a:ext>
            </a:extLst>
          </p:cNvPr>
          <p:cNvSpPr>
            <a:spLocks noGrp="1"/>
          </p:cNvSpPr>
          <p:nvPr>
            <p:ph type="title"/>
          </p:nvPr>
        </p:nvSpPr>
        <p:spPr>
          <a:xfrm>
            <a:off x="573134" y="409011"/>
            <a:ext cx="10913209" cy="980335"/>
          </a:xfrm>
        </p:spPr>
        <p:txBody>
          <a:bodyPr/>
          <a:lstStyle/>
          <a:p>
            <a:r>
              <a:rPr lang="en-US" dirty="0"/>
              <a:t>Can we use an explicit method? | On Stiffness</a:t>
            </a:r>
          </a:p>
        </p:txBody>
      </p:sp>
      <p:pic>
        <p:nvPicPr>
          <p:cNvPr id="5" name="Grafik 4">
            <a:extLst>
              <a:ext uri="{FF2B5EF4-FFF2-40B4-BE49-F238E27FC236}">
                <a16:creationId xmlns:a16="http://schemas.microsoft.com/office/drawing/2014/main" id="{1D81EA22-B56E-6033-5437-84B40F9EE79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3134" y="2638989"/>
            <a:ext cx="5715000" cy="3810000"/>
          </a:xfrm>
          <a:prstGeom prst="rect">
            <a:avLst/>
          </a:prstGeom>
        </p:spPr>
      </p:pic>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6CE423A7-E6E7-BA4F-47CF-2084F68E30FE}"/>
                  </a:ext>
                </a:extLst>
              </p:cNvPr>
              <p:cNvSpPr txBox="1"/>
              <p:nvPr/>
            </p:nvSpPr>
            <p:spPr>
              <a:xfrm>
                <a:off x="6561880" y="2764884"/>
                <a:ext cx="3693225" cy="1200329"/>
              </a:xfrm>
              <a:prstGeom prst="rect">
                <a:avLst/>
              </a:prstGeom>
              <a:noFill/>
            </p:spPr>
            <p:txBody>
              <a:bodyPr wrap="square" rtlCol="0">
                <a:spAutoFit/>
              </a:bodyPr>
              <a:lstStyle/>
              <a:p>
                <a:r>
                  <a:rPr lang="en-US" sz="2400">
                    <a:solidFill>
                      <a:schemeClr val="accent6">
                        <a:lumMod val="75000"/>
                      </a:schemeClr>
                    </a:solidFill>
                  </a:rPr>
                  <a:t>For </a:t>
                </a:r>
                <a14:m>
                  <m:oMath xmlns:m="http://schemas.openxmlformats.org/officeDocument/2006/math">
                    <m:r>
                      <a:rPr lang="de-DE" sz="2400" b="0" i="1" smtClean="0">
                        <a:solidFill>
                          <a:schemeClr val="accent6">
                            <a:lumMod val="75000"/>
                          </a:schemeClr>
                        </a:solidFill>
                        <a:latin typeface="Cambria Math" panose="02040503050406030204" pitchFamily="18" charset="0"/>
                      </a:rPr>
                      <m:t>𝑁</m:t>
                    </m:r>
                    <m:r>
                      <a:rPr lang="de-DE" sz="2400" b="0" i="1" smtClean="0">
                        <a:solidFill>
                          <a:schemeClr val="accent6">
                            <a:lumMod val="75000"/>
                          </a:schemeClr>
                        </a:solidFill>
                        <a:latin typeface="Cambria Math" panose="02040503050406030204" pitchFamily="18" charset="0"/>
                      </a:rPr>
                      <m:t>=40</m:t>
                    </m:r>
                  </m:oMath>
                </a14:m>
                <a:r>
                  <a:rPr lang="en-US" sz="2400">
                    <a:solidFill>
                      <a:schemeClr val="accent6">
                        <a:lumMod val="75000"/>
                      </a:schemeClr>
                    </a:solidFill>
                  </a:rPr>
                  <a:t> explicit Euler gives the correct result for a</a:t>
                </a:r>
              </a:p>
              <a:p>
                <a:r>
                  <a:rPr lang="en-US" sz="2400">
                    <a:solidFill>
                      <a:schemeClr val="accent6">
                        <a:lumMod val="75000"/>
                      </a:schemeClr>
                    </a:solidFill>
                  </a:rPr>
                  <a:t>reasonably large stepsize.</a:t>
                </a:r>
              </a:p>
            </p:txBody>
          </p:sp>
        </mc:Choice>
        <mc:Fallback xmlns="">
          <p:sp>
            <p:nvSpPr>
              <p:cNvPr id="7" name="Textfeld 6">
                <a:extLst>
                  <a:ext uri="{FF2B5EF4-FFF2-40B4-BE49-F238E27FC236}">
                    <a16:creationId xmlns:a16="http://schemas.microsoft.com/office/drawing/2014/main" id="{6CE423A7-E6E7-BA4F-47CF-2084F68E30FE}"/>
                  </a:ext>
                </a:extLst>
              </p:cNvPr>
              <p:cNvSpPr txBox="1">
                <a:spLocks noRot="1" noChangeAspect="1" noMove="1" noResize="1" noEditPoints="1" noAdjustHandles="1" noChangeArrowheads="1" noChangeShapeType="1" noTextEdit="1"/>
              </p:cNvSpPr>
              <p:nvPr/>
            </p:nvSpPr>
            <p:spPr>
              <a:xfrm>
                <a:off x="6561880" y="2764884"/>
                <a:ext cx="3693225" cy="1200329"/>
              </a:xfrm>
              <a:prstGeom prst="rect">
                <a:avLst/>
              </a:prstGeom>
              <a:blipFill>
                <a:blip r:embed="rId4"/>
                <a:stretch>
                  <a:fillRect l="-2475" t="-4082" r="-1155" b="-1122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3FE97C06-9F74-B1F4-D399-3629DAC7BB5C}"/>
                  </a:ext>
                </a:extLst>
              </p:cNvPr>
              <p:cNvSpPr txBox="1"/>
              <p:nvPr/>
            </p:nvSpPr>
            <p:spPr>
              <a:xfrm>
                <a:off x="1939421" y="1413718"/>
                <a:ext cx="7853936" cy="737189"/>
              </a:xfrm>
              <a:prstGeom prst="rect">
                <a:avLst/>
              </a:prstGeom>
              <a:noFill/>
            </p:spPr>
            <p:txBody>
              <a:bodyPr wrap="square">
                <a:spAutoFit/>
              </a:bodyPr>
              <a:lstStyle/>
              <a:p>
                <a:r>
                  <a:rPr lang="en-US" sz="2800">
                    <a:solidFill>
                      <a:schemeClr val="tx1"/>
                    </a:solidFill>
                  </a:rPr>
                  <a:t>Explicit Euler Method: </a:t>
                </a:r>
                <a14:m>
                  <m:oMath xmlns:m="http://schemas.openxmlformats.org/officeDocument/2006/math">
                    <m:sSup>
                      <m:sSupPr>
                        <m:ctrlPr>
                          <a:rPr lang="en-US" sz="2800" i="1" smtClean="0">
                            <a:solidFill>
                              <a:schemeClr val="tx1"/>
                            </a:solidFill>
                            <a:latin typeface="Cambria Math" panose="02040503050406030204" pitchFamily="18" charset="0"/>
                          </a:rPr>
                        </m:ctrlPr>
                      </m:sSupPr>
                      <m:e>
                        <m:bar>
                          <m:barPr>
                            <m:ctrlPr>
                              <a:rPr lang="en-US" sz="2800" i="1" smtClean="0">
                                <a:solidFill>
                                  <a:schemeClr val="tx1"/>
                                </a:solidFill>
                                <a:latin typeface="Cambria Math" panose="02040503050406030204" pitchFamily="18" charset="0"/>
                              </a:rPr>
                            </m:ctrlPr>
                          </m:barPr>
                          <m:e>
                            <m:r>
                              <m:rPr>
                                <m:sty m:val="p"/>
                              </m:rPr>
                              <a:rPr lang="en-US" sz="2800">
                                <a:solidFill>
                                  <a:schemeClr val="tx1"/>
                                </a:solidFill>
                                <a:latin typeface="Cambria Math" panose="02040503050406030204" pitchFamily="18" charset="0"/>
                              </a:rPr>
                              <m:t>y</m:t>
                            </m:r>
                          </m:e>
                        </m:bar>
                      </m:e>
                      <m:sup>
                        <m:d>
                          <m:dPr>
                            <m:ctrlPr>
                              <a:rPr lang="en-US" sz="2800" i="1">
                                <a:solidFill>
                                  <a:schemeClr val="tx1"/>
                                </a:solidFill>
                                <a:latin typeface="Cambria Math" panose="02040503050406030204" pitchFamily="18" charset="0"/>
                              </a:rPr>
                            </m:ctrlPr>
                          </m:dPr>
                          <m:e>
                            <m:r>
                              <m:rPr>
                                <m:sty m:val="p"/>
                              </m:rPr>
                              <a:rPr lang="en-US" sz="2800" i="0">
                                <a:solidFill>
                                  <a:schemeClr val="tx1"/>
                                </a:solidFill>
                                <a:latin typeface="Cambria Math" panose="02040503050406030204" pitchFamily="18" charset="0"/>
                              </a:rPr>
                              <m:t>n</m:t>
                            </m:r>
                            <m:r>
                              <a:rPr lang="en-US" sz="2800" i="0">
                                <a:solidFill>
                                  <a:schemeClr val="tx1"/>
                                </a:solidFill>
                                <a:latin typeface="Cambria Math" panose="02040503050406030204" pitchFamily="18" charset="0"/>
                              </a:rPr>
                              <m:t>+1</m:t>
                            </m:r>
                          </m:e>
                        </m:d>
                      </m:sup>
                    </m:sSup>
                    <m:r>
                      <a:rPr lang="en-US" sz="2800" i="0">
                        <a:solidFill>
                          <a:schemeClr val="tx1"/>
                        </a:solidFill>
                        <a:latin typeface="Cambria Math" panose="02040503050406030204" pitchFamily="18" charset="0"/>
                      </a:rPr>
                      <m:t>=</m:t>
                    </m:r>
                    <m:sSup>
                      <m:sSupPr>
                        <m:ctrlPr>
                          <a:rPr lang="en-US" sz="2800" i="1">
                            <a:solidFill>
                              <a:schemeClr val="tx1"/>
                            </a:solidFill>
                            <a:latin typeface="Cambria Math" panose="02040503050406030204" pitchFamily="18" charset="0"/>
                          </a:rPr>
                        </m:ctrlPr>
                      </m:sSupPr>
                      <m:e>
                        <m:bar>
                          <m:barPr>
                            <m:ctrlPr>
                              <a:rPr lang="en-US" sz="2800" i="1">
                                <a:solidFill>
                                  <a:schemeClr val="tx1"/>
                                </a:solidFill>
                                <a:latin typeface="Cambria Math" panose="02040503050406030204" pitchFamily="18" charset="0"/>
                              </a:rPr>
                            </m:ctrlPr>
                          </m:barPr>
                          <m:e>
                            <m:r>
                              <m:rPr>
                                <m:sty m:val="p"/>
                              </m:rPr>
                              <a:rPr lang="en-US" sz="2800" i="0">
                                <a:solidFill>
                                  <a:schemeClr val="tx1"/>
                                </a:solidFill>
                                <a:latin typeface="Cambria Math" panose="02040503050406030204" pitchFamily="18" charset="0"/>
                              </a:rPr>
                              <m:t>y</m:t>
                            </m:r>
                          </m:e>
                        </m:bar>
                      </m:e>
                      <m:sup>
                        <m:d>
                          <m:dPr>
                            <m:ctrlPr>
                              <a:rPr lang="en-US" sz="2800" i="1">
                                <a:solidFill>
                                  <a:schemeClr val="tx1"/>
                                </a:solidFill>
                                <a:latin typeface="Cambria Math" panose="02040503050406030204" pitchFamily="18" charset="0"/>
                              </a:rPr>
                            </m:ctrlPr>
                          </m:dPr>
                          <m:e>
                            <m:r>
                              <m:rPr>
                                <m:sty m:val="p"/>
                              </m:rPr>
                              <a:rPr lang="en-US" sz="2800" i="0">
                                <a:solidFill>
                                  <a:schemeClr val="tx1"/>
                                </a:solidFill>
                                <a:latin typeface="Cambria Math" panose="02040503050406030204" pitchFamily="18" charset="0"/>
                              </a:rPr>
                              <m:t>n</m:t>
                            </m:r>
                          </m:e>
                        </m:d>
                      </m:sup>
                    </m:sSup>
                    <m:r>
                      <a:rPr lang="en-US" sz="2800" i="0">
                        <a:solidFill>
                          <a:schemeClr val="tx1"/>
                        </a:solidFill>
                        <a:latin typeface="Cambria Math" panose="02040503050406030204" pitchFamily="18" charset="0"/>
                      </a:rPr>
                      <m:t>+</m:t>
                    </m:r>
                    <m:r>
                      <m:rPr>
                        <m:sty m:val="p"/>
                      </m:rPr>
                      <a:rPr lang="en-US" sz="2800" i="0">
                        <a:solidFill>
                          <a:schemeClr val="tx1"/>
                        </a:solidFill>
                        <a:latin typeface="Cambria Math" panose="02040503050406030204" pitchFamily="18" charset="0"/>
                      </a:rPr>
                      <m:t>Δt</m:t>
                    </m:r>
                    <m:r>
                      <a:rPr lang="en-US" sz="2800" i="0">
                        <a:solidFill>
                          <a:schemeClr val="tx1"/>
                        </a:solidFill>
                        <a:latin typeface="Cambria Math" panose="02040503050406030204" pitchFamily="18" charset="0"/>
                      </a:rPr>
                      <m:t> </m:t>
                    </m:r>
                    <m:bar>
                      <m:barPr>
                        <m:ctrlPr>
                          <a:rPr lang="en-US" sz="2800" i="1">
                            <a:solidFill>
                              <a:schemeClr val="tx1"/>
                            </a:solidFill>
                            <a:latin typeface="Cambria Math" panose="02040503050406030204" pitchFamily="18" charset="0"/>
                          </a:rPr>
                        </m:ctrlPr>
                      </m:barPr>
                      <m:e>
                        <m:r>
                          <m:rPr>
                            <m:sty m:val="p"/>
                          </m:rPr>
                          <a:rPr lang="en-US" sz="2800" i="0">
                            <a:solidFill>
                              <a:schemeClr val="tx1"/>
                            </a:solidFill>
                            <a:latin typeface="Cambria Math" panose="02040503050406030204" pitchFamily="18" charset="0"/>
                          </a:rPr>
                          <m:t>f</m:t>
                        </m:r>
                      </m:e>
                    </m:bar>
                    <m:d>
                      <m:dPr>
                        <m:ctrlPr>
                          <a:rPr lang="en-US" sz="2800" i="1">
                            <a:solidFill>
                              <a:schemeClr val="tx1"/>
                            </a:solidFill>
                            <a:latin typeface="Cambria Math" panose="02040503050406030204" pitchFamily="18" charset="0"/>
                          </a:rPr>
                        </m:ctrlPr>
                      </m:dPr>
                      <m:e>
                        <m:sSup>
                          <m:sSupPr>
                            <m:ctrlPr>
                              <a:rPr lang="en-US" sz="2800" i="1">
                                <a:solidFill>
                                  <a:schemeClr val="tx1"/>
                                </a:solidFill>
                                <a:latin typeface="Cambria Math" panose="02040503050406030204" pitchFamily="18" charset="0"/>
                              </a:rPr>
                            </m:ctrlPr>
                          </m:sSupPr>
                          <m:e>
                            <m:bar>
                              <m:barPr>
                                <m:ctrlPr>
                                  <a:rPr lang="en-US" sz="2800" i="1">
                                    <a:solidFill>
                                      <a:schemeClr val="tx1"/>
                                    </a:solidFill>
                                    <a:latin typeface="Cambria Math" panose="02040503050406030204" pitchFamily="18" charset="0"/>
                                  </a:rPr>
                                </m:ctrlPr>
                              </m:barPr>
                              <m:e>
                                <m:r>
                                  <m:rPr>
                                    <m:sty m:val="p"/>
                                  </m:rPr>
                                  <a:rPr lang="en-US" sz="2800" i="0">
                                    <a:solidFill>
                                      <a:schemeClr val="tx1"/>
                                    </a:solidFill>
                                    <a:latin typeface="Cambria Math" panose="02040503050406030204" pitchFamily="18" charset="0"/>
                                  </a:rPr>
                                  <m:t>y</m:t>
                                </m:r>
                              </m:e>
                            </m:bar>
                          </m:e>
                          <m:sup>
                            <m:d>
                              <m:dPr>
                                <m:ctrlPr>
                                  <a:rPr lang="en-US" sz="2800" i="1">
                                    <a:solidFill>
                                      <a:schemeClr val="tx1"/>
                                    </a:solidFill>
                                    <a:latin typeface="Cambria Math" panose="02040503050406030204" pitchFamily="18" charset="0"/>
                                  </a:rPr>
                                </m:ctrlPr>
                              </m:dPr>
                              <m:e>
                                <m:r>
                                  <m:rPr>
                                    <m:sty m:val="p"/>
                                  </m:rPr>
                                  <a:rPr lang="en-US" sz="2800" i="0">
                                    <a:solidFill>
                                      <a:schemeClr val="tx1"/>
                                    </a:solidFill>
                                    <a:latin typeface="Cambria Math" panose="02040503050406030204" pitchFamily="18" charset="0"/>
                                  </a:rPr>
                                  <m:t>n</m:t>
                                </m:r>
                              </m:e>
                            </m:d>
                          </m:sup>
                        </m:sSup>
                      </m:e>
                    </m:d>
                  </m:oMath>
                </a14:m>
                <a:endParaRPr lang="en-US"/>
              </a:p>
            </p:txBody>
          </p:sp>
        </mc:Choice>
        <mc:Fallback xmlns="">
          <p:sp>
            <p:nvSpPr>
              <p:cNvPr id="12" name="Textfeld 11">
                <a:extLst>
                  <a:ext uri="{FF2B5EF4-FFF2-40B4-BE49-F238E27FC236}">
                    <a16:creationId xmlns:a16="http://schemas.microsoft.com/office/drawing/2014/main" id="{3FE97C06-9F74-B1F4-D399-3629DAC7BB5C}"/>
                  </a:ext>
                </a:extLst>
              </p:cNvPr>
              <p:cNvSpPr txBox="1">
                <a:spLocks noRot="1" noChangeAspect="1" noMove="1" noResize="1" noEditPoints="1" noAdjustHandles="1" noChangeArrowheads="1" noChangeShapeType="1" noTextEdit="1"/>
              </p:cNvSpPr>
              <p:nvPr/>
            </p:nvSpPr>
            <p:spPr>
              <a:xfrm>
                <a:off x="1939421" y="1413718"/>
                <a:ext cx="7853936" cy="737189"/>
              </a:xfrm>
              <a:prstGeom prst="rect">
                <a:avLst/>
              </a:prstGeom>
              <a:blipFill>
                <a:blip r:embed="rId5"/>
                <a:stretch>
                  <a:fillRect l="-1552" b="-9091"/>
                </a:stretch>
              </a:blipFill>
            </p:spPr>
            <p:txBody>
              <a:bodyPr/>
              <a:lstStyle/>
              <a:p>
                <a:r>
                  <a:rPr lang="en-US">
                    <a:noFill/>
                  </a:rPr>
                  <a:t> </a:t>
                </a:r>
              </a:p>
            </p:txBody>
          </p:sp>
        </mc:Fallback>
      </mc:AlternateContent>
      <p:sp>
        <p:nvSpPr>
          <p:cNvPr id="13" name="Rechteck 12">
            <a:extLst>
              <a:ext uri="{FF2B5EF4-FFF2-40B4-BE49-F238E27FC236}">
                <a16:creationId xmlns:a16="http://schemas.microsoft.com/office/drawing/2014/main" id="{31110ECC-D6EF-9033-31D9-BD63D4835CBF}"/>
              </a:ext>
            </a:extLst>
          </p:cNvPr>
          <p:cNvSpPr/>
          <p:nvPr/>
        </p:nvSpPr>
        <p:spPr>
          <a:xfrm>
            <a:off x="1431235" y="2438400"/>
            <a:ext cx="9097617" cy="4010589"/>
          </a:xfrm>
          <a:prstGeom prst="rect">
            <a:avLst/>
          </a:prstGeom>
          <a:noFill/>
          <a:ln w="9525"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cxnSp>
        <p:nvCxnSpPr>
          <p:cNvPr id="15" name="Gerade Verbindung mit Pfeil 14">
            <a:extLst>
              <a:ext uri="{FF2B5EF4-FFF2-40B4-BE49-F238E27FC236}">
                <a16:creationId xmlns:a16="http://schemas.microsoft.com/office/drawing/2014/main" id="{5695CFB8-38AC-D0E5-3176-6D3F5A82E441}"/>
              </a:ext>
            </a:extLst>
          </p:cNvPr>
          <p:cNvCxnSpPr>
            <a:cxnSpLocks/>
          </p:cNvCxnSpPr>
          <p:nvPr/>
        </p:nvCxnSpPr>
        <p:spPr>
          <a:xfrm>
            <a:off x="5866389" y="1961322"/>
            <a:ext cx="0" cy="417443"/>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3" name="Foliennummernplatzhalter 2">
            <a:extLst>
              <a:ext uri="{FF2B5EF4-FFF2-40B4-BE49-F238E27FC236}">
                <a16:creationId xmlns:a16="http://schemas.microsoft.com/office/drawing/2014/main" id="{BA56DFA5-F5A1-8770-7D3A-FC9781F5A8F3}"/>
              </a:ext>
            </a:extLst>
          </p:cNvPr>
          <p:cNvSpPr>
            <a:spLocks noGrp="1"/>
          </p:cNvSpPr>
          <p:nvPr>
            <p:ph type="sldNum" sz="quarter" idx="12"/>
          </p:nvPr>
        </p:nvSpPr>
        <p:spPr/>
        <p:txBody>
          <a:bodyPr/>
          <a:lstStyle/>
          <a:p>
            <a:fld id="{A0B92CD8-FF24-4321-9188-DC9BF5755683}" type="slidenum">
              <a:rPr lang="en-US" smtClean="0"/>
              <a:t>25</a:t>
            </a:fld>
            <a:endParaRPr lang="en-US"/>
          </a:p>
        </p:txBody>
      </p:sp>
      <p:sp>
        <p:nvSpPr>
          <p:cNvPr id="386" name="Textfeld 385">
            <a:extLst>
              <a:ext uri="{FF2B5EF4-FFF2-40B4-BE49-F238E27FC236}">
                <a16:creationId xmlns:a16="http://schemas.microsoft.com/office/drawing/2014/main" id="{EFA508D2-ED62-A262-45C3-DD7EAD1956AD}"/>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22484931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8A049F0-585A-0A4F-C0CA-44944A56FA9E}"/>
              </a:ext>
            </a:extLst>
          </p:cNvPr>
          <p:cNvSpPr>
            <a:spLocks noGrp="1"/>
          </p:cNvSpPr>
          <p:nvPr>
            <p:ph type="title"/>
          </p:nvPr>
        </p:nvSpPr>
        <p:spPr>
          <a:xfrm>
            <a:off x="585106" y="96262"/>
            <a:ext cx="10515600" cy="1325563"/>
          </a:xfrm>
        </p:spPr>
        <p:txBody>
          <a:bodyPr/>
          <a:lstStyle/>
          <a:p>
            <a:r>
              <a:rPr lang="en-US"/>
              <a:t>The Occurrence of Stiffness</a:t>
            </a:r>
          </a:p>
        </p:txBody>
      </p:sp>
      <p:pic>
        <p:nvPicPr>
          <p:cNvPr id="4" name="Grafik 3">
            <a:extLst>
              <a:ext uri="{FF2B5EF4-FFF2-40B4-BE49-F238E27FC236}">
                <a16:creationId xmlns:a16="http://schemas.microsoft.com/office/drawing/2014/main" id="{71175B8F-227B-C572-0040-48995ADDF24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0" y="2134724"/>
            <a:ext cx="5715000" cy="3810000"/>
          </a:xfrm>
          <a:prstGeom prst="rect">
            <a:avLst/>
          </a:prstGeom>
        </p:spPr>
      </p:pic>
      <p:pic>
        <p:nvPicPr>
          <p:cNvPr id="10" name="Grafik 9">
            <a:extLst>
              <a:ext uri="{FF2B5EF4-FFF2-40B4-BE49-F238E27FC236}">
                <a16:creationId xmlns:a16="http://schemas.microsoft.com/office/drawing/2014/main" id="{75A05AE0-0664-CC94-B9E4-E6E48141DB3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98534" y="1815997"/>
            <a:ext cx="5359234" cy="3572823"/>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12C59671-27AF-2944-9765-436A873C1688}"/>
                  </a:ext>
                </a:extLst>
              </p:cNvPr>
              <p:cNvSpPr txBox="1"/>
              <p:nvPr/>
            </p:nvSpPr>
            <p:spPr>
              <a:xfrm>
                <a:off x="1756877" y="1292777"/>
                <a:ext cx="2823722" cy="523220"/>
              </a:xfrm>
              <a:prstGeom prst="rect">
                <a:avLst/>
              </a:prstGeom>
              <a:noFill/>
            </p:spPr>
            <p:txBody>
              <a:bodyPr wrap="none" rtlCol="0">
                <a:spAutoFit/>
              </a:bodyPr>
              <a:lstStyle/>
              <a:p>
                <a:r>
                  <a:rPr lang="en-US" sz="2800"/>
                  <a:t>Increase </a:t>
                </a:r>
                <a14:m>
                  <m:oMath xmlns:m="http://schemas.openxmlformats.org/officeDocument/2006/math">
                    <m:r>
                      <a:rPr lang="de-DE" sz="2800" b="0" i="1" smtClean="0">
                        <a:latin typeface="Cambria Math" panose="02040503050406030204" pitchFamily="18" charset="0"/>
                      </a:rPr>
                      <m:t>𝑁</m:t>
                    </m:r>
                  </m:oMath>
                </a14:m>
                <a:r>
                  <a:rPr lang="en-US" sz="2800"/>
                  <a:t> to </a:t>
                </a:r>
                <a14:m>
                  <m:oMath xmlns:m="http://schemas.openxmlformats.org/officeDocument/2006/math">
                    <m:r>
                      <a:rPr lang="de-DE" sz="2800" b="0" i="1" smtClean="0">
                        <a:latin typeface="Cambria Math" panose="02040503050406030204" pitchFamily="18" charset="0"/>
                      </a:rPr>
                      <m:t>400</m:t>
                    </m:r>
                  </m:oMath>
                </a14:m>
                <a:endParaRPr lang="en-US" sz="2800"/>
              </a:p>
            </p:txBody>
          </p:sp>
        </mc:Choice>
        <mc:Fallback xmlns="">
          <p:sp>
            <p:nvSpPr>
              <p:cNvPr id="11" name="Textfeld 10">
                <a:extLst>
                  <a:ext uri="{FF2B5EF4-FFF2-40B4-BE49-F238E27FC236}">
                    <a16:creationId xmlns:a16="http://schemas.microsoft.com/office/drawing/2014/main" id="{12C59671-27AF-2944-9765-436A873C1688}"/>
                  </a:ext>
                </a:extLst>
              </p:cNvPr>
              <p:cNvSpPr txBox="1">
                <a:spLocks noRot="1" noChangeAspect="1" noMove="1" noResize="1" noEditPoints="1" noAdjustHandles="1" noChangeArrowheads="1" noChangeShapeType="1" noTextEdit="1"/>
              </p:cNvSpPr>
              <p:nvPr/>
            </p:nvSpPr>
            <p:spPr>
              <a:xfrm>
                <a:off x="1756877" y="1292777"/>
                <a:ext cx="2823722" cy="523220"/>
              </a:xfrm>
              <a:prstGeom prst="rect">
                <a:avLst/>
              </a:prstGeom>
              <a:blipFill>
                <a:blip r:embed="rId7"/>
                <a:stretch>
                  <a:fillRect l="-4320" t="-10465" b="-32558"/>
                </a:stretch>
              </a:blipFill>
            </p:spPr>
            <p:txBody>
              <a:bodyPr/>
              <a:lstStyle/>
              <a:p>
                <a:r>
                  <a:rPr lang="en-US">
                    <a:noFill/>
                  </a:rPr>
                  <a:t> </a:t>
                </a:r>
              </a:p>
            </p:txBody>
          </p:sp>
        </mc:Fallback>
      </mc:AlternateContent>
      <p:sp>
        <p:nvSpPr>
          <p:cNvPr id="12" name="Rechteck 11">
            <a:extLst>
              <a:ext uri="{FF2B5EF4-FFF2-40B4-BE49-F238E27FC236}">
                <a16:creationId xmlns:a16="http://schemas.microsoft.com/office/drawing/2014/main" id="{CC763284-5928-3794-2C49-28ABFBAB3EE9}"/>
              </a:ext>
            </a:extLst>
          </p:cNvPr>
          <p:cNvSpPr/>
          <p:nvPr/>
        </p:nvSpPr>
        <p:spPr>
          <a:xfrm>
            <a:off x="755006" y="2041066"/>
            <a:ext cx="5101761" cy="4128727"/>
          </a:xfrm>
          <a:prstGeom prst="rect">
            <a:avLst/>
          </a:prstGeom>
          <a:noFill/>
          <a:ln w="9525" cap="flat" cmpd="sng" algn="ctr">
            <a:solidFill>
              <a:srgbClr val="FF0000"/>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endParaRPr lang="en-US"/>
          </a:p>
        </p:txBody>
      </p:sp>
      <p:sp>
        <p:nvSpPr>
          <p:cNvPr id="13" name="Textfeld 12">
            <a:extLst>
              <a:ext uri="{FF2B5EF4-FFF2-40B4-BE49-F238E27FC236}">
                <a16:creationId xmlns:a16="http://schemas.microsoft.com/office/drawing/2014/main" id="{74D18D28-70CD-CB64-FC9A-33824DEC50E5}"/>
              </a:ext>
            </a:extLst>
          </p:cNvPr>
          <p:cNvSpPr txBox="1"/>
          <p:nvPr/>
        </p:nvSpPr>
        <p:spPr>
          <a:xfrm>
            <a:off x="2562830" y="3628374"/>
            <a:ext cx="1486112" cy="954107"/>
          </a:xfrm>
          <a:prstGeom prst="rect">
            <a:avLst/>
          </a:prstGeom>
          <a:noFill/>
        </p:spPr>
        <p:txBody>
          <a:bodyPr wrap="none" rtlCol="0">
            <a:spAutoFit/>
          </a:bodyPr>
          <a:lstStyle/>
          <a:p>
            <a:r>
              <a:rPr lang="en-US" sz="2800">
                <a:solidFill>
                  <a:srgbClr val="FF0000"/>
                </a:solidFill>
              </a:rPr>
              <a:t>diverges,</a:t>
            </a:r>
          </a:p>
          <a:p>
            <a:r>
              <a:rPr lang="en-US" sz="2800">
                <a:solidFill>
                  <a:srgbClr val="FF0000"/>
                </a:solidFill>
              </a:rPr>
              <a:t>unstable</a:t>
            </a:r>
          </a:p>
        </p:txBody>
      </p:sp>
      <p:sp>
        <p:nvSpPr>
          <p:cNvPr id="14" name="Rechteck 13">
            <a:extLst>
              <a:ext uri="{FF2B5EF4-FFF2-40B4-BE49-F238E27FC236}">
                <a16:creationId xmlns:a16="http://schemas.microsoft.com/office/drawing/2014/main" id="{BE7015CA-750C-827F-4753-79E700EAD6A9}"/>
              </a:ext>
            </a:extLst>
          </p:cNvPr>
          <p:cNvSpPr/>
          <p:nvPr/>
        </p:nvSpPr>
        <p:spPr>
          <a:xfrm>
            <a:off x="6660682" y="1564010"/>
            <a:ext cx="4552750" cy="4128727"/>
          </a:xfrm>
          <a:prstGeom prst="rect">
            <a:avLst/>
          </a:prstGeom>
          <a:noFill/>
          <a:ln w="952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cxnSp>
        <p:nvCxnSpPr>
          <p:cNvPr id="16" name="Gerade Verbindung mit Pfeil 15">
            <a:extLst>
              <a:ext uri="{FF2B5EF4-FFF2-40B4-BE49-F238E27FC236}">
                <a16:creationId xmlns:a16="http://schemas.microsoft.com/office/drawing/2014/main" id="{97D293C6-22BF-7964-877E-51C3243755C0}"/>
              </a:ext>
            </a:extLst>
          </p:cNvPr>
          <p:cNvCxnSpPr/>
          <p:nvPr/>
        </p:nvCxnSpPr>
        <p:spPr>
          <a:xfrm>
            <a:off x="5856767" y="3878981"/>
            <a:ext cx="803915" cy="0"/>
          </a:xfrm>
          <a:prstGeom prst="straightConnector1">
            <a:avLst/>
          </a:prstGeom>
          <a:ln w="57150">
            <a:tailEnd type="triangle"/>
          </a:ln>
        </p:spPr>
        <p:style>
          <a:lnRef idx="1">
            <a:schemeClr val="dk1"/>
          </a:lnRef>
          <a:fillRef idx="0">
            <a:schemeClr val="dk1"/>
          </a:fillRef>
          <a:effectRef idx="0">
            <a:schemeClr val="dk1"/>
          </a:effectRef>
          <a:fontRef idx="minor">
            <a:schemeClr val="tx1"/>
          </a:fontRef>
        </p:style>
      </p:cxnSp>
      <p:sp>
        <p:nvSpPr>
          <p:cNvPr id="17" name="Textfeld 16">
            <a:extLst>
              <a:ext uri="{FF2B5EF4-FFF2-40B4-BE49-F238E27FC236}">
                <a16:creationId xmlns:a16="http://schemas.microsoft.com/office/drawing/2014/main" id="{9F7DB727-468A-375B-3B84-1481188BEA3D}"/>
              </a:ext>
            </a:extLst>
          </p:cNvPr>
          <p:cNvSpPr txBox="1"/>
          <p:nvPr/>
        </p:nvSpPr>
        <p:spPr>
          <a:xfrm>
            <a:off x="7346447" y="898605"/>
            <a:ext cx="2871427" cy="523220"/>
          </a:xfrm>
          <a:prstGeom prst="rect">
            <a:avLst/>
          </a:prstGeom>
          <a:noFill/>
        </p:spPr>
        <p:txBody>
          <a:bodyPr wrap="none" rtlCol="0">
            <a:spAutoFit/>
          </a:bodyPr>
          <a:lstStyle/>
          <a:p>
            <a:r>
              <a:rPr lang="en-US" sz="2800"/>
              <a:t>Decrease step-size</a:t>
            </a:r>
          </a:p>
        </p:txBody>
      </p: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538BE2C2-5BA7-B09D-A6A6-B19A870AAF17}"/>
                  </a:ext>
                </a:extLst>
              </p:cNvPr>
              <p:cNvSpPr txBox="1"/>
              <p:nvPr/>
            </p:nvSpPr>
            <p:spPr>
              <a:xfrm>
                <a:off x="6691546" y="5834922"/>
                <a:ext cx="4491022" cy="646331"/>
              </a:xfrm>
              <a:prstGeom prst="rect">
                <a:avLst/>
              </a:prstGeom>
              <a:noFill/>
              <a:ln>
                <a:solidFill>
                  <a:srgbClr val="FF0000"/>
                </a:solidFill>
              </a:ln>
            </p:spPr>
            <p:txBody>
              <a:bodyPr wrap="square" rtlCol="0">
                <a:spAutoFit/>
              </a:bodyPr>
              <a:lstStyle/>
              <a:p>
                <a:r>
                  <a:rPr lang="en-US"/>
                  <a:t>Default </a:t>
                </a:r>
                <a:r>
                  <a:rPr lang="en-US" err="1"/>
                  <a:t>DifferentialEquations.jl</a:t>
                </a:r>
                <a:r>
                  <a:rPr lang="en-US"/>
                  <a:t> </a:t>
                </a:r>
                <a:r>
                  <a:rPr lang="en-US" err="1"/>
                  <a:t>Tsitouras</a:t>
                </a:r>
                <a:r>
                  <a:rPr lang="en-US"/>
                  <a:t> 5/4 Runge-</a:t>
                </a:r>
                <a:r>
                  <a:rPr lang="en-US" err="1"/>
                  <a:t>Kutta</a:t>
                </a:r>
                <a:r>
                  <a:rPr lang="en-US"/>
                  <a:t> method: 220047 evaluations of </a:t>
                </a:r>
                <a14:m>
                  <m:oMath xmlns:m="http://schemas.openxmlformats.org/officeDocument/2006/math">
                    <m:acc>
                      <m:accPr>
                        <m:chr m:val="̲"/>
                        <m:ctrlPr>
                          <a:rPr lang="de-DE" b="0" i="1" smtClean="0">
                            <a:latin typeface="Cambria Math" panose="02040503050406030204" pitchFamily="18" charset="0"/>
                          </a:rPr>
                        </m:ctrlPr>
                      </m:accPr>
                      <m:e>
                        <m:r>
                          <m:rPr>
                            <m:sty m:val="p"/>
                          </m:rPr>
                          <a:rPr lang="de-DE" b="0" i="0" smtClean="0">
                            <a:latin typeface="Cambria Math" panose="02040503050406030204" pitchFamily="18" charset="0"/>
                          </a:rPr>
                          <m:t>f</m:t>
                        </m:r>
                      </m:e>
                    </m:acc>
                  </m:oMath>
                </a14:m>
                <a:endParaRPr lang="en-US"/>
              </a:p>
            </p:txBody>
          </p:sp>
        </mc:Choice>
        <mc:Fallback xmlns="">
          <p:sp>
            <p:nvSpPr>
              <p:cNvPr id="18" name="Textfeld 17">
                <a:extLst>
                  <a:ext uri="{FF2B5EF4-FFF2-40B4-BE49-F238E27FC236}">
                    <a16:creationId xmlns:a16="http://schemas.microsoft.com/office/drawing/2014/main" id="{538BE2C2-5BA7-B09D-A6A6-B19A870AAF17}"/>
                  </a:ext>
                </a:extLst>
              </p:cNvPr>
              <p:cNvSpPr txBox="1">
                <a:spLocks noRot="1" noChangeAspect="1" noMove="1" noResize="1" noEditPoints="1" noAdjustHandles="1" noChangeArrowheads="1" noChangeShapeType="1" noTextEdit="1"/>
              </p:cNvSpPr>
              <p:nvPr/>
            </p:nvSpPr>
            <p:spPr>
              <a:xfrm>
                <a:off x="6691546" y="5834922"/>
                <a:ext cx="4491022" cy="646331"/>
              </a:xfrm>
              <a:prstGeom prst="rect">
                <a:avLst/>
              </a:prstGeom>
              <a:blipFill>
                <a:blip r:embed="rId8"/>
                <a:stretch>
                  <a:fillRect l="-1084" t="-3704" r="-4336" b="-12963"/>
                </a:stretch>
              </a:blipFill>
              <a:ln>
                <a:solidFill>
                  <a:srgbClr val="FF0000"/>
                </a:solidFill>
              </a:ln>
            </p:spPr>
            <p:txBody>
              <a:bodyPr/>
              <a:lstStyle/>
              <a:p>
                <a:r>
                  <a:rPr lang="en-US">
                    <a:noFill/>
                  </a:rPr>
                  <a:t> </a:t>
                </a:r>
              </a:p>
            </p:txBody>
          </p:sp>
        </mc:Fallback>
      </mc:AlternateContent>
      <p:sp>
        <p:nvSpPr>
          <p:cNvPr id="3" name="Foliennummernplatzhalter 2">
            <a:extLst>
              <a:ext uri="{FF2B5EF4-FFF2-40B4-BE49-F238E27FC236}">
                <a16:creationId xmlns:a16="http://schemas.microsoft.com/office/drawing/2014/main" id="{3EE101BF-9DC0-1AD8-4CAA-FFBC2BDA3861}"/>
              </a:ext>
            </a:extLst>
          </p:cNvPr>
          <p:cNvSpPr>
            <a:spLocks noGrp="1"/>
          </p:cNvSpPr>
          <p:nvPr>
            <p:ph type="sldNum" sz="quarter" idx="12"/>
          </p:nvPr>
        </p:nvSpPr>
        <p:spPr/>
        <p:txBody>
          <a:bodyPr/>
          <a:lstStyle/>
          <a:p>
            <a:fld id="{A0B92CD8-FF24-4321-9188-DC9BF5755683}" type="slidenum">
              <a:rPr lang="en-US" smtClean="0"/>
              <a:t>26</a:t>
            </a:fld>
            <a:endParaRPr lang="en-US"/>
          </a:p>
        </p:txBody>
      </p:sp>
      <p:sp>
        <p:nvSpPr>
          <p:cNvPr id="390" name="Textfeld 389">
            <a:extLst>
              <a:ext uri="{FF2B5EF4-FFF2-40B4-BE49-F238E27FC236}">
                <a16:creationId xmlns:a16="http://schemas.microsoft.com/office/drawing/2014/main" id="{EB77FCD4-87F5-559C-7A19-DF1A9136BBE1}"/>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32265861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7" grpId="0"/>
      <p:bldP spid="18"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F72D0F2E-F1FF-5075-70E5-8D952AD5FC20}"/>
              </a:ext>
            </a:extLst>
          </p:cNvPr>
          <p:cNvSpPr txBox="1"/>
          <p:nvPr/>
        </p:nvSpPr>
        <p:spPr>
          <a:xfrm>
            <a:off x="806918" y="1501542"/>
            <a:ext cx="10578163" cy="5078313"/>
          </a:xfrm>
          <a:prstGeom prst="rect">
            <a:avLst/>
          </a:prstGeom>
          <a:noFill/>
        </p:spPr>
        <p:txBody>
          <a:bodyPr wrap="square" rtlCol="0">
            <a:spAutoFit/>
          </a:bodyPr>
          <a:lstStyle/>
          <a:p>
            <a:r>
              <a:rPr lang="en-US" sz="3600"/>
              <a:t>»If a </a:t>
            </a:r>
            <a:r>
              <a:rPr lang="en-US" sz="3600">
                <a:solidFill>
                  <a:schemeClr val="accent6">
                    <a:lumMod val="75000"/>
                  </a:schemeClr>
                </a:solidFill>
              </a:rPr>
              <a:t>numerical method with a finite region of absolute stability</a:t>
            </a:r>
            <a:r>
              <a:rPr lang="en-US" sz="3600"/>
              <a:t>, applied to a system with any initial conditions, is forced to use in a certain interval of integration </a:t>
            </a:r>
            <a:r>
              <a:rPr lang="en-US" sz="3600">
                <a:solidFill>
                  <a:schemeClr val="accent1">
                    <a:lumMod val="75000"/>
                  </a:schemeClr>
                </a:solidFill>
              </a:rPr>
              <a:t>a step length which is excessively small in relation to the smoothness of the exact solution </a:t>
            </a:r>
            <a:r>
              <a:rPr lang="en-US" sz="3600"/>
              <a:t>in that interval, then the system is said to be stiff in that interval.«</a:t>
            </a:r>
          </a:p>
          <a:p>
            <a:endParaRPr lang="en-US" sz="3600"/>
          </a:p>
          <a:p>
            <a:r>
              <a:rPr lang="en-US" sz="3600"/>
              <a:t>J. D. Lambert, “Numerical Methods for ordinary Differential Systems”, chapter 6</a:t>
            </a:r>
          </a:p>
        </p:txBody>
      </p:sp>
      <p:sp>
        <p:nvSpPr>
          <p:cNvPr id="6" name="Textfeld 5">
            <a:extLst>
              <a:ext uri="{FF2B5EF4-FFF2-40B4-BE49-F238E27FC236}">
                <a16:creationId xmlns:a16="http://schemas.microsoft.com/office/drawing/2014/main" id="{FA13AB4C-8E9C-74EA-8ADC-B3807422DDE4}"/>
              </a:ext>
            </a:extLst>
          </p:cNvPr>
          <p:cNvSpPr txBox="1"/>
          <p:nvPr/>
        </p:nvSpPr>
        <p:spPr>
          <a:xfrm>
            <a:off x="806918" y="478200"/>
            <a:ext cx="6947543" cy="707886"/>
          </a:xfrm>
          <a:prstGeom prst="rect">
            <a:avLst/>
          </a:prstGeom>
          <a:noFill/>
        </p:spPr>
        <p:txBody>
          <a:bodyPr wrap="none" rtlCol="0">
            <a:spAutoFit/>
          </a:bodyPr>
          <a:lstStyle/>
          <a:p>
            <a:r>
              <a:rPr lang="en-US" sz="4000" dirty="0">
                <a:latin typeface="+mj-lt"/>
              </a:rPr>
              <a:t>A Practical Definition of Stiffness</a:t>
            </a:r>
          </a:p>
        </p:txBody>
      </p:sp>
      <p:sp>
        <p:nvSpPr>
          <p:cNvPr id="2" name="Foliennummernplatzhalter 1">
            <a:extLst>
              <a:ext uri="{FF2B5EF4-FFF2-40B4-BE49-F238E27FC236}">
                <a16:creationId xmlns:a16="http://schemas.microsoft.com/office/drawing/2014/main" id="{9BE50EB6-423E-0A07-4185-9BC99EEB0093}"/>
              </a:ext>
            </a:extLst>
          </p:cNvPr>
          <p:cNvSpPr>
            <a:spLocks noGrp="1"/>
          </p:cNvSpPr>
          <p:nvPr>
            <p:ph type="sldNum" sz="quarter" idx="12"/>
          </p:nvPr>
        </p:nvSpPr>
        <p:spPr/>
        <p:txBody>
          <a:bodyPr/>
          <a:lstStyle/>
          <a:p>
            <a:fld id="{A0B92CD8-FF24-4321-9188-DC9BF5755683}" type="slidenum">
              <a:rPr lang="en-US" smtClean="0"/>
              <a:t>27</a:t>
            </a:fld>
            <a:endParaRPr lang="en-US"/>
          </a:p>
        </p:txBody>
      </p:sp>
      <p:sp>
        <p:nvSpPr>
          <p:cNvPr id="3" name="Textfeld 2">
            <a:extLst>
              <a:ext uri="{FF2B5EF4-FFF2-40B4-BE49-F238E27FC236}">
                <a16:creationId xmlns:a16="http://schemas.microsoft.com/office/drawing/2014/main" id="{020DC4C6-F286-B889-2F86-C8C49ACF01C6}"/>
              </a:ext>
            </a:extLst>
          </p:cNvPr>
          <p:cNvSpPr txBox="1"/>
          <p:nvPr/>
        </p:nvSpPr>
        <p:spPr>
          <a:xfrm>
            <a:off x="8580730" y="478200"/>
            <a:ext cx="3162796" cy="830997"/>
          </a:xfrm>
          <a:prstGeom prst="rect">
            <a:avLst/>
          </a:prstGeom>
          <a:noFill/>
        </p:spPr>
        <p:txBody>
          <a:bodyPr wrap="square" rtlCol="0">
            <a:spAutoFit/>
          </a:bodyPr>
          <a:lstStyle/>
          <a:p>
            <a:r>
              <a:rPr lang="en-US" sz="2400">
                <a:solidFill>
                  <a:schemeClr val="accent6">
                    <a:lumMod val="75000"/>
                  </a:schemeClr>
                </a:solidFill>
              </a:rPr>
              <a:t>e. g. explicit Euler Method</a:t>
            </a:r>
          </a:p>
        </p:txBody>
      </p:sp>
      <p:cxnSp>
        <p:nvCxnSpPr>
          <p:cNvPr id="7" name="Gerade Verbindung mit Pfeil 6">
            <a:extLst>
              <a:ext uri="{FF2B5EF4-FFF2-40B4-BE49-F238E27FC236}">
                <a16:creationId xmlns:a16="http://schemas.microsoft.com/office/drawing/2014/main" id="{A209813C-8168-78DA-C836-710322E004C8}"/>
              </a:ext>
            </a:extLst>
          </p:cNvPr>
          <p:cNvCxnSpPr>
            <a:stCxn id="3" idx="1"/>
          </p:cNvCxnSpPr>
          <p:nvPr/>
        </p:nvCxnSpPr>
        <p:spPr>
          <a:xfrm flipH="1">
            <a:off x="7132320" y="893699"/>
            <a:ext cx="1448410" cy="671754"/>
          </a:xfrm>
          <a:prstGeom prst="straightConnector1">
            <a:avLst/>
          </a:prstGeom>
          <a:ln w="5715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384" name="Textfeld 383">
            <a:extLst>
              <a:ext uri="{FF2B5EF4-FFF2-40B4-BE49-F238E27FC236}">
                <a16:creationId xmlns:a16="http://schemas.microsoft.com/office/drawing/2014/main" id="{62F59C29-5D05-D383-C677-F1609A0EB80A}"/>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5917836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03CB2C5-E8D5-B129-731A-B10BC6407CD2}"/>
              </a:ext>
            </a:extLst>
          </p:cNvPr>
          <p:cNvSpPr>
            <a:spLocks noGrp="1"/>
          </p:cNvSpPr>
          <p:nvPr>
            <p:ph type="title"/>
          </p:nvPr>
        </p:nvSpPr>
        <p:spPr>
          <a:xfrm>
            <a:off x="440088" y="157929"/>
            <a:ext cx="10515600" cy="1325563"/>
          </a:xfrm>
        </p:spPr>
        <p:txBody>
          <a:bodyPr/>
          <a:lstStyle/>
          <a:p>
            <a:r>
              <a:rPr lang="en-US"/>
              <a:t>Understanding Stiffness in a Diffusive Context</a:t>
            </a:r>
          </a:p>
        </p:txBody>
      </p:sp>
      <p:sp>
        <p:nvSpPr>
          <p:cNvPr id="3" name="Inhaltsplatzhalter 2">
            <a:extLst>
              <a:ext uri="{FF2B5EF4-FFF2-40B4-BE49-F238E27FC236}">
                <a16:creationId xmlns:a16="http://schemas.microsoft.com/office/drawing/2014/main" id="{AD1793C0-0579-F6A5-F68C-02B2A064A3D9}"/>
              </a:ext>
            </a:extLst>
          </p:cNvPr>
          <p:cNvSpPr>
            <a:spLocks noGrp="1"/>
          </p:cNvSpPr>
          <p:nvPr>
            <p:ph idx="1"/>
          </p:nvPr>
        </p:nvSpPr>
        <p:spPr>
          <a:xfrm>
            <a:off x="838200" y="1247223"/>
            <a:ext cx="10515600" cy="644443"/>
          </a:xfrm>
        </p:spPr>
        <p:txBody>
          <a:bodyPr/>
          <a:lstStyle/>
          <a:p>
            <a:pPr marL="0" indent="0">
              <a:buNone/>
            </a:pPr>
            <a:r>
              <a:rPr lang="en-US"/>
              <a:t>In every explicit step, only neighboring cells communicate.</a:t>
            </a:r>
          </a:p>
        </p:txBody>
      </p:sp>
      <p:pic>
        <p:nvPicPr>
          <p:cNvPr id="4" name="Grafik 3">
            <a:extLst>
              <a:ext uri="{FF2B5EF4-FFF2-40B4-BE49-F238E27FC236}">
                <a16:creationId xmlns:a16="http://schemas.microsoft.com/office/drawing/2014/main" id="{A818A981-5DF8-97D5-546B-832B198B6B58}"/>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033587" y="2370796"/>
            <a:ext cx="4946690" cy="2784157"/>
          </a:xfrm>
          <a:prstGeom prst="rect">
            <a:avLst/>
          </a:prstGeom>
        </p:spPr>
      </p:pic>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5EAB0E94-4A6C-4E9B-C7FF-EF485A451F9D}"/>
                  </a:ext>
                </a:extLst>
              </p:cNvPr>
              <p:cNvSpPr txBox="1"/>
              <p:nvPr/>
            </p:nvSpPr>
            <p:spPr>
              <a:xfrm>
                <a:off x="5191225" y="1889156"/>
                <a:ext cx="5764463" cy="563744"/>
              </a:xfrm>
              <a:prstGeom prst="rect">
                <a:avLst/>
              </a:prstGeom>
              <a:noFill/>
            </p:spPr>
            <p:txBody>
              <a:bodyPr wrap="none" rtlCol="0">
                <a:spAutoFit/>
              </a:bodyPr>
              <a:lstStyle/>
              <a:p>
                <a:r>
                  <a:rPr lang="de-DE" sz="2800" b="0" err="1"/>
                  <a:t>Concentration</a:t>
                </a:r>
                <a:r>
                  <a:rPr lang="de-DE" sz="2800" b="0"/>
                  <a:t> </a:t>
                </a:r>
                <a:r>
                  <a:rPr lang="de-DE" sz="2800" b="0" err="1"/>
                  <a:t>spreads</a:t>
                </a:r>
                <a:r>
                  <a:rPr lang="de-DE" sz="2800" b="0"/>
                  <a:t> </a:t>
                </a:r>
                <a:r>
                  <a:rPr lang="de-DE" sz="2800" b="0" err="1"/>
                  <a:t>with</a:t>
                </a:r>
                <a:r>
                  <a:rPr lang="de-DE" sz="2800" b="0"/>
                  <a:t> </a:t>
                </a:r>
                <a14:m>
                  <m:oMath xmlns:m="http://schemas.openxmlformats.org/officeDocument/2006/math">
                    <m:r>
                      <a:rPr lang="de-DE" sz="2800" b="0" i="1" smtClean="0">
                        <a:latin typeface="Cambria Math" panose="02040503050406030204" pitchFamily="18" charset="0"/>
                      </a:rPr>
                      <m:t>𝜎</m:t>
                    </m:r>
                    <m:r>
                      <a:rPr lang="de-DE" sz="2800" b="0" i="1" smtClean="0">
                        <a:latin typeface="Cambria Math" panose="02040503050406030204" pitchFamily="18" charset="0"/>
                      </a:rPr>
                      <m:t>=</m:t>
                    </m:r>
                    <m:rad>
                      <m:radPr>
                        <m:degHide m:val="on"/>
                        <m:ctrlPr>
                          <a:rPr lang="de-DE" sz="2800" b="0" i="1" smtClean="0">
                            <a:latin typeface="Cambria Math" panose="02040503050406030204" pitchFamily="18" charset="0"/>
                          </a:rPr>
                        </m:ctrlPr>
                      </m:radPr>
                      <m:deg/>
                      <m:e>
                        <m:r>
                          <a:rPr lang="de-DE" sz="2800" b="0" i="1" smtClean="0">
                            <a:latin typeface="Cambria Math" panose="02040503050406030204" pitchFamily="18" charset="0"/>
                          </a:rPr>
                          <m:t>2</m:t>
                        </m:r>
                        <m:r>
                          <a:rPr lang="de-DE" sz="2800" b="0" i="1" smtClean="0">
                            <a:latin typeface="Cambria Math" panose="02040503050406030204" pitchFamily="18" charset="0"/>
                          </a:rPr>
                          <m:t>𝛼</m:t>
                        </m:r>
                        <m:r>
                          <a:rPr lang="de-DE" sz="2800" b="0" i="1" smtClean="0">
                            <a:latin typeface="Cambria Math" panose="02040503050406030204" pitchFamily="18" charset="0"/>
                          </a:rPr>
                          <m:t>𝑡</m:t>
                        </m:r>
                      </m:e>
                    </m:rad>
                  </m:oMath>
                </a14:m>
                <a:endParaRPr lang="en-US" sz="2000"/>
              </a:p>
            </p:txBody>
          </p:sp>
        </mc:Choice>
        <mc:Fallback xmlns="">
          <p:sp>
            <p:nvSpPr>
              <p:cNvPr id="5" name="Textfeld 4">
                <a:extLst>
                  <a:ext uri="{FF2B5EF4-FFF2-40B4-BE49-F238E27FC236}">
                    <a16:creationId xmlns:a16="http://schemas.microsoft.com/office/drawing/2014/main" id="{5EAB0E94-4A6C-4E9B-C7FF-EF485A451F9D}"/>
                  </a:ext>
                </a:extLst>
              </p:cNvPr>
              <p:cNvSpPr txBox="1">
                <a:spLocks noRot="1" noChangeAspect="1" noMove="1" noResize="1" noEditPoints="1" noAdjustHandles="1" noChangeArrowheads="1" noChangeShapeType="1" noTextEdit="1"/>
              </p:cNvSpPr>
              <p:nvPr/>
            </p:nvSpPr>
            <p:spPr>
              <a:xfrm>
                <a:off x="5191225" y="1889156"/>
                <a:ext cx="5764463" cy="563744"/>
              </a:xfrm>
              <a:prstGeom prst="rect">
                <a:avLst/>
              </a:prstGeom>
              <a:blipFill>
                <a:blip r:embed="rId4"/>
                <a:stretch>
                  <a:fillRect l="-2222" t="-3261" b="-31522"/>
                </a:stretch>
              </a:blipFill>
            </p:spPr>
            <p:txBody>
              <a:bodyPr/>
              <a:lstStyle/>
              <a:p>
                <a:r>
                  <a:rPr lang="en-US">
                    <a:noFill/>
                  </a:rPr>
                  <a:t> </a:t>
                </a:r>
              </a:p>
            </p:txBody>
          </p:sp>
        </mc:Fallback>
      </mc:AlternateContent>
      <p:cxnSp>
        <p:nvCxnSpPr>
          <p:cNvPr id="7" name="Gerade Verbindung mit Pfeil 6">
            <a:extLst>
              <a:ext uri="{FF2B5EF4-FFF2-40B4-BE49-F238E27FC236}">
                <a16:creationId xmlns:a16="http://schemas.microsoft.com/office/drawing/2014/main" id="{FD1C5AF0-F3D1-3B60-26C1-F9A016526A2C}"/>
              </a:ext>
            </a:extLst>
          </p:cNvPr>
          <p:cNvCxnSpPr>
            <a:cxnSpLocks/>
          </p:cNvCxnSpPr>
          <p:nvPr/>
        </p:nvCxnSpPr>
        <p:spPr>
          <a:xfrm>
            <a:off x="7518862" y="2674687"/>
            <a:ext cx="0" cy="15181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056B7D9-8E69-2D03-9914-A9438E92C974}"/>
                  </a:ext>
                </a:extLst>
              </p:cNvPr>
              <p:cNvSpPr txBox="1"/>
              <p:nvPr/>
            </p:nvSpPr>
            <p:spPr>
              <a:xfrm>
                <a:off x="7844121" y="2859818"/>
                <a:ext cx="3509679" cy="57394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Δx</m:t>
                      </m:r>
                      <m:r>
                        <a:rPr lang="de-DE" sz="2800" b="0" i="0" smtClean="0">
                          <a:latin typeface="Cambria Math" panose="02040503050406030204" pitchFamily="18" charset="0"/>
                        </a:rPr>
                        <m:t>&gt;</m:t>
                      </m:r>
                      <m:r>
                        <m:rPr>
                          <m:sty m:val="p"/>
                        </m:rPr>
                        <a:rPr lang="de-DE" sz="2800" b="0" i="0" smtClean="0">
                          <a:latin typeface="Cambria Math" panose="02040503050406030204" pitchFamily="18" charset="0"/>
                        </a:rPr>
                        <m:t>σ</m:t>
                      </m:r>
                      <m:d>
                        <m:dPr>
                          <m:ctrlPr>
                            <a:rPr lang="de-DE" sz="2800" b="0" i="1" smtClean="0">
                              <a:latin typeface="Cambria Math" panose="02040503050406030204" pitchFamily="18" charset="0"/>
                            </a:rPr>
                          </m:ctrlPr>
                        </m:dPr>
                        <m:e>
                          <m:r>
                            <m:rPr>
                              <m:sty m:val="p"/>
                            </m:rPr>
                            <a:rPr lang="de-DE" sz="2800" b="0" i="0" smtClean="0">
                              <a:latin typeface="Cambria Math" panose="02040503050406030204" pitchFamily="18" charset="0"/>
                            </a:rPr>
                            <m:t>Δt</m:t>
                          </m:r>
                        </m:e>
                      </m:d>
                      <m:r>
                        <a:rPr lang="de-DE" sz="2800" b="0" i="0" smtClean="0">
                          <a:latin typeface="Cambria Math" panose="02040503050406030204" pitchFamily="18" charset="0"/>
                        </a:rPr>
                        <m:t>=</m:t>
                      </m:r>
                      <m:rad>
                        <m:radPr>
                          <m:degHide m:val="on"/>
                          <m:ctrlPr>
                            <a:rPr lang="de-DE" sz="2800" b="0" i="1" smtClean="0">
                              <a:latin typeface="Cambria Math" panose="02040503050406030204" pitchFamily="18" charset="0"/>
                            </a:rPr>
                          </m:ctrlPr>
                        </m:radPr>
                        <m:deg/>
                        <m:e>
                          <m:r>
                            <a:rPr lang="de-DE" sz="2800" b="0" i="0" smtClean="0">
                              <a:latin typeface="Cambria Math" panose="02040503050406030204" pitchFamily="18" charset="0"/>
                            </a:rPr>
                            <m:t>2</m:t>
                          </m:r>
                          <m:r>
                            <m:rPr>
                              <m:sty m:val="p"/>
                            </m:rPr>
                            <a:rPr lang="de-DE" sz="2800" b="0" i="0" smtClean="0">
                              <a:latin typeface="Cambria Math" panose="02040503050406030204" pitchFamily="18" charset="0"/>
                            </a:rPr>
                            <m:t>αΔt</m:t>
                          </m:r>
                        </m:e>
                      </m:rad>
                    </m:oMath>
                  </m:oMathPara>
                </a14:m>
                <a:endParaRPr lang="en-US"/>
              </a:p>
            </p:txBody>
          </p:sp>
        </mc:Choice>
        <mc:Fallback xmlns="">
          <p:sp>
            <p:nvSpPr>
              <p:cNvPr id="10" name="Textfeld 9">
                <a:extLst>
                  <a:ext uri="{FF2B5EF4-FFF2-40B4-BE49-F238E27FC236}">
                    <a16:creationId xmlns:a16="http://schemas.microsoft.com/office/drawing/2014/main" id="{E056B7D9-8E69-2D03-9914-A9438E92C974}"/>
                  </a:ext>
                </a:extLst>
              </p:cNvPr>
              <p:cNvSpPr txBox="1">
                <a:spLocks noRot="1" noChangeAspect="1" noMove="1" noResize="1" noEditPoints="1" noAdjustHandles="1" noChangeArrowheads="1" noChangeShapeType="1" noTextEdit="1"/>
              </p:cNvSpPr>
              <p:nvPr/>
            </p:nvSpPr>
            <p:spPr>
              <a:xfrm>
                <a:off x="7844121" y="2859818"/>
                <a:ext cx="3509679" cy="573940"/>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C395F17F-2BDF-5174-0AD1-BB247F259F29}"/>
                  </a:ext>
                </a:extLst>
              </p:cNvPr>
              <p:cNvSpPr txBox="1"/>
              <p:nvPr/>
            </p:nvSpPr>
            <p:spPr>
              <a:xfrm>
                <a:off x="5980277" y="4251040"/>
                <a:ext cx="3727687" cy="839653"/>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Δt</m:t>
                      </m:r>
                      <m:r>
                        <a:rPr lang="de-DE" sz="2400" b="0" i="0" smtClean="0">
                          <a:latin typeface="Cambria Math" panose="02040503050406030204" pitchFamily="18" charset="0"/>
                        </a:rPr>
                        <m:t>&lt;</m:t>
                      </m:r>
                      <m:f>
                        <m:fPr>
                          <m:ctrlPr>
                            <a:rPr lang="de-DE" sz="2400" b="0" i="1" smtClean="0">
                              <a:latin typeface="Cambria Math" panose="02040503050406030204" pitchFamily="18" charset="0"/>
                            </a:rPr>
                          </m:ctrlPr>
                        </m:fPr>
                        <m:num>
                          <m:r>
                            <m:rPr>
                              <m:sty m:val="p"/>
                            </m:rPr>
                            <a:rPr lang="de-DE" sz="2400" b="0" i="0" smtClean="0">
                              <a:latin typeface="Cambria Math" panose="02040503050406030204" pitchFamily="18" charset="0"/>
                            </a:rPr>
                            <m:t>Δ</m:t>
                          </m:r>
                          <m:sSup>
                            <m:sSupPr>
                              <m:ctrlPr>
                                <a:rPr lang="de-DE" sz="2400" b="0" i="1" smtClean="0">
                                  <a:latin typeface="Cambria Math" panose="02040503050406030204" pitchFamily="18" charset="0"/>
                                </a:rPr>
                              </m:ctrlPr>
                            </m:sSupPr>
                            <m:e>
                              <m:r>
                                <m:rPr>
                                  <m:sty m:val="p"/>
                                </m:rPr>
                                <a:rPr lang="de-DE" sz="2400" b="0" i="0" smtClean="0">
                                  <a:latin typeface="Cambria Math" panose="02040503050406030204" pitchFamily="18" charset="0"/>
                                </a:rPr>
                                <m:t>x</m:t>
                              </m:r>
                            </m:e>
                            <m:sup>
                              <m:r>
                                <a:rPr lang="de-DE" sz="2400" b="0" i="0" smtClean="0">
                                  <a:latin typeface="Cambria Math" panose="02040503050406030204" pitchFamily="18" charset="0"/>
                                </a:rPr>
                                <m:t>2</m:t>
                              </m:r>
                            </m:sup>
                          </m:sSup>
                        </m:num>
                        <m:den>
                          <m:r>
                            <a:rPr lang="de-DE" sz="2400" b="0" i="0" smtClean="0">
                              <a:latin typeface="Cambria Math" panose="02040503050406030204" pitchFamily="18" charset="0"/>
                            </a:rPr>
                            <m:t>2</m:t>
                          </m:r>
                          <m:r>
                            <m:rPr>
                              <m:sty m:val="p"/>
                            </m:rPr>
                            <a:rPr lang="de-DE" sz="2400" b="0" i="0" smtClean="0">
                              <a:latin typeface="Cambria Math" panose="02040503050406030204" pitchFamily="18" charset="0"/>
                            </a:rPr>
                            <m:t>α</m:t>
                          </m:r>
                        </m:den>
                      </m:f>
                      <m:r>
                        <a:rPr lang="de-DE" sz="2400" b="0" i="0" smtClean="0">
                          <a:latin typeface="Cambria Math" panose="02040503050406030204" pitchFamily="18" charset="0"/>
                        </a:rPr>
                        <m:t>,  </m:t>
                      </m:r>
                      <m:r>
                        <m:rPr>
                          <m:sty m:val="p"/>
                        </m:rPr>
                        <a:rPr lang="de-DE" sz="2400" b="0" i="0" smtClean="0">
                          <a:latin typeface="Cambria Math" panose="02040503050406030204" pitchFamily="18" charset="0"/>
                        </a:rPr>
                        <m:t>Δx</m:t>
                      </m:r>
                      <m:r>
                        <a:rPr lang="de-DE" sz="2400" b="0" i="0" smtClean="0">
                          <a:latin typeface="Cambria Math" panose="02040503050406030204" pitchFamily="18" charset="0"/>
                        </a:rPr>
                        <m:t>=</m:t>
                      </m:r>
                      <m:f>
                        <m:fPr>
                          <m:ctrlPr>
                            <a:rPr lang="de-DE" sz="2400" b="0" i="1" smtClean="0">
                              <a:latin typeface="Cambria Math" panose="02040503050406030204" pitchFamily="18" charset="0"/>
                            </a:rPr>
                          </m:ctrlPr>
                        </m:fPr>
                        <m:num>
                          <m:r>
                            <a:rPr lang="de-DE" sz="2400" b="0" i="0" smtClean="0">
                              <a:latin typeface="Cambria Math" panose="02040503050406030204" pitchFamily="18" charset="0"/>
                            </a:rPr>
                            <m:t>1</m:t>
                          </m:r>
                        </m:num>
                        <m:den>
                          <m:r>
                            <m:rPr>
                              <m:sty m:val="p"/>
                            </m:rPr>
                            <a:rPr lang="de-DE" sz="2400" b="0" i="0" smtClean="0">
                              <a:latin typeface="Cambria Math" panose="02040503050406030204" pitchFamily="18" charset="0"/>
                            </a:rPr>
                            <m:t>N</m:t>
                          </m:r>
                          <m:r>
                            <a:rPr lang="de-DE" sz="2400" b="0" i="0" smtClean="0">
                              <a:latin typeface="Cambria Math" panose="02040503050406030204" pitchFamily="18" charset="0"/>
                            </a:rPr>
                            <m:t>+1</m:t>
                          </m:r>
                        </m:den>
                      </m:f>
                    </m:oMath>
                  </m:oMathPara>
                </a14:m>
                <a:endParaRPr lang="en-US"/>
              </a:p>
            </p:txBody>
          </p:sp>
        </mc:Choice>
        <mc:Fallback xmlns="">
          <p:sp>
            <p:nvSpPr>
              <p:cNvPr id="11" name="Textfeld 10">
                <a:extLst>
                  <a:ext uri="{FF2B5EF4-FFF2-40B4-BE49-F238E27FC236}">
                    <a16:creationId xmlns:a16="http://schemas.microsoft.com/office/drawing/2014/main" id="{C395F17F-2BDF-5174-0AD1-BB247F259F29}"/>
                  </a:ext>
                </a:extLst>
              </p:cNvPr>
              <p:cNvSpPr txBox="1">
                <a:spLocks noRot="1" noChangeAspect="1" noMove="1" noResize="1" noEditPoints="1" noAdjustHandles="1" noChangeArrowheads="1" noChangeShapeType="1" noTextEdit="1"/>
              </p:cNvSpPr>
              <p:nvPr/>
            </p:nvSpPr>
            <p:spPr>
              <a:xfrm>
                <a:off x="5980277" y="4251040"/>
                <a:ext cx="3727687" cy="839653"/>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A3C0DAA2-D3B5-6C4A-462E-145BE7572225}"/>
                  </a:ext>
                </a:extLst>
              </p:cNvPr>
              <p:cNvSpPr txBox="1"/>
              <p:nvPr/>
            </p:nvSpPr>
            <p:spPr>
              <a:xfrm>
                <a:off x="8073456" y="3597323"/>
                <a:ext cx="3127459"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diffusion</m:t>
                      </m:r>
                      <m:r>
                        <a:rPr lang="de-DE" sz="2800" b="0" i="0" smtClean="0">
                          <a:latin typeface="Cambria Math" panose="02040503050406030204" pitchFamily="18" charset="0"/>
                        </a:rPr>
                        <m:t> </m:t>
                      </m:r>
                      <m:r>
                        <m:rPr>
                          <m:sty m:val="p"/>
                        </m:rPr>
                        <a:rPr lang="de-DE" sz="2800" b="0" i="0" smtClean="0">
                          <a:latin typeface="Cambria Math" panose="02040503050406030204" pitchFamily="18" charset="0"/>
                        </a:rPr>
                        <m:t>constant</m:t>
                      </m:r>
                      <m:r>
                        <a:rPr lang="de-DE" sz="2800" b="0" i="0" smtClean="0">
                          <a:latin typeface="Cambria Math" panose="02040503050406030204" pitchFamily="18" charset="0"/>
                        </a:rPr>
                        <m:t> </m:t>
                      </m:r>
                      <m:r>
                        <m:rPr>
                          <m:sty m:val="p"/>
                        </m:rPr>
                        <a:rPr lang="de-DE" sz="2800" b="0" i="0" smtClean="0">
                          <a:latin typeface="Cambria Math" panose="02040503050406030204" pitchFamily="18" charset="0"/>
                        </a:rPr>
                        <m:t>α</m:t>
                      </m:r>
                    </m:oMath>
                  </m:oMathPara>
                </a14:m>
                <a:endParaRPr lang="en-US" sz="2800"/>
              </a:p>
            </p:txBody>
          </p:sp>
        </mc:Choice>
        <mc:Fallback xmlns="">
          <p:sp>
            <p:nvSpPr>
              <p:cNvPr id="13" name="Textfeld 12">
                <a:extLst>
                  <a:ext uri="{FF2B5EF4-FFF2-40B4-BE49-F238E27FC236}">
                    <a16:creationId xmlns:a16="http://schemas.microsoft.com/office/drawing/2014/main" id="{A3C0DAA2-D3B5-6C4A-462E-145BE7572225}"/>
                  </a:ext>
                </a:extLst>
              </p:cNvPr>
              <p:cNvSpPr txBox="1">
                <a:spLocks noRot="1" noChangeAspect="1" noMove="1" noResize="1" noEditPoints="1" noAdjustHandles="1" noChangeArrowheads="1" noChangeShapeType="1" noTextEdit="1"/>
              </p:cNvSpPr>
              <p:nvPr/>
            </p:nvSpPr>
            <p:spPr>
              <a:xfrm>
                <a:off x="8073456" y="3597323"/>
                <a:ext cx="3127459" cy="430887"/>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206E53CA-AE91-228C-0DAE-3CBD894E0406}"/>
                  </a:ext>
                </a:extLst>
              </p:cNvPr>
              <p:cNvSpPr txBox="1"/>
              <p:nvPr/>
            </p:nvSpPr>
            <p:spPr>
              <a:xfrm>
                <a:off x="5363503" y="5118756"/>
                <a:ext cx="484908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de-DE" sz="2800" b="0" i="0" smtClean="0">
                          <a:latin typeface="Cambria Math" panose="02040503050406030204" pitchFamily="18" charset="0"/>
                        </a:rPr>
                        <m:t>number</m:t>
                      </m:r>
                      <m:r>
                        <a:rPr lang="de-DE" sz="2800" b="0" i="0" smtClean="0">
                          <a:latin typeface="Cambria Math" panose="02040503050406030204" pitchFamily="18" charset="0"/>
                        </a:rPr>
                        <m:t> </m:t>
                      </m:r>
                      <m:r>
                        <m:rPr>
                          <m:sty m:val="p"/>
                        </m:rPr>
                        <a:rPr lang="de-DE" sz="2800" b="0" i="0" smtClean="0">
                          <a:latin typeface="Cambria Math" panose="02040503050406030204" pitchFamily="18" charset="0"/>
                        </a:rPr>
                        <m:t>N</m:t>
                      </m:r>
                      <m:r>
                        <a:rPr lang="de-DE" sz="2800" b="0" i="0" smtClean="0">
                          <a:latin typeface="Cambria Math" panose="02040503050406030204" pitchFamily="18" charset="0"/>
                        </a:rPr>
                        <m:t> </m:t>
                      </m:r>
                      <m:r>
                        <m:rPr>
                          <m:sty m:val="p"/>
                        </m:rPr>
                        <a:rPr lang="de-DE" sz="2800" b="0" i="0" smtClean="0">
                          <a:latin typeface="Cambria Math" panose="02040503050406030204" pitchFamily="18" charset="0"/>
                        </a:rPr>
                        <m:t>of</m:t>
                      </m:r>
                      <m:r>
                        <a:rPr lang="de-DE" sz="2800" b="0" i="0" smtClean="0">
                          <a:latin typeface="Cambria Math" panose="02040503050406030204" pitchFamily="18" charset="0"/>
                        </a:rPr>
                        <m:t> </m:t>
                      </m:r>
                      <m:r>
                        <m:rPr>
                          <m:sty m:val="p"/>
                        </m:rPr>
                        <a:rPr lang="de-DE" sz="2800" b="0" i="0" smtClean="0">
                          <a:latin typeface="Cambria Math" panose="02040503050406030204" pitchFamily="18" charset="0"/>
                        </a:rPr>
                        <m:t>gridpoints</m:t>
                      </m:r>
                      <m:r>
                        <a:rPr lang="de-DE" sz="2800" b="0" i="0" smtClean="0">
                          <a:latin typeface="Cambria Math" panose="02040503050406030204" pitchFamily="18" charset="0"/>
                        </a:rPr>
                        <m:t> </m:t>
                      </m:r>
                      <m:r>
                        <m:rPr>
                          <m:sty m:val="p"/>
                        </m:rPr>
                        <a:rPr lang="de-DE" sz="2800" b="0" i="0" smtClean="0">
                          <a:latin typeface="Cambria Math" panose="02040503050406030204" pitchFamily="18" charset="0"/>
                        </a:rPr>
                        <m:t>in</m:t>
                      </m:r>
                      <m:r>
                        <a:rPr lang="de-DE" sz="2800" b="0" i="0" smtClean="0">
                          <a:latin typeface="Cambria Math" panose="02040503050406030204" pitchFamily="18" charset="0"/>
                        </a:rPr>
                        <m:t> [0,1]</m:t>
                      </m:r>
                    </m:oMath>
                  </m:oMathPara>
                </a14:m>
                <a:endParaRPr lang="en-US" sz="2800"/>
              </a:p>
            </p:txBody>
          </p:sp>
        </mc:Choice>
        <mc:Fallback xmlns="">
          <p:sp>
            <p:nvSpPr>
              <p:cNvPr id="16" name="Textfeld 15">
                <a:extLst>
                  <a:ext uri="{FF2B5EF4-FFF2-40B4-BE49-F238E27FC236}">
                    <a16:creationId xmlns:a16="http://schemas.microsoft.com/office/drawing/2014/main" id="{206E53CA-AE91-228C-0DAE-3CBD894E0406}"/>
                  </a:ext>
                </a:extLst>
              </p:cNvPr>
              <p:cNvSpPr txBox="1">
                <a:spLocks noRot="1" noChangeAspect="1" noMove="1" noResize="1" noEditPoints="1" noAdjustHandles="1" noChangeArrowheads="1" noChangeShapeType="1" noTextEdit="1"/>
              </p:cNvSpPr>
              <p:nvPr/>
            </p:nvSpPr>
            <p:spPr>
              <a:xfrm>
                <a:off x="5363503" y="5118756"/>
                <a:ext cx="4849084" cy="430887"/>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id="{F452D24C-1023-10E8-AC4E-97251E1D5A1E}"/>
                  </a:ext>
                </a:extLst>
              </p:cNvPr>
              <p:cNvSpPr txBox="1"/>
              <p:nvPr/>
            </p:nvSpPr>
            <p:spPr>
              <a:xfrm>
                <a:off x="828290" y="5474919"/>
                <a:ext cx="10034852" cy="994631"/>
              </a:xfrm>
              <a:prstGeom prst="rect">
                <a:avLst/>
              </a:prstGeom>
              <a:noFill/>
            </p:spPr>
            <p:txBody>
              <a:bodyPr wrap="square" rtlCol="0">
                <a:spAutoFit/>
              </a:bodyPr>
              <a:lstStyle/>
              <a:p>
                <a:r>
                  <a:rPr lang="en-US" sz="2400">
                    <a:solidFill>
                      <a:srgbClr val="FF0000"/>
                    </a:solidFill>
                  </a:rPr>
                  <a:t>Problem</a:t>
                </a:r>
                <a:r>
                  <a:rPr lang="en-US" sz="2400"/>
                  <a:t>: Double resolution </a:t>
                </a:r>
                <a14:m>
                  <m:oMath xmlns:m="http://schemas.openxmlformats.org/officeDocument/2006/math">
                    <m:f>
                      <m:fPr>
                        <m:ctrlPr>
                          <a:rPr lang="de-DE" sz="2400" b="0" i="1" smtClean="0">
                            <a:latin typeface="Cambria Math" panose="02040503050406030204" pitchFamily="18" charset="0"/>
                          </a:rPr>
                        </m:ctrlPr>
                      </m:fPr>
                      <m:num>
                        <m:r>
                          <m:rPr>
                            <m:sty m:val="p"/>
                          </m:rPr>
                          <a:rPr lang="de-DE" sz="2400" b="0" i="0" smtClean="0">
                            <a:latin typeface="Cambria Math" panose="02040503050406030204" pitchFamily="18" charset="0"/>
                          </a:rPr>
                          <m:t>Δx</m:t>
                        </m:r>
                      </m:num>
                      <m:den>
                        <m:r>
                          <a:rPr lang="de-DE" sz="2400" b="0" i="0" smtClean="0">
                            <a:latin typeface="Cambria Math" panose="02040503050406030204" pitchFamily="18" charset="0"/>
                          </a:rPr>
                          <m:t>2</m:t>
                        </m:r>
                      </m:den>
                    </m:f>
                  </m:oMath>
                </a14:m>
                <a:r>
                  <a:rPr lang="en-US" sz="2400"/>
                  <a:t> </a:t>
                </a:r>
                <a:r>
                  <a:rPr lang="en-US" sz="2400">
                    <a:sym typeface="Wingdings" panose="05000000000000000000" pitchFamily="2" charset="2"/>
                  </a:rPr>
                  <a:t> need </a:t>
                </a:r>
                <a14:m>
                  <m:oMath xmlns:m="http://schemas.openxmlformats.org/officeDocument/2006/math">
                    <m:r>
                      <a:rPr lang="de-DE" sz="2400" b="0" i="1" smtClean="0">
                        <a:latin typeface="Cambria Math" panose="02040503050406030204" pitchFamily="18" charset="0"/>
                        <a:sym typeface="Wingdings" panose="05000000000000000000" pitchFamily="2" charset="2"/>
                      </a:rPr>
                      <m:t>𝒪</m:t>
                    </m:r>
                    <m:d>
                      <m:dPr>
                        <m:ctrlPr>
                          <a:rPr lang="de-DE" sz="2400" b="0" i="1" smtClean="0">
                            <a:latin typeface="Cambria Math" panose="02040503050406030204" pitchFamily="18" charset="0"/>
                            <a:sym typeface="Wingdings" panose="05000000000000000000" pitchFamily="2" charset="2"/>
                          </a:rPr>
                        </m:ctrlPr>
                      </m:dPr>
                      <m:e>
                        <m:sSup>
                          <m:sSupPr>
                            <m:ctrlPr>
                              <a:rPr lang="de-DE" sz="2400" b="0" i="1" smtClean="0">
                                <a:latin typeface="Cambria Math" panose="02040503050406030204" pitchFamily="18" charset="0"/>
                                <a:sym typeface="Wingdings" panose="05000000000000000000" pitchFamily="2" charset="2"/>
                              </a:rPr>
                            </m:ctrlPr>
                          </m:sSupPr>
                          <m:e>
                            <m:r>
                              <a:rPr lang="de-DE" sz="2400" b="0" i="1" smtClean="0">
                                <a:latin typeface="Cambria Math" panose="02040503050406030204" pitchFamily="18" charset="0"/>
                                <a:sym typeface="Wingdings" panose="05000000000000000000" pitchFamily="2" charset="2"/>
                              </a:rPr>
                              <m:t>𝑁</m:t>
                            </m:r>
                          </m:e>
                          <m:sup>
                            <m:r>
                              <a:rPr lang="de-DE" sz="2400" b="0" i="1" smtClean="0">
                                <a:latin typeface="Cambria Math" panose="02040503050406030204" pitchFamily="18" charset="0"/>
                                <a:sym typeface="Wingdings" panose="05000000000000000000" pitchFamily="2" charset="2"/>
                              </a:rPr>
                              <m:t>2</m:t>
                            </m:r>
                          </m:sup>
                        </m:sSup>
                      </m:e>
                    </m:d>
                  </m:oMath>
                </a14:m>
                <a:r>
                  <a:rPr lang="en-US" sz="2400"/>
                  <a:t> more steps to cover the timespan, every step </a:t>
                </a:r>
                <a14:m>
                  <m:oMath xmlns:m="http://schemas.openxmlformats.org/officeDocument/2006/math">
                    <m:r>
                      <a:rPr lang="de-DE" sz="2400" i="1">
                        <a:latin typeface="Cambria Math" panose="02040503050406030204" pitchFamily="18" charset="0"/>
                        <a:sym typeface="Wingdings" panose="05000000000000000000" pitchFamily="2" charset="2"/>
                      </a:rPr>
                      <m:t>𝒪</m:t>
                    </m:r>
                    <m:d>
                      <m:dPr>
                        <m:ctrlPr>
                          <a:rPr lang="de-DE" sz="2400" i="1">
                            <a:latin typeface="Cambria Math" panose="02040503050406030204" pitchFamily="18" charset="0"/>
                            <a:sym typeface="Wingdings" panose="05000000000000000000" pitchFamily="2" charset="2"/>
                          </a:rPr>
                        </m:ctrlPr>
                      </m:dPr>
                      <m:e>
                        <m:r>
                          <a:rPr lang="de-DE" sz="2400" b="0" i="1" smtClean="0">
                            <a:latin typeface="Cambria Math" panose="02040503050406030204" pitchFamily="18" charset="0"/>
                            <a:sym typeface="Wingdings" panose="05000000000000000000" pitchFamily="2" charset="2"/>
                          </a:rPr>
                          <m:t>𝑁</m:t>
                        </m:r>
                      </m:e>
                    </m:d>
                  </m:oMath>
                </a14:m>
                <a:r>
                  <a:rPr lang="en-US" sz="2400"/>
                  <a:t> more complex </a:t>
                </a:r>
                <a:r>
                  <a:rPr lang="en-US" sz="2400">
                    <a:sym typeface="Wingdings" panose="05000000000000000000" pitchFamily="2" charset="2"/>
                  </a:rPr>
                  <a:t> </a:t>
                </a:r>
                <a14:m>
                  <m:oMath xmlns:m="http://schemas.openxmlformats.org/officeDocument/2006/math">
                    <m:r>
                      <a:rPr lang="de-DE" sz="2400" i="1">
                        <a:latin typeface="Cambria Math" panose="02040503050406030204" pitchFamily="18" charset="0"/>
                        <a:sym typeface="Wingdings" panose="05000000000000000000" pitchFamily="2" charset="2"/>
                      </a:rPr>
                      <m:t>𝒪</m:t>
                    </m:r>
                    <m:d>
                      <m:dPr>
                        <m:ctrlPr>
                          <a:rPr lang="de-DE" sz="2400" i="1">
                            <a:latin typeface="Cambria Math" panose="02040503050406030204" pitchFamily="18" charset="0"/>
                            <a:sym typeface="Wingdings" panose="05000000000000000000" pitchFamily="2" charset="2"/>
                          </a:rPr>
                        </m:ctrlPr>
                      </m:dPr>
                      <m:e>
                        <m:sSup>
                          <m:sSupPr>
                            <m:ctrlPr>
                              <a:rPr lang="de-DE" sz="2400" i="1">
                                <a:latin typeface="Cambria Math" panose="02040503050406030204" pitchFamily="18" charset="0"/>
                                <a:sym typeface="Wingdings" panose="05000000000000000000" pitchFamily="2" charset="2"/>
                              </a:rPr>
                            </m:ctrlPr>
                          </m:sSupPr>
                          <m:e>
                            <m:r>
                              <a:rPr lang="de-DE" sz="2400" i="1">
                                <a:latin typeface="Cambria Math" panose="02040503050406030204" pitchFamily="18" charset="0"/>
                                <a:sym typeface="Wingdings" panose="05000000000000000000" pitchFamily="2" charset="2"/>
                              </a:rPr>
                              <m:t>𝑁</m:t>
                            </m:r>
                          </m:e>
                          <m:sup>
                            <m:r>
                              <a:rPr lang="de-DE" sz="2400" b="0" i="1" smtClean="0">
                                <a:latin typeface="Cambria Math" panose="02040503050406030204" pitchFamily="18" charset="0"/>
                                <a:sym typeface="Wingdings" panose="05000000000000000000" pitchFamily="2" charset="2"/>
                              </a:rPr>
                              <m:t>3</m:t>
                            </m:r>
                          </m:sup>
                        </m:sSup>
                      </m:e>
                    </m:d>
                  </m:oMath>
                </a14:m>
                <a:r>
                  <a:rPr lang="en-US">
                    <a:sym typeface="Wingdings" panose="05000000000000000000" pitchFamily="2" charset="2"/>
                  </a:rPr>
                  <a:t> </a:t>
                </a:r>
                <a:endParaRPr lang="en-US"/>
              </a:p>
            </p:txBody>
          </p:sp>
        </mc:Choice>
        <mc:Fallback xmlns="">
          <p:sp>
            <p:nvSpPr>
              <p:cNvPr id="17" name="Textfeld 16">
                <a:extLst>
                  <a:ext uri="{FF2B5EF4-FFF2-40B4-BE49-F238E27FC236}">
                    <a16:creationId xmlns:a16="http://schemas.microsoft.com/office/drawing/2014/main" id="{F452D24C-1023-10E8-AC4E-97251E1D5A1E}"/>
                  </a:ext>
                </a:extLst>
              </p:cNvPr>
              <p:cNvSpPr txBox="1">
                <a:spLocks noRot="1" noChangeAspect="1" noMove="1" noResize="1" noEditPoints="1" noAdjustHandles="1" noChangeArrowheads="1" noChangeShapeType="1" noTextEdit="1"/>
              </p:cNvSpPr>
              <p:nvPr/>
            </p:nvSpPr>
            <p:spPr>
              <a:xfrm>
                <a:off x="828290" y="5474919"/>
                <a:ext cx="10034852" cy="994631"/>
              </a:xfrm>
              <a:prstGeom prst="rect">
                <a:avLst/>
              </a:prstGeom>
              <a:blipFill>
                <a:blip r:embed="rId9"/>
                <a:stretch>
                  <a:fillRect l="-972" b="-13497"/>
                </a:stretch>
              </a:blipFill>
            </p:spPr>
            <p:txBody>
              <a:bodyPr/>
              <a:lstStyle/>
              <a:p>
                <a:r>
                  <a:rPr lang="en-US">
                    <a:noFill/>
                  </a:rPr>
                  <a:t> </a:t>
                </a:r>
              </a:p>
            </p:txBody>
          </p:sp>
        </mc:Fallback>
      </mc:AlternateContent>
      <p:sp>
        <p:nvSpPr>
          <p:cNvPr id="6" name="Foliennummernplatzhalter 5">
            <a:extLst>
              <a:ext uri="{FF2B5EF4-FFF2-40B4-BE49-F238E27FC236}">
                <a16:creationId xmlns:a16="http://schemas.microsoft.com/office/drawing/2014/main" id="{E020F090-9C69-1DC9-6E63-9376EF1FF370}"/>
              </a:ext>
            </a:extLst>
          </p:cNvPr>
          <p:cNvSpPr>
            <a:spLocks noGrp="1"/>
          </p:cNvSpPr>
          <p:nvPr>
            <p:ph type="sldNum" sz="quarter" idx="12"/>
          </p:nvPr>
        </p:nvSpPr>
        <p:spPr/>
        <p:txBody>
          <a:bodyPr/>
          <a:lstStyle/>
          <a:p>
            <a:fld id="{A0B92CD8-FF24-4321-9188-DC9BF5755683}" type="slidenum">
              <a:rPr lang="en-US" smtClean="0"/>
              <a:t>28</a:t>
            </a:fld>
            <a:endParaRPr lang="en-US"/>
          </a:p>
        </p:txBody>
      </p:sp>
      <p:sp>
        <p:nvSpPr>
          <p:cNvPr id="390" name="Textfeld 389">
            <a:extLst>
              <a:ext uri="{FF2B5EF4-FFF2-40B4-BE49-F238E27FC236}">
                <a16:creationId xmlns:a16="http://schemas.microsoft.com/office/drawing/2014/main" id="{CF00AA07-159A-D542-C00F-87F8C6C33DB1}"/>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13974340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3" grpId="0"/>
      <p:bldP spid="16" grpId="0"/>
      <p:bldP spid="1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30DE76-2130-402F-C391-9BCBD73F47A5}"/>
              </a:ext>
            </a:extLst>
          </p:cNvPr>
          <p:cNvSpPr>
            <a:spLocks noGrp="1"/>
          </p:cNvSpPr>
          <p:nvPr>
            <p:ph type="title"/>
          </p:nvPr>
        </p:nvSpPr>
        <p:spPr>
          <a:xfrm>
            <a:off x="682488" y="207115"/>
            <a:ext cx="10515600" cy="1325563"/>
          </a:xfrm>
        </p:spPr>
        <p:txBody>
          <a:bodyPr/>
          <a:lstStyle/>
          <a:p>
            <a:r>
              <a:rPr lang="en-US"/>
              <a:t>The Implicit Approach | Implicit Euler Method</a:t>
            </a:r>
          </a:p>
        </p:txBody>
      </p:sp>
      <mc:AlternateContent xmlns:mc="http://schemas.openxmlformats.org/markup-compatibility/2006" xmlns:a14="http://schemas.microsoft.com/office/drawing/2010/main">
        <mc:Choice Requires="a14">
          <p:sp>
            <p:nvSpPr>
              <p:cNvPr id="4" name="Textfeld 1">
                <a:extLst>
                  <a:ext uri="{FF2B5EF4-FFF2-40B4-BE49-F238E27FC236}">
                    <a16:creationId xmlns:a16="http://schemas.microsoft.com/office/drawing/2014/main" id="{7D4FCC87-5523-9FEE-9041-2F4E76D90D08}"/>
                  </a:ext>
                </a:extLst>
              </p:cNvPr>
              <p:cNvSpPr txBox="1"/>
              <p:nvPr/>
            </p:nvSpPr>
            <p:spPr>
              <a:xfrm>
                <a:off x="5277136" y="1480626"/>
                <a:ext cx="5795316" cy="1077595"/>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a:solidFill>
                      <a:srgbClr val="1F3864"/>
                    </a:solidFill>
                    <a:effectLst/>
                    <a:latin typeface="Roboto" panose="02000000000000000000" pitchFamily="2" charset="0"/>
                    <a:ea typeface="Calibri" panose="020F0502020204030204" pitchFamily="34" charset="0"/>
                    <a:cs typeface="Times New Roman" panose="02020603050405020304" pitchFamily="18" charset="0"/>
                  </a:rPr>
                  <a:t>Implicit Euler Method for Solving Stiff ODEs </a:t>
                </a:r>
                <a14:m>
                  <m:oMath xmlns:m="http://schemas.openxmlformats.org/officeDocument/2006/math">
                    <m:sSub>
                      <m:sSubPr>
                        <m:ctrlPr>
                          <a:rPr lang="de-DE"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m:t>
                        </m:r>
                      </m:e>
                      <m:sub>
                        <m:r>
                          <m:rPr>
                            <m:sty m:val="p"/>
                          </m:rPr>
                          <a:rPr lang="en-US">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t</m:t>
                        </m:r>
                      </m:sub>
                    </m:sSub>
                    <m:acc>
                      <m:accPr>
                        <m:chr m:val="̲"/>
                        <m:ctrlPr>
                          <a:rPr lang="de-DE"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y</m:t>
                        </m:r>
                      </m:e>
                    </m:acc>
                    <m:r>
                      <a:rPr lang="en-US">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y</m:t>
                            </m:r>
                          </m:e>
                        </m:acc>
                      </m:e>
                    </m:d>
                  </m:oMath>
                </a14:m>
                <a:endParaRPr lang="de-DE">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implicit</m:t>
                      </m:r>
                      <m:r>
                        <a:rPr lang="en-US">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step</m:t>
                      </m:r>
                      <m:r>
                        <a:rPr lang="en-US">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de-DE"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+1</m:t>
                              </m:r>
                            </m:e>
                          </m:d>
                        </m:sup>
                      </m:sSup>
                      <m:r>
                        <a:rPr lang="en-US">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n</m:t>
                              </m:r>
                            </m:e>
                          </m:d>
                        </m:sup>
                      </m:sSup>
                      <m:r>
                        <a:rPr lang="en-US">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Δt</m:t>
                      </m:r>
                      <m:r>
                        <a:rPr lang="en-US">
                          <a:effectLst/>
                          <a:latin typeface="Cambria Math" panose="02040503050406030204" pitchFamily="18" charset="0"/>
                          <a:ea typeface="Times New Roman" panose="02020603050405020304" pitchFamily="18" charset="0"/>
                          <a:cs typeface="Times New Roman" panose="02020603050405020304" pitchFamily="18" charset="0"/>
                        </a:rPr>
                        <m:t> </m:t>
                      </m:r>
                      <m:bar>
                        <m:barPr>
                          <m:ctrlPr>
                            <a:rPr lang="de-DE"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f</m:t>
                          </m:r>
                        </m:e>
                      </m:bar>
                      <m:d>
                        <m:dPr>
                          <m:ctrlPr>
                            <a:rPr lang="de-DE"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+1</m:t>
                                  </m:r>
                                </m:e>
                              </m:d>
                            </m:sup>
                          </m:sSup>
                        </m:e>
                      </m:d>
                    </m:oMath>
                  </m:oMathPara>
                </a14:m>
                <a:endParaRPr lang="de-DE" sz="160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4" name="Textfeld 1">
                <a:extLst>
                  <a:ext uri="{FF2B5EF4-FFF2-40B4-BE49-F238E27FC236}">
                    <a16:creationId xmlns:a16="http://schemas.microsoft.com/office/drawing/2014/main" id="{7D4FCC87-5523-9FEE-9041-2F4E76D90D08}"/>
                  </a:ext>
                </a:extLst>
              </p:cNvPr>
              <p:cNvSpPr txBox="1">
                <a:spLocks noRot="1" noChangeAspect="1" noMove="1" noResize="1" noEditPoints="1" noAdjustHandles="1" noChangeArrowheads="1" noChangeShapeType="1" noTextEdit="1"/>
              </p:cNvSpPr>
              <p:nvPr/>
            </p:nvSpPr>
            <p:spPr>
              <a:xfrm>
                <a:off x="5277136" y="1480626"/>
                <a:ext cx="5795316" cy="1077595"/>
              </a:xfrm>
              <a:prstGeom prst="rect">
                <a:avLst/>
              </a:prstGeom>
              <a:blipFill>
                <a:blip r:embed="rId3"/>
                <a:stretch>
                  <a:fillRect l="-840"/>
                </a:stretch>
              </a:blipFill>
              <a:ln/>
            </p:spPr>
            <p:txBody>
              <a:bodyPr/>
              <a:lstStyle/>
              <a:p>
                <a:r>
                  <a:rPr lang="en-US">
                    <a:noFill/>
                  </a:rPr>
                  <a:t> </a:t>
                </a:r>
              </a:p>
            </p:txBody>
          </p:sp>
        </mc:Fallback>
      </mc:AlternateContent>
      <p:cxnSp>
        <p:nvCxnSpPr>
          <p:cNvPr id="5" name="Gerade Verbindung mit Pfeil 4">
            <a:extLst>
              <a:ext uri="{FF2B5EF4-FFF2-40B4-BE49-F238E27FC236}">
                <a16:creationId xmlns:a16="http://schemas.microsoft.com/office/drawing/2014/main" id="{B9A6A71C-66DE-AB45-F20A-EEB9ABF8C514}"/>
              </a:ext>
            </a:extLst>
          </p:cNvPr>
          <p:cNvCxnSpPr>
            <a:cxnSpLocks/>
          </p:cNvCxnSpPr>
          <p:nvPr/>
        </p:nvCxnSpPr>
        <p:spPr>
          <a:xfrm flipH="1">
            <a:off x="4197274" y="1930477"/>
            <a:ext cx="947531" cy="723090"/>
          </a:xfrm>
          <a:prstGeom prst="straightConnector1">
            <a:avLst/>
          </a:prstGeom>
          <a:ln w="38100">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feld 6">
                <a:extLst>
                  <a:ext uri="{FF2B5EF4-FFF2-40B4-BE49-F238E27FC236}">
                    <a16:creationId xmlns:a16="http://schemas.microsoft.com/office/drawing/2014/main" id="{710A4C7D-9C2C-5FFC-E4A4-3B693E828396}"/>
                  </a:ext>
                </a:extLst>
              </p:cNvPr>
              <p:cNvSpPr txBox="1"/>
              <p:nvPr/>
            </p:nvSpPr>
            <p:spPr>
              <a:xfrm>
                <a:off x="601515" y="3862077"/>
                <a:ext cx="7124398" cy="1811833"/>
              </a:xfrm>
              <a:prstGeom prst="rect">
                <a:avLst/>
              </a:prstGeom>
              <a:ln/>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a:effectLst/>
                    <a:latin typeface="Roboto" panose="02000000000000000000" pitchFamily="2" charset="0"/>
                    <a:ea typeface="Times New Roman" panose="02020603050405020304" pitchFamily="18" charset="0"/>
                    <a:cs typeface="Times New Roman" panose="02020603050405020304" pitchFamily="18" charset="0"/>
                  </a:rPr>
                  <a:t>Solve </a:t>
                </a:r>
                <a:r>
                  <a:rPr lang="en-US" b="1">
                    <a:effectLst/>
                    <a:latin typeface="Roboto" panose="02000000000000000000" pitchFamily="2" charset="0"/>
                    <a:ea typeface="Times New Roman" panose="02020603050405020304" pitchFamily="18" charset="0"/>
                    <a:cs typeface="Times New Roman" panose="02020603050405020304" pitchFamily="18" charset="0"/>
                  </a:rPr>
                  <a:t>one timestep </a:t>
                </a:r>
                <a:r>
                  <a:rPr lang="en-US">
                    <a:effectLst/>
                    <a:latin typeface="Roboto" panose="02000000000000000000" pitchFamily="2" charset="0"/>
                    <a:ea typeface="Times New Roman" panose="02020603050405020304" pitchFamily="18" charset="0"/>
                    <a:cs typeface="Times New Roman" panose="02020603050405020304" pitchFamily="18" charset="0"/>
                  </a:rPr>
                  <a:t>iteratively using </a:t>
                </a:r>
                <a:r>
                  <a:rPr lang="en-US">
                    <a:solidFill>
                      <a:schemeClr val="accent1">
                        <a:lumMod val="50000"/>
                      </a:schemeClr>
                    </a:solidFill>
                    <a:effectLst/>
                    <a:latin typeface="Roboto" panose="02000000000000000000" pitchFamily="2" charset="0"/>
                    <a:ea typeface="Times New Roman" panose="02020603050405020304" pitchFamily="18" charset="0"/>
                    <a:cs typeface="Times New Roman" panose="02020603050405020304" pitchFamily="18" charset="0"/>
                  </a:rPr>
                  <a:t>Newton iteration</a:t>
                </a:r>
                <a:endParaRPr lang="de-DE">
                  <a:solidFill>
                    <a:schemeClr val="accent1">
                      <a:lumMod val="50000"/>
                    </a:schemeClr>
                  </a:solidFill>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k</m:t>
                          </m:r>
                          <m:r>
                            <a:rPr lang="en-US">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a:effectLst/>
                              <a:latin typeface="Cambria Math" panose="02040503050406030204" pitchFamily="18" charset="0"/>
                              <a:ea typeface="Times New Roman" panose="02020603050405020304" pitchFamily="18" charset="0"/>
                              <a:cs typeface="Times New Roman" panose="02020603050405020304" pitchFamily="18" charset="0"/>
                            </a:rPr>
                            <m:t>1</m:t>
                          </m:r>
                        </m:sup>
                      </m:sSubSup>
                      <m:d>
                        <m:d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g</m:t>
                      </m:r>
                      <m:d>
                        <m:d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g</m:t>
                              </m:r>
                            </m:e>
                          </m:acc>
                        </m:sub>
                      </m:sSub>
                      <m:r>
                        <a:rPr lang="en-US">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a:effectLst/>
                              <a:latin typeface="Cambria Math" panose="02040503050406030204" pitchFamily="18" charset="0"/>
                              <a:ea typeface="Times New Roman" panose="02020603050405020304" pitchFamily="18" charset="0"/>
                              <a:cs typeface="Times New Roman" panose="02020603050405020304" pitchFamily="18" charset="0"/>
                            </a:rPr>
                            <m:t>1</m:t>
                          </m:r>
                        </m:e>
                      </m:acc>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γ</m:t>
                      </m:r>
                      <m:d>
                        <m:d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Δt</m:t>
                          </m:r>
                        </m:e>
                      </m:d>
                      <m:r>
                        <a:rPr lang="en-US">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a:effectLst/>
                                  <a:latin typeface="Cambria Math" panose="02040503050406030204" pitchFamily="18" charset="0"/>
                                  <a:ea typeface="Calibri" panose="020F0502020204030204" pitchFamily="34" charset="0"/>
                                  <a:cs typeface="Times New Roman" panose="02020603050405020304" pitchFamily="18" charset="0"/>
                                </a:rPr>
                                <m:t>J</m:t>
                              </m:r>
                            </m:e>
                          </m:acc>
                        </m:e>
                        <m:sub>
                          <m:r>
                            <a:rPr lang="de-DE">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a:effectLst/>
                                  <a:latin typeface="Cambria Math" panose="02040503050406030204" pitchFamily="18" charset="0"/>
                                  <a:ea typeface="Calibri" panose="020F0502020204030204" pitchFamily="34" charset="0"/>
                                  <a:cs typeface="Times New Roman" panose="02020603050405020304" pitchFamily="18" charset="0"/>
                                </a:rPr>
                                <m:t>f</m:t>
                              </m:r>
                            </m:e>
                          </m:acc>
                        </m:sub>
                      </m:sSub>
                    </m:oMath>
                  </m:oMathPara>
                </a14:m>
                <a:endParaRPr lang="de-DE">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a:rPr lang="de-DE"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0</m:t>
                          </m:r>
                        </m:sub>
                      </m:sSub>
                      <m:r>
                        <a:rPr lang="de-DE"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de-DE"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i="0">
                                  <a:solidFill>
                                    <a:schemeClr val="tx1"/>
                                  </a:solidFill>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i="0">
                                  <a:solidFill>
                                    <a:schemeClr val="tx1"/>
                                  </a:solidFill>
                                  <a:latin typeface="Cambria Math" panose="02040503050406030204" pitchFamily="18" charset="0"/>
                                  <a:ea typeface="Calibri" panose="020F0502020204030204" pitchFamily="34" charset="0"/>
                                  <a:cs typeface="Times New Roman" panose="02020603050405020304" pitchFamily="18" charset="0"/>
                                </a:rPr>
                                <m:t>n</m:t>
                              </m:r>
                            </m:e>
                          </m:d>
                        </m:sup>
                      </m:sSup>
                      <m:r>
                        <a:rPr lang="de-DE"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sSub>
                        <m:sSubPr>
                          <m:ctrlPr>
                            <a:rPr lang="de-DE"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de-DE" b="0" i="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m:t>
                          </m:r>
                        </m:sub>
                      </m:sSub>
                      <m:groupChr>
                        <m:groupChrPr>
                          <m:chr m:val="→"/>
                          <m:pos m:val="top"/>
                          <m:ctrlPr>
                            <a:rPr lang="en-US" i="1" smtClean="0">
                              <a:solidFill>
                                <a:schemeClr val="tx1"/>
                              </a:solidFill>
                              <a:latin typeface="Cambria Math" panose="02040503050406030204" pitchFamily="18" charset="0"/>
                              <a:cs typeface="Times New Roman" panose="02020603050405020304" pitchFamily="18" charset="0"/>
                            </a:rPr>
                          </m:ctrlPr>
                        </m:groupChrPr>
                        <m:e>
                          <m:r>
                            <m:rPr>
                              <m:sty m:val="p"/>
                              <m:brk m:alnAt="1"/>
                            </m:rPr>
                            <a:rPr lang="de-DE" b="0" i="0" smtClean="0">
                              <a:solidFill>
                                <a:schemeClr val="tx1"/>
                              </a:solidFill>
                              <a:latin typeface="Cambria Math" panose="02040503050406030204" pitchFamily="18" charset="0"/>
                              <a:cs typeface="Times New Roman" panose="02020603050405020304" pitchFamily="18" charset="0"/>
                            </a:rPr>
                            <m:t>m</m:t>
                          </m:r>
                          <m:r>
                            <a:rPr lang="de-DE" b="0" i="0" smtClean="0">
                              <a:solidFill>
                                <a:schemeClr val="tx1"/>
                              </a:solidFill>
                              <a:latin typeface="Cambria Math" panose="02040503050406030204" pitchFamily="18" charset="0"/>
                              <a:cs typeface="Times New Roman" panose="02020603050405020304" pitchFamily="18" charset="0"/>
                            </a:rPr>
                            <m:t>→∞</m:t>
                          </m:r>
                        </m:e>
                      </m:groupChr>
                      <m:sSup>
                        <m:sSupPr>
                          <m:ctrlPr>
                            <a:rPr lang="de-DE"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i="0">
                                  <a:solidFill>
                                    <a:schemeClr val="tx1"/>
                                  </a:solidFill>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i="0">
                                  <a:solidFill>
                                    <a:schemeClr val="tx1"/>
                                  </a:solidFill>
                                  <a:latin typeface="Cambria Math" panose="02040503050406030204" pitchFamily="18" charset="0"/>
                                  <a:ea typeface="Calibri" panose="020F0502020204030204" pitchFamily="34" charset="0"/>
                                  <a:cs typeface="Times New Roman" panose="02020603050405020304" pitchFamily="18" charset="0"/>
                                </a:rPr>
                                <m:t>n</m:t>
                              </m:r>
                              <m:r>
                                <a:rPr lang="en-US" i="0">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e>
                          </m:d>
                        </m:sup>
                      </m:sSup>
                    </m:oMath>
                  </m:oMathPara>
                </a14:m>
                <a:endParaRPr lang="de-DE">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alternatively</m:t>
                      </m:r>
                      <m:r>
                        <a:rPr lang="en-US">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quasi</m:t>
                      </m:r>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Newton</m:t>
                      </m:r>
                      <m:r>
                        <a:rPr lang="en-US">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k</m:t>
                          </m:r>
                          <m:r>
                            <a:rPr lang="en-US">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i="1">
                              <a:effectLst/>
                              <a:latin typeface="Cambria Math" panose="02040503050406030204" pitchFamily="18" charset="0"/>
                              <a:ea typeface="Times New Roman" panose="02020603050405020304" pitchFamily="18" charset="0"/>
                              <a:cs typeface="Times New Roman" panose="02020603050405020304" pitchFamily="18" charset="0"/>
                            </a:rPr>
                            <m:t>−</m:t>
                          </m:r>
                          <m:r>
                            <a:rPr lang="en-US">
                              <a:effectLst/>
                              <a:latin typeface="Cambria Math" panose="02040503050406030204" pitchFamily="18" charset="0"/>
                              <a:ea typeface="Times New Roman" panose="02020603050405020304" pitchFamily="18" charset="0"/>
                              <a:cs typeface="Times New Roman" panose="02020603050405020304" pitchFamily="18" charset="0"/>
                            </a:rPr>
                            <m:t>1</m:t>
                          </m:r>
                        </m:sup>
                      </m:sSubSup>
                      <m:d>
                        <m:d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a:rPr lang="en-US">
                                  <a:effectLst/>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g</m:t>
                      </m:r>
                      <m:d>
                        <m:d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k</m:t>
                              </m:r>
                            </m:sub>
                          </m:sSub>
                        </m:e>
                      </m:d>
                    </m:oMath>
                  </m:oMathPara>
                </a14:m>
                <a:endParaRPr lang="de-DE">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6" name="Textfeld 6">
                <a:extLst>
                  <a:ext uri="{FF2B5EF4-FFF2-40B4-BE49-F238E27FC236}">
                    <a16:creationId xmlns:a16="http://schemas.microsoft.com/office/drawing/2014/main" id="{710A4C7D-9C2C-5FFC-E4A4-3B693E828396}"/>
                  </a:ext>
                </a:extLst>
              </p:cNvPr>
              <p:cNvSpPr txBox="1">
                <a:spLocks noRot="1" noChangeAspect="1" noMove="1" noResize="1" noEditPoints="1" noAdjustHandles="1" noChangeArrowheads="1" noChangeShapeType="1" noTextEdit="1"/>
              </p:cNvSpPr>
              <p:nvPr/>
            </p:nvSpPr>
            <p:spPr>
              <a:xfrm>
                <a:off x="601515" y="3862077"/>
                <a:ext cx="7124398" cy="1811833"/>
              </a:xfrm>
              <a:prstGeom prst="rect">
                <a:avLst/>
              </a:prstGeom>
              <a:blipFill>
                <a:blip r:embed="rId4"/>
                <a:stretch>
                  <a:fillRect l="-684" t="-1672"/>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651ABA55-AE8E-9267-3AC6-72C4F7E48C65}"/>
                  </a:ext>
                </a:extLst>
              </p:cNvPr>
              <p:cNvSpPr txBox="1"/>
              <p:nvPr/>
            </p:nvSpPr>
            <p:spPr>
              <a:xfrm>
                <a:off x="601515" y="2719662"/>
                <a:ext cx="6096000" cy="1037463"/>
              </a:xfrm>
              <a:prstGeom prst="rect">
                <a:avLst/>
              </a:prstGeom>
            </p:spPr>
            <p:style>
              <a:lnRef idx="2">
                <a:schemeClr val="accent5"/>
              </a:lnRef>
              <a:fillRef idx="1">
                <a:schemeClr val="lt1"/>
              </a:fillRef>
              <a:effectRef idx="0">
                <a:schemeClr val="accent5"/>
              </a:effectRef>
              <a:fontRef idx="minor">
                <a:schemeClr val="dk1"/>
              </a:fontRef>
            </p:style>
            <p:txBody>
              <a:bodyPr wrap="square">
                <a:spAutoFit/>
              </a:bodyPr>
              <a:lstStyle/>
              <a:p>
                <a:pPr>
                  <a:lnSpc>
                    <a:spcPct val="107000"/>
                  </a:lnSpc>
                  <a:spcAft>
                    <a:spcPts val="800"/>
                  </a:spcAft>
                </a:pPr>
                <a:r>
                  <a:rPr lang="de-DE">
                    <a:solidFill>
                      <a:schemeClr val="accent1">
                        <a:lumMod val="50000"/>
                      </a:schemeClr>
                    </a:solidFill>
                    <a:effectLst/>
                    <a:latin typeface="Roboto" panose="02000000000000000000" pitchFamily="2" charset="0"/>
                    <a:ea typeface="Calibri" panose="020F0502020204030204" pitchFamily="34" charset="0"/>
                    <a:cs typeface="Times New Roman" panose="02020603050405020304" pitchFamily="18" charset="0"/>
                  </a:rPr>
                  <a:t>Formulate </a:t>
                </a:r>
                <a:r>
                  <a:rPr lang="de-DE" err="1">
                    <a:solidFill>
                      <a:schemeClr val="accent1">
                        <a:lumMod val="50000"/>
                      </a:schemeClr>
                    </a:solidFill>
                    <a:effectLst/>
                    <a:latin typeface="Roboto" panose="02000000000000000000" pitchFamily="2" charset="0"/>
                    <a:ea typeface="Calibri" panose="020F0502020204030204" pitchFamily="34" charset="0"/>
                    <a:cs typeface="Times New Roman" panose="02020603050405020304" pitchFamily="18" charset="0"/>
                  </a:rPr>
                  <a:t>taking</a:t>
                </a:r>
                <a:r>
                  <a:rPr lang="de-DE">
                    <a:solidFill>
                      <a:schemeClr val="accent1">
                        <a:lumMod val="50000"/>
                      </a:schemeClr>
                    </a:solidFill>
                    <a:effectLst/>
                    <a:latin typeface="Roboto" panose="02000000000000000000" pitchFamily="2" charset="0"/>
                    <a:ea typeface="Calibri" panose="020F0502020204030204" pitchFamily="34" charset="0"/>
                    <a:cs typeface="Times New Roman" panose="02020603050405020304" pitchFamily="18" charset="0"/>
                  </a:rPr>
                  <a:t> </a:t>
                </a:r>
                <a:r>
                  <a:rPr lang="de-DE" b="1" err="1">
                    <a:solidFill>
                      <a:schemeClr val="accent1">
                        <a:lumMod val="50000"/>
                      </a:schemeClr>
                    </a:solidFill>
                    <a:effectLst/>
                    <a:latin typeface="Roboto" panose="02000000000000000000" pitchFamily="2" charset="0"/>
                    <a:ea typeface="Calibri" panose="020F0502020204030204" pitchFamily="34" charset="0"/>
                    <a:cs typeface="Times New Roman" panose="02020603050405020304" pitchFamily="18" charset="0"/>
                  </a:rPr>
                  <a:t>one</a:t>
                </a:r>
                <a:r>
                  <a:rPr lang="de-DE" b="1">
                    <a:solidFill>
                      <a:schemeClr val="accent1">
                        <a:lumMod val="50000"/>
                      </a:schemeClr>
                    </a:solidFill>
                    <a:effectLst/>
                    <a:latin typeface="Roboto" panose="02000000000000000000" pitchFamily="2" charset="0"/>
                    <a:ea typeface="Calibri" panose="020F0502020204030204" pitchFamily="34" charset="0"/>
                    <a:cs typeface="Times New Roman" panose="02020603050405020304" pitchFamily="18" charset="0"/>
                  </a:rPr>
                  <a:t> </a:t>
                </a:r>
                <a:r>
                  <a:rPr lang="de-DE" b="1" err="1">
                    <a:solidFill>
                      <a:schemeClr val="accent1">
                        <a:lumMod val="50000"/>
                      </a:schemeClr>
                    </a:solidFill>
                    <a:effectLst/>
                    <a:latin typeface="Roboto" panose="02000000000000000000" pitchFamily="2" charset="0"/>
                    <a:ea typeface="Calibri" panose="020F0502020204030204" pitchFamily="34" charset="0"/>
                    <a:cs typeface="Times New Roman" panose="02020603050405020304" pitchFamily="18" charset="0"/>
                  </a:rPr>
                  <a:t>timestep</a:t>
                </a:r>
                <a:r>
                  <a:rPr lang="de-DE" b="1">
                    <a:solidFill>
                      <a:schemeClr val="accent1">
                        <a:lumMod val="50000"/>
                      </a:schemeClr>
                    </a:solidFill>
                    <a:effectLst/>
                    <a:latin typeface="Roboto" panose="02000000000000000000" pitchFamily="2" charset="0"/>
                    <a:ea typeface="Calibri" panose="020F0502020204030204" pitchFamily="34" charset="0"/>
                    <a:cs typeface="Times New Roman" panose="02020603050405020304" pitchFamily="18" charset="0"/>
                  </a:rPr>
                  <a:t> </a:t>
                </a:r>
                <a:r>
                  <a:rPr lang="de-DE" err="1">
                    <a:effectLst/>
                    <a:latin typeface="Roboto" panose="02000000000000000000" pitchFamily="2" charset="0"/>
                    <a:ea typeface="Calibri" panose="020F0502020204030204" pitchFamily="34" charset="0"/>
                    <a:cs typeface="Times New Roman" panose="02020603050405020304" pitchFamily="18" charset="0"/>
                  </a:rPr>
                  <a:t>as</a:t>
                </a:r>
                <a:r>
                  <a:rPr lang="de-DE">
                    <a:effectLst/>
                    <a:latin typeface="Roboto" panose="02000000000000000000" pitchFamily="2" charset="0"/>
                    <a:ea typeface="Calibri" panose="020F0502020204030204" pitchFamily="34" charset="0"/>
                    <a:cs typeface="Times New Roman" panose="02020603050405020304" pitchFamily="18" charset="0"/>
                  </a:rPr>
                  <a:t> root-</a:t>
                </a:r>
                <a:r>
                  <a:rPr lang="de-DE" err="1">
                    <a:effectLst/>
                    <a:latin typeface="Roboto" panose="02000000000000000000" pitchFamily="2" charset="0"/>
                    <a:ea typeface="Calibri" panose="020F0502020204030204" pitchFamily="34" charset="0"/>
                    <a:cs typeface="Times New Roman" panose="02020603050405020304" pitchFamily="18" charset="0"/>
                  </a:rPr>
                  <a:t>finding</a:t>
                </a:r>
                <a:r>
                  <a:rPr lang="de-DE">
                    <a:effectLst/>
                    <a:latin typeface="Roboto" panose="02000000000000000000" pitchFamily="2" charset="0"/>
                    <a:ea typeface="Calibri" panose="020F0502020204030204" pitchFamily="34" charset="0"/>
                    <a:cs typeface="Times New Roman" panose="02020603050405020304" pitchFamily="18" charset="0"/>
                  </a:rPr>
                  <a:t> </a:t>
                </a:r>
                <a:r>
                  <a:rPr lang="de-DE" err="1">
                    <a:effectLst/>
                    <a:latin typeface="Roboto" panose="02000000000000000000" pitchFamily="2" charset="0"/>
                    <a:ea typeface="Calibri" panose="020F0502020204030204" pitchFamily="34" charset="0"/>
                    <a:cs typeface="Times New Roman" panose="02020603050405020304" pitchFamily="18" charset="0"/>
                  </a:rPr>
                  <a:t>problem</a:t>
                </a:r>
                <a:endParaRPr lang="de-DE">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de-DE"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a:effectLst/>
                              <a:latin typeface="Cambria Math" panose="02040503050406030204" pitchFamily="18" charset="0"/>
                              <a:ea typeface="Calibri" panose="020F0502020204030204" pitchFamily="34" charset="0"/>
                              <a:cs typeface="Times New Roman" panose="02020603050405020304" pitchFamily="18" charset="0"/>
                            </a:rPr>
                            <m:t>0</m:t>
                          </m:r>
                        </m:e>
                      </m:acc>
                      <m:r>
                        <a:rPr lang="en-US">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+1</m:t>
                              </m:r>
                            </m:e>
                          </m:d>
                        </m:sup>
                      </m:sSup>
                      <m:r>
                        <a:rPr lang="en-US"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n</m:t>
                              </m:r>
                            </m:e>
                          </m:d>
                        </m:sup>
                      </m:sSup>
                      <m:r>
                        <a:rPr lang="en-US"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Δt</m:t>
                      </m:r>
                      <m:r>
                        <a:rPr lang="en-US">
                          <a:effectLst/>
                          <a:latin typeface="Cambria Math" panose="02040503050406030204" pitchFamily="18" charset="0"/>
                          <a:ea typeface="Times New Roman" panose="02020603050405020304" pitchFamily="18" charset="0"/>
                          <a:cs typeface="Times New Roman" panose="02020603050405020304" pitchFamily="18" charset="0"/>
                        </a:rPr>
                        <m:t> </m:t>
                      </m:r>
                      <m:bar>
                        <m:barPr>
                          <m:ctrlPr>
                            <a:rPr lang="de-DE"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f</m:t>
                          </m:r>
                        </m:e>
                      </m:bar>
                      <m:d>
                        <m:dPr>
                          <m:ctrlPr>
                            <a:rPr lang="de-DE"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+1</m:t>
                                  </m:r>
                                </m:e>
                              </m:d>
                            </m:sup>
                          </m:sSup>
                        </m:e>
                      </m:d>
                      <m:r>
                        <a:rPr lang="en-US">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g</m:t>
                          </m:r>
                        </m:e>
                      </m:acc>
                      <m:d>
                        <m:dPr>
                          <m:ctrlPr>
                            <a:rPr lang="de-DE"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de-DE" b="0" i="1" smtClean="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𝜉</m:t>
                              </m:r>
                            </m:e>
                          </m:acc>
                        </m:e>
                      </m:d>
                    </m:oMath>
                  </m:oMathPara>
                </a14:m>
                <a:endParaRPr lang="de-DE">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18" name="Textfeld 17">
                <a:extLst>
                  <a:ext uri="{FF2B5EF4-FFF2-40B4-BE49-F238E27FC236}">
                    <a16:creationId xmlns:a16="http://schemas.microsoft.com/office/drawing/2014/main" id="{651ABA55-AE8E-9267-3AC6-72C4F7E48C65}"/>
                  </a:ext>
                </a:extLst>
              </p:cNvPr>
              <p:cNvSpPr txBox="1">
                <a:spLocks noRot="1" noChangeAspect="1" noMove="1" noResize="1" noEditPoints="1" noAdjustHandles="1" noChangeArrowheads="1" noChangeShapeType="1" noTextEdit="1"/>
              </p:cNvSpPr>
              <p:nvPr/>
            </p:nvSpPr>
            <p:spPr>
              <a:xfrm>
                <a:off x="601515" y="2719662"/>
                <a:ext cx="6096000" cy="1037463"/>
              </a:xfrm>
              <a:prstGeom prst="rect">
                <a:avLst/>
              </a:prstGeom>
              <a:blipFill>
                <a:blip r:embed="rId5"/>
                <a:stretch>
                  <a:fillRect l="-798" t="-232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feld 18">
                <a:extLst>
                  <a:ext uri="{FF2B5EF4-FFF2-40B4-BE49-F238E27FC236}">
                    <a16:creationId xmlns:a16="http://schemas.microsoft.com/office/drawing/2014/main" id="{5A6A57F5-A6D3-C3ED-6287-A81522CBD3FD}"/>
                  </a:ext>
                </a:extLst>
              </p:cNvPr>
              <p:cNvSpPr txBox="1"/>
              <p:nvPr/>
            </p:nvSpPr>
            <p:spPr>
              <a:xfrm>
                <a:off x="601515" y="5786714"/>
                <a:ext cx="5713872" cy="753220"/>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de-DE">
                    <a:ea typeface="Calibri" panose="020F0502020204030204" pitchFamily="34" charset="0"/>
                    <a:cs typeface="Times New Roman" panose="02020603050405020304" pitchFamily="18" charset="0"/>
                  </a:rPr>
                  <a:t>In </a:t>
                </a:r>
                <a:r>
                  <a:rPr lang="de-DE" b="1" err="1">
                    <a:ea typeface="Calibri" panose="020F0502020204030204" pitchFamily="34" charset="0"/>
                    <a:cs typeface="Times New Roman" panose="02020603050405020304" pitchFamily="18" charset="0"/>
                  </a:rPr>
                  <a:t>each</a:t>
                </a:r>
                <a:r>
                  <a:rPr lang="de-DE" b="1">
                    <a:ea typeface="Calibri" panose="020F0502020204030204" pitchFamily="34" charset="0"/>
                    <a:cs typeface="Times New Roman" panose="02020603050405020304" pitchFamily="18" charset="0"/>
                  </a:rPr>
                  <a:t> </a:t>
                </a:r>
                <a:r>
                  <a:rPr lang="de-DE" b="1" err="1">
                    <a:ea typeface="Calibri" panose="020F0502020204030204" pitchFamily="34" charset="0"/>
                    <a:cs typeface="Times New Roman" panose="02020603050405020304" pitchFamily="18" charset="0"/>
                  </a:rPr>
                  <a:t>step</a:t>
                </a:r>
                <a:r>
                  <a:rPr lang="de-DE" b="1">
                    <a:ea typeface="Calibri" panose="020F0502020204030204" pitchFamily="34" charset="0"/>
                    <a:cs typeface="Times New Roman" panose="02020603050405020304" pitchFamily="18" charset="0"/>
                  </a:rPr>
                  <a:t> of </a:t>
                </a:r>
                <a:r>
                  <a:rPr lang="de-DE" b="1" err="1">
                    <a:ea typeface="Calibri" panose="020F0502020204030204" pitchFamily="34" charset="0"/>
                    <a:cs typeface="Times New Roman" panose="02020603050405020304" pitchFamily="18" charset="0"/>
                  </a:rPr>
                  <a:t>the</a:t>
                </a:r>
                <a:r>
                  <a:rPr lang="de-DE" b="1">
                    <a:ea typeface="Calibri" panose="020F0502020204030204" pitchFamily="34" charset="0"/>
                    <a:cs typeface="Times New Roman" panose="02020603050405020304" pitchFamily="18" charset="0"/>
                  </a:rPr>
                  <a:t> Newton-iteration </a:t>
                </a:r>
                <a:r>
                  <a:rPr lang="de-DE" err="1">
                    <a:ea typeface="Calibri" panose="020F0502020204030204" pitchFamily="34" charset="0"/>
                    <a:cs typeface="Times New Roman" panose="02020603050405020304" pitchFamily="18" charset="0"/>
                  </a:rPr>
                  <a:t>calculate</a:t>
                </a:r>
                <a:r>
                  <a:rPr lang="de-DE">
                    <a:ea typeface="Calibri" panose="020F0502020204030204" pitchFamily="34" charset="0"/>
                    <a:cs typeface="Times New Roman" panose="02020603050405020304" pitchFamily="18" charset="0"/>
                  </a:rPr>
                  <a:t> </a:t>
                </a:r>
                <a14:m>
                  <m:oMath xmlns:m="http://schemas.openxmlformats.org/officeDocument/2006/math">
                    <m:sSub>
                      <m:sSubPr>
                        <m:ctrlPr>
                          <a:rPr lang="de-DE" i="1" smtClean="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k</m:t>
                        </m:r>
                        <m:r>
                          <a:rPr lang="en-US">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de-DE">
                    <a:effectLst/>
                    <a:ea typeface="Calibri" panose="020F0502020204030204" pitchFamily="34" charset="0"/>
                    <a:cs typeface="Times New Roman" panose="02020603050405020304" pitchFamily="18" charset="0"/>
                  </a:rPr>
                  <a:t> from</a:t>
                </a:r>
              </a:p>
              <a:p>
                <a:pPr/>
                <a14:m>
                  <m:oMathPara xmlns:m="http://schemas.openxmlformats.org/officeDocument/2006/math">
                    <m:oMathParaPr>
                      <m:jc m:val="centerGroup"/>
                    </m:oMathParaPr>
                    <m:oMath xmlns:m="http://schemas.openxmlformats.org/officeDocument/2006/math">
                      <m:r>
                        <m:rPr>
                          <m:sty m:val="p"/>
                        </m:rPr>
                        <a:rPr lang="en-US">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linear</m:t>
                      </m:r>
                      <m:r>
                        <a:rPr lang="en-US">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equation</m:t>
                      </m:r>
                      <m:r>
                        <a:rPr lang="en-US">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b</m:t>
                          </m:r>
                        </m:e>
                      </m:acc>
                      <m:r>
                        <a:rPr lang="en-US">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g</m:t>
                          </m:r>
                        </m:e>
                      </m:acc>
                      <m:d>
                        <m:d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a:effectLst/>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de-DE"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i="1" smtClean="0">
                                  <a:solidFill>
                                    <a:schemeClr val="accent1">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solidFill>
                                        <a:schemeClr val="accent1">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i="1">
                                      <a:solidFill>
                                        <a:schemeClr val="accent1">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solidFill>
                                    <a:schemeClr val="accent1">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b="0" i="1" smtClean="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k</m:t>
                              </m:r>
                              <m:r>
                                <a:rPr lang="en-US">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a:effectLst/>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oMath>
                  </m:oMathPara>
                </a14:m>
                <a:endParaRPr lang="de-DE">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19" name="Textfeld 18">
                <a:extLst>
                  <a:ext uri="{FF2B5EF4-FFF2-40B4-BE49-F238E27FC236}">
                    <a16:creationId xmlns:a16="http://schemas.microsoft.com/office/drawing/2014/main" id="{5A6A57F5-A6D3-C3ED-6287-A81522CBD3FD}"/>
                  </a:ext>
                </a:extLst>
              </p:cNvPr>
              <p:cNvSpPr txBox="1">
                <a:spLocks noRot="1" noChangeAspect="1" noMove="1" noResize="1" noEditPoints="1" noAdjustHandles="1" noChangeArrowheads="1" noChangeShapeType="1" noTextEdit="1"/>
              </p:cNvSpPr>
              <p:nvPr/>
            </p:nvSpPr>
            <p:spPr>
              <a:xfrm>
                <a:off x="601515" y="5786714"/>
                <a:ext cx="5713872" cy="753220"/>
              </a:xfrm>
              <a:prstGeom prst="rect">
                <a:avLst/>
              </a:prstGeom>
              <a:blipFill>
                <a:blip r:embed="rId6"/>
                <a:stretch>
                  <a:fillRect l="-852" t="-2381" b="-11905"/>
                </a:stretch>
              </a:blipFill>
            </p:spPr>
            <p:txBody>
              <a:bodyPr/>
              <a:lstStyle/>
              <a:p>
                <a:r>
                  <a:rPr lang="en-US">
                    <a:noFill/>
                  </a:rPr>
                  <a:t> </a:t>
                </a:r>
              </a:p>
            </p:txBody>
          </p:sp>
        </mc:Fallback>
      </mc:AlternateContent>
      <p:sp>
        <p:nvSpPr>
          <p:cNvPr id="3" name="Foliennummernplatzhalter 2">
            <a:extLst>
              <a:ext uri="{FF2B5EF4-FFF2-40B4-BE49-F238E27FC236}">
                <a16:creationId xmlns:a16="http://schemas.microsoft.com/office/drawing/2014/main" id="{2B6A03E6-27E4-8AB0-4D7F-F8D3C3E8F9DA}"/>
              </a:ext>
            </a:extLst>
          </p:cNvPr>
          <p:cNvSpPr>
            <a:spLocks noGrp="1"/>
          </p:cNvSpPr>
          <p:nvPr>
            <p:ph type="sldNum" sz="quarter" idx="12"/>
          </p:nvPr>
        </p:nvSpPr>
        <p:spPr/>
        <p:txBody>
          <a:bodyPr/>
          <a:lstStyle/>
          <a:p>
            <a:fld id="{A0B92CD8-FF24-4321-9188-DC9BF5755683}" type="slidenum">
              <a:rPr lang="en-US" smtClean="0"/>
              <a:t>29</a:t>
            </a:fld>
            <a:endParaRPr lang="en-US"/>
          </a:p>
        </p:txBody>
      </p:sp>
      <p:pic>
        <p:nvPicPr>
          <p:cNvPr id="8" name="Grafik 7">
            <a:extLst>
              <a:ext uri="{FF2B5EF4-FFF2-40B4-BE49-F238E27FC236}">
                <a16:creationId xmlns:a16="http://schemas.microsoft.com/office/drawing/2014/main" id="{62D66A79-A86B-F0AD-7C1B-534018FF1963}"/>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p:blipFill>
        <p:spPr>
          <a:xfrm>
            <a:off x="8057334" y="2806189"/>
            <a:ext cx="3713079" cy="3251554"/>
          </a:xfrm>
          <a:prstGeom prst="rect">
            <a:avLst/>
          </a:prstGeom>
        </p:spPr>
      </p:pic>
      <p:sp>
        <p:nvSpPr>
          <p:cNvPr id="387" name="Textfeld 386">
            <a:extLst>
              <a:ext uri="{FF2B5EF4-FFF2-40B4-BE49-F238E27FC236}">
                <a16:creationId xmlns:a16="http://schemas.microsoft.com/office/drawing/2014/main" id="{35CE2A79-BA7B-3D3C-C888-804FB092C922}"/>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81128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8"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Grafik 4">
            <a:extLst>
              <a:ext uri="{FF2B5EF4-FFF2-40B4-BE49-F238E27FC236}">
                <a16:creationId xmlns:a16="http://schemas.microsoft.com/office/drawing/2014/main" id="{DF77DD08-84D5-DFD3-634D-6A3DF358562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91643" y="375047"/>
            <a:ext cx="8252926" cy="6107906"/>
          </a:xfrm>
          <a:prstGeom prst="rect">
            <a:avLst/>
          </a:prstGeom>
        </p:spPr>
      </p:pic>
      <p:sp>
        <p:nvSpPr>
          <p:cNvPr id="6" name="Textfeld 5">
            <a:extLst>
              <a:ext uri="{FF2B5EF4-FFF2-40B4-BE49-F238E27FC236}">
                <a16:creationId xmlns:a16="http://schemas.microsoft.com/office/drawing/2014/main" id="{D0136A09-FC73-DA31-E530-B6D3CE5FDA02}"/>
              </a:ext>
            </a:extLst>
          </p:cNvPr>
          <p:cNvSpPr txBox="1"/>
          <p:nvPr/>
        </p:nvSpPr>
        <p:spPr>
          <a:xfrm rot="16200000">
            <a:off x="-470265" y="2807493"/>
            <a:ext cx="4469044" cy="1862048"/>
          </a:xfrm>
          <a:prstGeom prst="rect">
            <a:avLst/>
          </a:prstGeom>
          <a:noFill/>
        </p:spPr>
        <p:txBody>
          <a:bodyPr wrap="none" rtlCol="0">
            <a:spAutoFit/>
          </a:bodyPr>
          <a:lstStyle/>
          <a:p>
            <a:r>
              <a:rPr lang="en-US" sz="11500"/>
              <a:t>It’s big.</a:t>
            </a:r>
          </a:p>
        </p:txBody>
      </p:sp>
      <p:sp>
        <p:nvSpPr>
          <p:cNvPr id="2" name="Foliennummernplatzhalter 1">
            <a:extLst>
              <a:ext uri="{FF2B5EF4-FFF2-40B4-BE49-F238E27FC236}">
                <a16:creationId xmlns:a16="http://schemas.microsoft.com/office/drawing/2014/main" id="{1681233F-D9BB-EFFE-AEDD-9A83323B2DDB}"/>
              </a:ext>
            </a:extLst>
          </p:cNvPr>
          <p:cNvSpPr>
            <a:spLocks noGrp="1"/>
          </p:cNvSpPr>
          <p:nvPr>
            <p:ph type="sldNum" sz="quarter" idx="12"/>
          </p:nvPr>
        </p:nvSpPr>
        <p:spPr/>
        <p:txBody>
          <a:bodyPr/>
          <a:lstStyle/>
          <a:p>
            <a:fld id="{A0B92CD8-FF24-4321-9188-DC9BF5755683}" type="slidenum">
              <a:rPr lang="en-US" smtClean="0"/>
              <a:t>3</a:t>
            </a:fld>
            <a:endParaRPr lang="en-US"/>
          </a:p>
        </p:txBody>
      </p:sp>
      <p:sp>
        <p:nvSpPr>
          <p:cNvPr id="3" name="Ellipse 2">
            <a:extLst>
              <a:ext uri="{FF2B5EF4-FFF2-40B4-BE49-F238E27FC236}">
                <a16:creationId xmlns:a16="http://schemas.microsoft.com/office/drawing/2014/main" id="{93B87FFE-13D5-28BD-6C79-97BFCB5A5E0B}"/>
              </a:ext>
            </a:extLst>
          </p:cNvPr>
          <p:cNvSpPr/>
          <p:nvPr/>
        </p:nvSpPr>
        <p:spPr>
          <a:xfrm>
            <a:off x="2596896" y="1880006"/>
            <a:ext cx="2457907" cy="2399386"/>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4" name="Ellipse 3">
            <a:extLst>
              <a:ext uri="{FF2B5EF4-FFF2-40B4-BE49-F238E27FC236}">
                <a16:creationId xmlns:a16="http://schemas.microsoft.com/office/drawing/2014/main" id="{A4C7DBD0-D031-440A-224E-6360B0455471}"/>
              </a:ext>
            </a:extLst>
          </p:cNvPr>
          <p:cNvSpPr/>
          <p:nvPr/>
        </p:nvSpPr>
        <p:spPr>
          <a:xfrm>
            <a:off x="3950208" y="3384965"/>
            <a:ext cx="1799540" cy="2399386"/>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7" name="Ellipse 6">
            <a:extLst>
              <a:ext uri="{FF2B5EF4-FFF2-40B4-BE49-F238E27FC236}">
                <a16:creationId xmlns:a16="http://schemas.microsoft.com/office/drawing/2014/main" id="{08A0FA7F-D457-B81F-8B40-83EED6CA5260}"/>
              </a:ext>
            </a:extLst>
          </p:cNvPr>
          <p:cNvSpPr/>
          <p:nvPr/>
        </p:nvSpPr>
        <p:spPr>
          <a:xfrm>
            <a:off x="7018106" y="1225761"/>
            <a:ext cx="1799540" cy="829810"/>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
        <p:nvSpPr>
          <p:cNvPr id="8" name="Ellipse 7">
            <a:extLst>
              <a:ext uri="{FF2B5EF4-FFF2-40B4-BE49-F238E27FC236}">
                <a16:creationId xmlns:a16="http://schemas.microsoft.com/office/drawing/2014/main" id="{494EF2D2-1B81-A693-B968-A3C1D098C3CC}"/>
              </a:ext>
            </a:extLst>
          </p:cNvPr>
          <p:cNvSpPr/>
          <p:nvPr/>
        </p:nvSpPr>
        <p:spPr>
          <a:xfrm>
            <a:off x="5508345" y="5333046"/>
            <a:ext cx="1419149" cy="336499"/>
          </a:xfrm>
          <a:prstGeom prst="ellipse">
            <a:avLst/>
          </a:prstGeom>
          <a:noFill/>
          <a:ln w="28575"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2131075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7" grpId="0" animBg="1"/>
      <p:bldP spid="8"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B6883850-BCFE-E7B1-BE40-9CB52108A647}"/>
              </a:ext>
            </a:extLst>
          </p:cNvPr>
          <p:cNvSpPr>
            <a:spLocks noGrp="1"/>
          </p:cNvSpPr>
          <p:nvPr>
            <p:ph type="sldNum" sz="quarter" idx="12"/>
          </p:nvPr>
        </p:nvSpPr>
        <p:spPr/>
        <p:txBody>
          <a:bodyPr/>
          <a:lstStyle/>
          <a:p>
            <a:fld id="{A0B92CD8-FF24-4321-9188-DC9BF5755683}" type="slidenum">
              <a:rPr lang="en-US" smtClean="0"/>
              <a:pPr/>
              <a:t>30</a:t>
            </a:fld>
            <a:endParaRPr lang="en-US"/>
          </a:p>
        </p:txBody>
      </p:sp>
      <p:pic>
        <p:nvPicPr>
          <p:cNvPr id="6" name="Grafik 5">
            <a:extLst>
              <a:ext uri="{FF2B5EF4-FFF2-40B4-BE49-F238E27FC236}">
                <a16:creationId xmlns:a16="http://schemas.microsoft.com/office/drawing/2014/main" id="{9C4C6214-8583-C1FF-B28C-07B9E82854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2634" y="333391"/>
            <a:ext cx="7620000" cy="5715000"/>
          </a:xfrm>
          <a:prstGeom prst="rect">
            <a:avLst/>
          </a:prstGeom>
        </p:spPr>
      </p:pic>
      <p:sp>
        <p:nvSpPr>
          <p:cNvPr id="7" name="Textfeld 6">
            <a:extLst>
              <a:ext uri="{FF2B5EF4-FFF2-40B4-BE49-F238E27FC236}">
                <a16:creationId xmlns:a16="http://schemas.microsoft.com/office/drawing/2014/main" id="{2F38F8D0-D36D-4E8A-5A3B-5DD1E1ED4097}"/>
              </a:ext>
            </a:extLst>
          </p:cNvPr>
          <p:cNvSpPr txBox="1"/>
          <p:nvPr/>
        </p:nvSpPr>
        <p:spPr>
          <a:xfrm>
            <a:off x="557980" y="1601734"/>
            <a:ext cx="3709219" cy="3046988"/>
          </a:xfrm>
          <a:prstGeom prst="rect">
            <a:avLst/>
          </a:prstGeom>
          <a:noFill/>
        </p:spPr>
        <p:txBody>
          <a:bodyPr wrap="square" rtlCol="0">
            <a:spAutoFit/>
          </a:bodyPr>
          <a:lstStyle/>
          <a:p>
            <a:r>
              <a:rPr lang="en-US" sz="4800">
                <a:solidFill>
                  <a:schemeClr val="accent6">
                    <a:lumMod val="75000"/>
                  </a:schemeClr>
                </a:solidFill>
              </a:rPr>
              <a:t>Goal</a:t>
            </a:r>
            <a:r>
              <a:rPr lang="en-US" sz="4800"/>
              <a:t>: Make implicit step using (Quasi-) Newton</a:t>
            </a:r>
          </a:p>
        </p:txBody>
      </p:sp>
      <p:sp>
        <p:nvSpPr>
          <p:cNvPr id="8" name="Textfeld 7">
            <a:extLst>
              <a:ext uri="{FF2B5EF4-FFF2-40B4-BE49-F238E27FC236}">
                <a16:creationId xmlns:a16="http://schemas.microsoft.com/office/drawing/2014/main" id="{2335ED40-04A3-8A86-5605-98CA845654DD}"/>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mc:AlternateContent xmlns:mc="http://schemas.openxmlformats.org/markup-compatibility/2006" xmlns:a14="http://schemas.microsoft.com/office/drawing/2010/main">
        <mc:Choice Requires="a14">
          <p:sp>
            <p:nvSpPr>
              <p:cNvPr id="10" name="Textfeld 9">
                <a:extLst>
                  <a:ext uri="{FF2B5EF4-FFF2-40B4-BE49-F238E27FC236}">
                    <a16:creationId xmlns:a16="http://schemas.microsoft.com/office/drawing/2014/main" id="{EE2449C1-DD47-2B2A-4707-FF081192D6A3}"/>
                  </a:ext>
                </a:extLst>
              </p:cNvPr>
              <p:cNvSpPr txBox="1"/>
              <p:nvPr/>
            </p:nvSpPr>
            <p:spPr>
              <a:xfrm>
                <a:off x="8808396" y="5671223"/>
                <a:ext cx="3002604" cy="506870"/>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pPr/>
                <a14:m>
                  <m:oMathPara xmlns:m="http://schemas.openxmlformats.org/officeDocument/2006/math">
                    <m:oMathParaPr>
                      <m:jc m:val="centerGroup"/>
                    </m:oMathParaPr>
                    <m:oMath xmlns:m="http://schemas.openxmlformats.org/officeDocument/2006/math">
                      <m:sSup>
                        <m:sSupPr>
                          <m:ctrlPr>
                            <a:rPr lang="de-DE"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+1</m:t>
                              </m:r>
                            </m:e>
                          </m:d>
                        </m:sup>
                      </m:sSup>
                      <m:r>
                        <a:rPr lang="de-DE" b="0" i="1" smtClean="0">
                          <a:solidFill>
                            <a:schemeClr val="accent1">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a:latin typeface="Cambria Math" panose="02040503050406030204" pitchFamily="18" charset="0"/>
                          <a:ea typeface="Times New Roman" panose="02020603050405020304" pitchFamily="18" charset="0"/>
                          <a:cs typeface="Times New Roman" panose="02020603050405020304" pitchFamily="18" charset="0"/>
                        </a:rPr>
                        <m:t>Δt</m:t>
                      </m:r>
                      <m:r>
                        <a:rPr lang="en-US">
                          <a:latin typeface="Cambria Math" panose="02040503050406030204" pitchFamily="18" charset="0"/>
                          <a:ea typeface="Times New Roman" panose="02020603050405020304" pitchFamily="18" charset="0"/>
                          <a:cs typeface="Times New Roman" panose="02020603050405020304" pitchFamily="18" charset="0"/>
                        </a:rPr>
                        <m:t> </m:t>
                      </m:r>
                      <m:bar>
                        <m:barPr>
                          <m:ctrlPr>
                            <a:rPr lang="de-DE" i="1">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latin typeface="Cambria Math" panose="02040503050406030204" pitchFamily="18" charset="0"/>
                              <a:ea typeface="Calibri" panose="020F0502020204030204" pitchFamily="34" charset="0"/>
                              <a:cs typeface="Times New Roman" panose="02020603050405020304" pitchFamily="18" charset="0"/>
                            </a:rPr>
                            <m:t>f</m:t>
                          </m:r>
                        </m:e>
                      </m:bar>
                      <m:d>
                        <m:dPr>
                          <m:ctrlPr>
                            <a:rPr lang="de-DE" i="1">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n</m:t>
                                  </m:r>
                                  <m:r>
                                    <a:rPr lang="en-US">
                                      <a:solidFill>
                                        <a:schemeClr val="accent1">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e>
                              </m:d>
                            </m:sup>
                          </m:sSup>
                        </m:e>
                      </m:d>
                      <m:r>
                        <a:rPr lang="en-US">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a:effectLst/>
                                  <a:latin typeface="Cambria Math" panose="02040503050406030204" pitchFamily="18" charset="0"/>
                                  <a:ea typeface="Calibri" panose="020F0502020204030204" pitchFamily="34" charset="0"/>
                                  <a:cs typeface="Times New Roman" panose="02020603050405020304" pitchFamily="18" charset="0"/>
                                </a:rPr>
                                <m:t>n</m:t>
                              </m:r>
                            </m:e>
                          </m:d>
                        </m:sup>
                      </m:sSup>
                    </m:oMath>
                  </m:oMathPara>
                </a14:m>
                <a:endParaRPr lang="en-US"/>
              </a:p>
            </p:txBody>
          </p:sp>
        </mc:Choice>
        <mc:Fallback xmlns="">
          <p:sp>
            <p:nvSpPr>
              <p:cNvPr id="10" name="Textfeld 9">
                <a:extLst>
                  <a:ext uri="{FF2B5EF4-FFF2-40B4-BE49-F238E27FC236}">
                    <a16:creationId xmlns:a16="http://schemas.microsoft.com/office/drawing/2014/main" id="{EE2449C1-DD47-2B2A-4707-FF081192D6A3}"/>
                  </a:ext>
                </a:extLst>
              </p:cNvPr>
              <p:cNvSpPr txBox="1">
                <a:spLocks noRot="1" noChangeAspect="1" noMove="1" noResize="1" noEditPoints="1" noAdjustHandles="1" noChangeArrowheads="1" noChangeShapeType="1" noTextEdit="1"/>
              </p:cNvSpPr>
              <p:nvPr/>
            </p:nvSpPr>
            <p:spPr>
              <a:xfrm>
                <a:off x="8808396" y="5671223"/>
                <a:ext cx="3002604" cy="506870"/>
              </a:xfrm>
              <a:prstGeom prst="rect">
                <a:avLst/>
              </a:prstGeom>
              <a:blipFill>
                <a:blip r:embed="rId4"/>
                <a:stretch>
                  <a:fillRect/>
                </a:stretch>
              </a:blipFill>
            </p:spPr>
            <p:txBody>
              <a:bodyPr/>
              <a:lstStyle/>
              <a:p>
                <a:r>
                  <a:rPr lang="en-US">
                    <a:noFill/>
                  </a:rPr>
                  <a:t> </a:t>
                </a:r>
              </a:p>
            </p:txBody>
          </p:sp>
        </mc:Fallback>
      </mc:AlternateContent>
      <p:cxnSp>
        <p:nvCxnSpPr>
          <p:cNvPr id="12" name="Gerade Verbindung mit Pfeil 11">
            <a:extLst>
              <a:ext uri="{FF2B5EF4-FFF2-40B4-BE49-F238E27FC236}">
                <a16:creationId xmlns:a16="http://schemas.microsoft.com/office/drawing/2014/main" id="{836AFD55-1A9C-29E3-71E1-FC96B3693CD1}"/>
              </a:ext>
            </a:extLst>
          </p:cNvPr>
          <p:cNvCxnSpPr>
            <a:cxnSpLocks/>
            <a:stCxn id="10" idx="0"/>
          </p:cNvCxnSpPr>
          <p:nvPr/>
        </p:nvCxnSpPr>
        <p:spPr>
          <a:xfrm flipV="1">
            <a:off x="10309698" y="4105072"/>
            <a:ext cx="449093" cy="1566151"/>
          </a:xfrm>
          <a:prstGeom prst="straightConnector1">
            <a:avLst/>
          </a:prstGeom>
          <a:ln w="57150">
            <a:tailEnd type="triangle"/>
          </a:ln>
        </p:spPr>
        <p:style>
          <a:lnRef idx="1">
            <a:schemeClr val="accent6"/>
          </a:lnRef>
          <a:fillRef idx="0">
            <a:schemeClr val="accent6"/>
          </a:fillRef>
          <a:effectRef idx="0">
            <a:schemeClr val="accent6"/>
          </a:effectRef>
          <a:fontRef idx="minor">
            <a:schemeClr val="tx1"/>
          </a:fontRef>
        </p:style>
      </p:cxnSp>
    </p:spTree>
    <p:extLst>
      <p:ext uri="{BB962C8B-B14F-4D97-AF65-F5344CB8AC3E}">
        <p14:creationId xmlns:p14="http://schemas.microsoft.com/office/powerpoint/2010/main" val="65728429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22419C16-91AE-AE09-9E1A-5D51A4FB6F14}"/>
                  </a:ext>
                </a:extLst>
              </p:cNvPr>
              <p:cNvSpPr txBox="1"/>
              <p:nvPr/>
            </p:nvSpPr>
            <p:spPr>
              <a:xfrm>
                <a:off x="1601821" y="1229700"/>
                <a:ext cx="8784014" cy="2694264"/>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pPr>
                  <a:lnSpc>
                    <a:spcPct val="107000"/>
                  </a:lnSpc>
                  <a:spcAft>
                    <a:spcPts val="800"/>
                  </a:spcAft>
                </a:pPr>
                <a:r>
                  <a:rPr lang="de-DE" sz="2400">
                    <a:solidFill>
                      <a:schemeClr val="accent1">
                        <a:lumMod val="75000"/>
                      </a:schemeClr>
                    </a:solidFill>
                    <a:latin typeface="Roboto" panose="02000000000000000000" pitchFamily="2" charset="0"/>
                    <a:ea typeface="Calibri" panose="020F0502020204030204" pitchFamily="34" charset="0"/>
                    <a:cs typeface="Times New Roman" panose="02020603050405020304" pitchFamily="18" charset="0"/>
                  </a:rPr>
                  <a:t>Remember</a:t>
                </a:r>
                <a:r>
                  <a:rPr lang="de-DE" sz="2400">
                    <a:latin typeface="Roboto" panose="02000000000000000000" pitchFamily="2" charset="0"/>
                    <a:ea typeface="Calibri" panose="020F0502020204030204" pitchFamily="34" charset="0"/>
                    <a:cs typeface="Times New Roman" panose="02020603050405020304" pitchFamily="18" charset="0"/>
                  </a:rPr>
                  <a:t>: </a:t>
                </a:r>
                <a:r>
                  <a:rPr lang="de-DE" sz="2400" err="1">
                    <a:latin typeface="Roboto" panose="02000000000000000000" pitchFamily="2" charset="0"/>
                    <a:ea typeface="Calibri" panose="020F0502020204030204" pitchFamily="34" charset="0"/>
                    <a:cs typeface="Times New Roman" panose="02020603050405020304" pitchFamily="18" charset="0"/>
                  </a:rPr>
                  <a:t>C</a:t>
                </a:r>
                <a:r>
                  <a:rPr lang="de-DE" sz="2400" err="1">
                    <a:effectLst/>
                    <a:latin typeface="Roboto" panose="02000000000000000000" pitchFamily="2" charset="0"/>
                    <a:ea typeface="Calibri" panose="020F0502020204030204" pitchFamily="34" charset="0"/>
                    <a:cs typeface="Times New Roman" panose="02020603050405020304" pitchFamily="18" charset="0"/>
                  </a:rPr>
                  <a:t>alculate</a:t>
                </a:r>
                <a:r>
                  <a:rPr lang="de-DE" sz="2400">
                    <a:effectLst/>
                    <a:latin typeface="Roboto" panose="02000000000000000000" pitchFamily="2" charset="0"/>
                    <a:ea typeface="Calibri" panose="020F0502020204030204" pitchFamily="34" charset="0"/>
                    <a:cs typeface="Times New Roman" panose="02020603050405020304" pitchFamily="18" charset="0"/>
                  </a:rPr>
                  <a:t> a </a:t>
                </a:r>
                <a:r>
                  <a:rPr lang="de-DE" sz="2400" err="1">
                    <a:effectLst/>
                    <a:latin typeface="Roboto" panose="02000000000000000000" pitchFamily="2" charset="0"/>
                    <a:ea typeface="Calibri" panose="020F0502020204030204" pitchFamily="34" charset="0"/>
                    <a:cs typeface="Times New Roman" panose="02020603050405020304" pitchFamily="18" charset="0"/>
                  </a:rPr>
                  <a:t>Jacobian</a:t>
                </a:r>
                <a:r>
                  <a:rPr lang="de-DE" sz="2400">
                    <a:effectLst/>
                    <a:latin typeface="Roboto" panose="02000000000000000000" pitchFamily="2" charset="0"/>
                    <a:ea typeface="Calibri" panose="020F0502020204030204" pitchFamily="34" charset="0"/>
                    <a:cs typeface="Times New Roman" panose="02020603050405020304" pitchFamily="18" charset="0"/>
                  </a:rPr>
                  <a:t> Vector </a:t>
                </a:r>
                <a:r>
                  <a:rPr lang="de-DE" sz="2400" err="1">
                    <a:effectLst/>
                    <a:latin typeface="Roboto" panose="02000000000000000000" pitchFamily="2" charset="0"/>
                    <a:ea typeface="Calibri" panose="020F0502020204030204" pitchFamily="34" charset="0"/>
                    <a:cs typeface="Times New Roman" panose="02020603050405020304" pitchFamily="18" charset="0"/>
                  </a:rPr>
                  <a:t>product</a:t>
                </a:r>
                <a:r>
                  <a:rPr lang="de-DE" sz="2400">
                    <a:effectLst/>
                    <a:latin typeface="Roboto" panose="02000000000000000000" pitchFamily="2" charset="0"/>
                    <a:ea typeface="Calibri" panose="020F0502020204030204" pitchFamily="34" charset="0"/>
                    <a:cs typeface="Times New Roman" panose="02020603050405020304" pitchFamily="18" charset="0"/>
                  </a:rPr>
                  <a:t> (</a:t>
                </a:r>
                <a:r>
                  <a:rPr lang="de-DE" sz="2400" err="1">
                    <a:effectLst/>
                    <a:latin typeface="Roboto" panose="02000000000000000000" pitchFamily="2" charset="0"/>
                    <a:ea typeface="Calibri" panose="020F0502020204030204" pitchFamily="34" charset="0"/>
                    <a:cs typeface="Times New Roman" panose="02020603050405020304" pitchFamily="18" charset="0"/>
                  </a:rPr>
                  <a:t>directional</a:t>
                </a:r>
                <a:r>
                  <a:rPr lang="de-DE" sz="2400">
                    <a:effectLst/>
                    <a:latin typeface="Roboto" panose="02000000000000000000" pitchFamily="2" charset="0"/>
                    <a:ea typeface="Calibri" panose="020F0502020204030204" pitchFamily="34" charset="0"/>
                    <a:cs typeface="Times New Roman" panose="02020603050405020304" pitchFamily="18" charset="0"/>
                  </a:rPr>
                  <a:t> derivative)</a:t>
                </a: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24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J</m:t>
                              </m:r>
                            </m:e>
                          </m:acc>
                        </m:e>
                        <m:sub>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e>
                          </m:acc>
                        </m:sub>
                      </m:sSub>
                      <m: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v</m:t>
                          </m:r>
                        </m:e>
                      </m:acc>
                      <m: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d>
                        <m:dPr>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e>
                          </m:acc>
                          <m: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e>
                          </m:acc>
                        </m:e>
                      </m:d>
                      <m: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v</m:t>
                          </m:r>
                        </m:e>
                      </m:acc>
                      <m:r>
                        <a:rPr lang="de-DE" sz="2400" b="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de-DE" sz="2400" i="1"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rgbClr val="00B050"/>
                                  </a:solidFill>
                                  <a:latin typeface="Cambria Math" panose="02040503050406030204" pitchFamily="18" charset="0"/>
                                  <a:ea typeface="Calibri" panose="020F0502020204030204" pitchFamily="34" charset="0"/>
                                  <a:cs typeface="Times New Roman" panose="02020603050405020304" pitchFamily="18" charset="0"/>
                                </a:rPr>
                                <m:t>J</m:t>
                              </m:r>
                            </m:e>
                          </m:acc>
                        </m:e>
                        <m:sub>
                          <m:acc>
                            <m:accPr>
                              <m:chr m:val="̲"/>
                              <m:ctrlPr>
                                <a:rPr lang="de-DE" sz="2400" i="1">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rgbClr val="00B050"/>
                                  </a:solidFill>
                                  <a:latin typeface="Cambria Math" panose="02040503050406030204" pitchFamily="18" charset="0"/>
                                  <a:ea typeface="Calibri" panose="020F0502020204030204" pitchFamily="34" charset="0"/>
                                  <a:cs typeface="Times New Roman" panose="02020603050405020304" pitchFamily="18" charset="0"/>
                                </a:rPr>
                                <m:t>g</m:t>
                              </m:r>
                            </m:e>
                          </m:acc>
                        </m:sub>
                      </m:sSub>
                      <m:sSub>
                        <m:sSubPr>
                          <m:ctrlPr>
                            <a:rPr lang="de-DE" sz="2400" b="0" i="1"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b="0" i="1"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sz="2400" b="0" i="1"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e</m:t>
                                  </m:r>
                                </m:e>
                              </m:acc>
                            </m:e>
                          </m:acc>
                        </m:e>
                        <m:sub>
                          <m:r>
                            <m:rPr>
                              <m:sty m:val="p"/>
                            </m:rP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j</m:t>
                          </m:r>
                        </m:sub>
                      </m:sSub>
                      <m: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calculates</m:t>
                      </m:r>
                      <m: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j</m:t>
                      </m:r>
                      <m: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m:t>
                      </m:r>
                      <m:r>
                        <m:rPr>
                          <m:sty m:val="p"/>
                        </m:rP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th</m:t>
                      </m:r>
                      <m: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column</m:t>
                      </m:r>
                      <m: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of</m:t>
                      </m:r>
                      <m: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b="0" i="0" dirty="0" smtClean="0">
                          <a:solidFill>
                            <a:srgbClr val="00B050"/>
                          </a:solidFill>
                          <a:latin typeface="Cambria Math" panose="02040503050406030204" pitchFamily="18" charset="0"/>
                          <a:ea typeface="Calibri" panose="020F0502020204030204" pitchFamily="34" charset="0"/>
                          <a:cs typeface="Times New Roman" panose="02020603050405020304" pitchFamily="18" charset="0"/>
                        </a:rPr>
                        <m:t>Jacobian</m:t>
                      </m:r>
                    </m:oMath>
                  </m:oMathPara>
                </a14:m>
                <a:endParaRPr lang="de-DE" sz="2400">
                  <a:solidFill>
                    <a:schemeClr val="tx1"/>
                  </a:solidFill>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US" sz="2400">
                    <a:effectLst/>
                    <a:latin typeface="Roboto" panose="02000000000000000000" pitchFamily="2" charset="0"/>
                    <a:ea typeface="Times New Roman" panose="02020603050405020304" pitchFamily="18" charset="0"/>
                    <a:cs typeface="Times New Roman" panose="02020603050405020304" pitchFamily="18" charset="0"/>
                  </a:rPr>
                  <a:t>to machine precision using one forward mode AD calculation</a:t>
                </a:r>
                <a:endParaRPr lang="de-DE" sz="240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g</m:t>
                          </m:r>
                        </m:e>
                      </m:acc>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4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2400" b="0" i="1" smtClean="0">
                                  <a:latin typeface="Cambria Math" panose="02040503050406030204" pitchFamily="18" charset="0"/>
                                  <a:ea typeface="Times New Roman" panose="02020603050405020304" pitchFamily="18" charset="0"/>
                                  <a:cs typeface="Times New Roman" panose="02020603050405020304" pitchFamily="18" charset="0"/>
                                </a:rPr>
                                <m:t>𝜉</m:t>
                              </m:r>
                            </m:e>
                          </m:acc>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ϵ</m:t>
                          </m:r>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v</m:t>
                              </m:r>
                            </m:e>
                          </m:acc>
                        </m:e>
                      </m:d>
                      <m:r>
                        <a:rPr lang="en-US" sz="240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g</m:t>
                          </m:r>
                        </m:e>
                      </m:acc>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4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2400" b="0" i="1" smtClean="0">
                                  <a:latin typeface="Cambria Math" panose="02040503050406030204" pitchFamily="18" charset="0"/>
                                  <a:ea typeface="Times New Roman" panose="02020603050405020304" pitchFamily="18" charset="0"/>
                                  <a:cs typeface="Times New Roman" panose="02020603050405020304" pitchFamily="18" charset="0"/>
                                </a:rPr>
                                <m:t>𝜉</m:t>
                              </m:r>
                            </m:e>
                          </m:acc>
                        </m:e>
                      </m:d>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ϵ</m:t>
                      </m:r>
                      <m: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de-DE" sz="2400" i="1">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latin typeface="Cambria Math" panose="02040503050406030204" pitchFamily="18" charset="0"/>
                                  <a:ea typeface="Calibri" panose="020F0502020204030204" pitchFamily="34" charset="0"/>
                                  <a:cs typeface="Times New Roman" panose="02020603050405020304" pitchFamily="18" charset="0"/>
                                </a:rPr>
                                <m:t>J</m:t>
                              </m:r>
                            </m:e>
                          </m:acc>
                        </m:e>
                        <m:sub>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latin typeface="Cambria Math" panose="02040503050406030204" pitchFamily="18" charset="0"/>
                                  <a:ea typeface="Calibri" panose="020F0502020204030204" pitchFamily="34" charset="0"/>
                                  <a:cs typeface="Times New Roman" panose="02020603050405020304" pitchFamily="18" charset="0"/>
                                </a:rPr>
                                <m:t>g</m:t>
                              </m:r>
                            </m:e>
                          </m:acc>
                        </m:sub>
                      </m:sSub>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v</m:t>
                          </m:r>
                        </m:e>
                      </m:acc>
                      <m:r>
                        <a:rPr lang="en-US" sz="24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dual</m:t>
                      </m:r>
                      <m:r>
                        <a:rPr lang="en-US" sz="240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2400">
                          <a:effectLst/>
                          <a:latin typeface="Cambria Math" panose="02040503050406030204" pitchFamily="18" charset="0"/>
                          <a:ea typeface="Times New Roman" panose="02020603050405020304" pitchFamily="18" charset="0"/>
                          <a:cs typeface="Times New Roman" panose="02020603050405020304" pitchFamily="18" charset="0"/>
                        </a:rPr>
                        <m:t>number</m:t>
                      </m:r>
                      <m:r>
                        <a:rPr lang="en-US" sz="2400" b="0" i="0" smtClean="0">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de-DE" sz="24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2400" i="1">
                              <a:latin typeface="Cambria Math" panose="02040503050406030204" pitchFamily="18" charset="0"/>
                              <a:ea typeface="Times New Roman" panose="02020603050405020304" pitchFamily="18" charset="0"/>
                              <a:cs typeface="Times New Roman" panose="02020603050405020304" pitchFamily="18" charset="0"/>
                            </a:rPr>
                            <m:t>𝜉</m:t>
                          </m:r>
                        </m:e>
                      </m:acc>
                      <m:r>
                        <a:rPr lang="en-US" sz="2400">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latin typeface="Cambria Math" panose="02040503050406030204" pitchFamily="18" charset="0"/>
                          <a:ea typeface="Calibri" panose="020F0502020204030204" pitchFamily="34" charset="0"/>
                          <a:cs typeface="Times New Roman" panose="02020603050405020304" pitchFamily="18" charset="0"/>
                        </a:rPr>
                        <m:t>ϵ</m:t>
                      </m:r>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latin typeface="Cambria Math" panose="02040503050406030204" pitchFamily="18" charset="0"/>
                              <a:ea typeface="Calibri" panose="020F0502020204030204" pitchFamily="34" charset="0"/>
                              <a:cs typeface="Times New Roman" panose="02020603050405020304" pitchFamily="18" charset="0"/>
                            </a:rPr>
                            <m:t>v</m:t>
                          </m:r>
                        </m:e>
                      </m:acc>
                      <m:r>
                        <a:rPr lang="en-US" sz="240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ϵ</m:t>
                          </m:r>
                        </m:e>
                        <m:sup>
                          <m:r>
                            <a:rPr lang="en-US" sz="2400">
                              <a:effectLst/>
                              <a:latin typeface="Cambria Math" panose="02040503050406030204" pitchFamily="18" charset="0"/>
                              <a:ea typeface="Calibri" panose="020F0502020204030204" pitchFamily="34" charset="0"/>
                              <a:cs typeface="Times New Roman" panose="02020603050405020304" pitchFamily="18" charset="0"/>
                            </a:rPr>
                            <m:t>2</m:t>
                          </m:r>
                        </m:sup>
                      </m:sSup>
                      <m:r>
                        <a:rPr lang="en-US" sz="2400">
                          <a:effectLst/>
                          <a:latin typeface="Cambria Math" panose="02040503050406030204" pitchFamily="18" charset="0"/>
                          <a:ea typeface="Calibri" panose="020F0502020204030204" pitchFamily="34" charset="0"/>
                          <a:cs typeface="Times New Roman" panose="02020603050405020304" pitchFamily="18" charset="0"/>
                        </a:rPr>
                        <m:t>=0</m:t>
                      </m:r>
                    </m:oMath>
                  </m:oMathPara>
                </a14:m>
                <a:endParaRPr lang="de-DE" sz="240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4" name="Textfeld 3">
                <a:extLst>
                  <a:ext uri="{FF2B5EF4-FFF2-40B4-BE49-F238E27FC236}">
                    <a16:creationId xmlns:a16="http://schemas.microsoft.com/office/drawing/2014/main" id="{22419C16-91AE-AE09-9E1A-5D51A4FB6F14}"/>
                  </a:ext>
                </a:extLst>
              </p:cNvPr>
              <p:cNvSpPr txBox="1">
                <a:spLocks noRot="1" noChangeAspect="1" noMove="1" noResize="1" noEditPoints="1" noAdjustHandles="1" noChangeArrowheads="1" noChangeShapeType="1" noTextEdit="1"/>
              </p:cNvSpPr>
              <p:nvPr/>
            </p:nvSpPr>
            <p:spPr>
              <a:xfrm>
                <a:off x="1601821" y="1229700"/>
                <a:ext cx="8784014" cy="2694264"/>
              </a:xfrm>
              <a:prstGeom prst="rect">
                <a:avLst/>
              </a:prstGeom>
              <a:blipFill>
                <a:blip r:embed="rId2"/>
                <a:stretch>
                  <a:fillRect l="-1040" t="-157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itel 5">
                <a:extLst>
                  <a:ext uri="{FF2B5EF4-FFF2-40B4-BE49-F238E27FC236}">
                    <a16:creationId xmlns:a16="http://schemas.microsoft.com/office/drawing/2014/main" id="{73EC8E3E-CEC2-9A3E-5E9D-1F52C217658B}"/>
                  </a:ext>
                </a:extLst>
              </p:cNvPr>
              <p:cNvSpPr>
                <a:spLocks noGrp="1"/>
              </p:cNvSpPr>
              <p:nvPr>
                <p:ph type="title"/>
              </p:nvPr>
            </p:nvSpPr>
            <p:spPr>
              <a:xfrm>
                <a:off x="828290" y="35497"/>
                <a:ext cx="10515600" cy="1390788"/>
              </a:xfrm>
            </p:spPr>
            <p:txBody>
              <a:bodyPr>
                <a:normAutofit/>
              </a:bodyPr>
              <a:lstStyle/>
              <a:p>
                <a:r>
                  <a:rPr lang="en-US" sz="4400" dirty="0">
                    <a:solidFill>
                      <a:schemeClr val="tx1"/>
                    </a:solidFill>
                  </a:rPr>
                  <a:t>How to solve the linear system</a:t>
                </a:r>
                <a:r>
                  <a:rPr lang="en-US" dirty="0">
                    <a:solidFill>
                      <a:schemeClr val="tx1"/>
                    </a:solidFill>
                  </a:rPr>
                  <a:t> </a:t>
                </a:r>
                <a14:m>
                  <m:oMath xmlns:m="http://schemas.openxmlformats.org/officeDocument/2006/math">
                    <m:acc>
                      <m:accPr>
                        <m:chr m:val="̲"/>
                        <m:ctrlPr>
                          <a:rPr lang="de-DE" sz="4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g</m:t>
                        </m:r>
                      </m:e>
                    </m:acc>
                    <m:d>
                      <m:dPr>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4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4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44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oMath>
                </a14:m>
                <a:r>
                  <a:rPr lang="en-US" sz="4400" dirty="0">
                    <a:solidFill>
                      <a:schemeClr val="tx1"/>
                    </a:solidFill>
                  </a:rPr>
                  <a:t>?</a:t>
                </a:r>
                <a:endParaRPr lang="en-US" dirty="0">
                  <a:solidFill>
                    <a:schemeClr val="tx1"/>
                  </a:solidFill>
                </a:endParaRPr>
              </a:p>
            </p:txBody>
          </p:sp>
        </mc:Choice>
        <mc:Fallback xmlns="">
          <p:sp>
            <p:nvSpPr>
              <p:cNvPr id="6" name="Titel 5">
                <a:extLst>
                  <a:ext uri="{FF2B5EF4-FFF2-40B4-BE49-F238E27FC236}">
                    <a16:creationId xmlns:a16="http://schemas.microsoft.com/office/drawing/2014/main" id="{73EC8E3E-CEC2-9A3E-5E9D-1F52C217658B}"/>
                  </a:ext>
                </a:extLst>
              </p:cNvPr>
              <p:cNvSpPr>
                <a:spLocks noGrp="1" noRot="1" noChangeAspect="1" noMove="1" noResize="1" noEditPoints="1" noAdjustHandles="1" noChangeArrowheads="1" noChangeShapeType="1" noTextEdit="1"/>
              </p:cNvSpPr>
              <p:nvPr>
                <p:ph type="title"/>
              </p:nvPr>
            </p:nvSpPr>
            <p:spPr>
              <a:xfrm>
                <a:off x="828290" y="35497"/>
                <a:ext cx="10515600" cy="1390788"/>
              </a:xfrm>
              <a:blipFill>
                <a:blip r:embed="rId3"/>
                <a:stretch>
                  <a:fillRect l="-2377"/>
                </a:stretch>
              </a:blipFill>
            </p:spPr>
            <p:txBody>
              <a:bodyPr/>
              <a:lstStyle/>
              <a:p>
                <a:r>
                  <a:rPr lang="en-US">
                    <a:noFill/>
                  </a:rPr>
                  <a:t> </a:t>
                </a:r>
              </a:p>
            </p:txBody>
          </p:sp>
        </mc:Fallback>
      </mc:AlternateContent>
      <p:cxnSp>
        <p:nvCxnSpPr>
          <p:cNvPr id="7" name="Gerader Verbinder 6">
            <a:extLst>
              <a:ext uri="{FF2B5EF4-FFF2-40B4-BE49-F238E27FC236}">
                <a16:creationId xmlns:a16="http://schemas.microsoft.com/office/drawing/2014/main" id="{70DB64C3-73F6-489B-81D5-89E08F035EB3}"/>
              </a:ext>
            </a:extLst>
          </p:cNvPr>
          <p:cNvCxnSpPr>
            <a:cxnSpLocks/>
          </p:cNvCxnSpPr>
          <p:nvPr/>
        </p:nvCxnSpPr>
        <p:spPr>
          <a:xfrm flipV="1">
            <a:off x="2008459" y="5524325"/>
            <a:ext cx="3600313" cy="1"/>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8" name="Gerader Verbinder 7">
            <a:extLst>
              <a:ext uri="{FF2B5EF4-FFF2-40B4-BE49-F238E27FC236}">
                <a16:creationId xmlns:a16="http://schemas.microsoft.com/office/drawing/2014/main" id="{487F2C9C-031D-93BF-9E91-75BE32F2A8C1}"/>
              </a:ext>
            </a:extLst>
          </p:cNvPr>
          <p:cNvCxnSpPr>
            <a:cxnSpLocks/>
          </p:cNvCxnSpPr>
          <p:nvPr/>
        </p:nvCxnSpPr>
        <p:spPr>
          <a:xfrm>
            <a:off x="6608997" y="5524325"/>
            <a:ext cx="3452583"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9" name="Textfeld 21">
            <a:extLst>
              <a:ext uri="{FF2B5EF4-FFF2-40B4-BE49-F238E27FC236}">
                <a16:creationId xmlns:a16="http://schemas.microsoft.com/office/drawing/2014/main" id="{F56E402D-5667-FACE-E38C-EF2EB2BE554A}"/>
              </a:ext>
            </a:extLst>
          </p:cNvPr>
          <p:cNvSpPr txBox="1"/>
          <p:nvPr/>
        </p:nvSpPr>
        <p:spPr>
          <a:xfrm>
            <a:off x="2008459" y="5629373"/>
            <a:ext cx="3600313" cy="54102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000">
                <a:solidFill>
                  <a:srgbClr val="00B050"/>
                </a:solidFill>
                <a:effectLst/>
                <a:latin typeface="Roboto" panose="02000000000000000000" pitchFamily="2" charset="0"/>
                <a:ea typeface="Calibri" panose="020F0502020204030204" pitchFamily="34" charset="0"/>
                <a:cs typeface="Times New Roman" panose="02020603050405020304" pitchFamily="18" charset="0"/>
              </a:rPr>
              <a:t>Option A </a:t>
            </a:r>
            <a:r>
              <a:rPr lang="en-US" sz="2000">
                <a:effectLst/>
                <a:latin typeface="Roboto" panose="02000000000000000000" pitchFamily="2" charset="0"/>
                <a:ea typeface="Calibri" panose="020F0502020204030204" pitchFamily="34" charset="0"/>
                <a:cs typeface="Times New Roman" panose="02020603050405020304" pitchFamily="18" charset="0"/>
              </a:rPr>
              <a:t>for solving the linear system involving the Jacobian</a:t>
            </a:r>
            <a:endParaRPr lang="de-DE" sz="2000">
              <a:effectLst/>
              <a:latin typeface="Roboto" panose="02000000000000000000" pitchFamily="2" charset="0"/>
              <a:ea typeface="Calibri" panose="020F0502020204030204" pitchFamily="34" charset="0"/>
              <a:cs typeface="Times New Roman" panose="02020603050405020304" pitchFamily="18" charset="0"/>
            </a:endParaRPr>
          </a:p>
        </p:txBody>
      </p:sp>
      <p:sp>
        <p:nvSpPr>
          <p:cNvPr id="10" name="Textfeld 21">
            <a:extLst>
              <a:ext uri="{FF2B5EF4-FFF2-40B4-BE49-F238E27FC236}">
                <a16:creationId xmlns:a16="http://schemas.microsoft.com/office/drawing/2014/main" id="{6BA77F26-2DBE-C835-FF24-7BBD1EC77BAB}"/>
              </a:ext>
            </a:extLst>
          </p:cNvPr>
          <p:cNvSpPr txBox="1"/>
          <p:nvPr/>
        </p:nvSpPr>
        <p:spPr>
          <a:xfrm>
            <a:off x="6516163" y="5629373"/>
            <a:ext cx="3662149" cy="54102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000">
                <a:solidFill>
                  <a:srgbClr val="7030A0"/>
                </a:solidFill>
                <a:effectLst/>
                <a:latin typeface="Roboto" panose="02000000000000000000" pitchFamily="2" charset="0"/>
                <a:ea typeface="Calibri" panose="020F0502020204030204" pitchFamily="34" charset="0"/>
                <a:cs typeface="Times New Roman" panose="02020603050405020304" pitchFamily="18" charset="0"/>
              </a:rPr>
              <a:t>Option B</a:t>
            </a:r>
            <a:r>
              <a:rPr lang="en-US" sz="2000">
                <a:effectLst/>
                <a:latin typeface="Roboto" panose="02000000000000000000" pitchFamily="2" charset="0"/>
                <a:ea typeface="Calibri" panose="020F0502020204030204" pitchFamily="34" charset="0"/>
                <a:cs typeface="Times New Roman" panose="02020603050405020304" pitchFamily="18" charset="0"/>
              </a:rPr>
              <a:t> for solving the linear system involving the Jacobian</a:t>
            </a:r>
            <a:endParaRPr lang="de-DE" sz="2000">
              <a:effectLst/>
              <a:latin typeface="Roboto" panose="02000000000000000000" pitchFamily="2" charset="0"/>
              <a:ea typeface="Calibri" panose="020F0502020204030204" pitchFamily="34" charset="0"/>
              <a:cs typeface="Times New Roman" panose="02020603050405020304" pitchFamily="18" charset="0"/>
            </a:endParaRPr>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4E3EB8F0-DD0E-65E6-E46D-37438A7DDA28}"/>
                  </a:ext>
                </a:extLst>
              </p:cNvPr>
              <p:cNvSpPr txBox="1"/>
              <p:nvPr/>
            </p:nvSpPr>
            <p:spPr>
              <a:xfrm>
                <a:off x="1782284" y="4029011"/>
                <a:ext cx="4398448" cy="1274708"/>
              </a:xfrm>
              <a:prstGeom prst="rect">
                <a:avLst/>
              </a:prstGeom>
              <a:ln>
                <a:solidFill>
                  <a:srgbClr val="00B050"/>
                </a:solidFill>
              </a:ln>
            </p:spPr>
            <p:style>
              <a:lnRef idx="2">
                <a:schemeClr val="accent6"/>
              </a:lnRef>
              <a:fillRef idx="1">
                <a:schemeClr val="lt1"/>
              </a:fillRef>
              <a:effectRef idx="0">
                <a:schemeClr val="accent6"/>
              </a:effectRef>
              <a:fontRef idx="minor">
                <a:schemeClr val="dk1"/>
              </a:fontRef>
            </p:style>
            <p:txBody>
              <a:bodyPr wrap="none" rtlCol="0">
                <a:spAutoFit/>
              </a:bodyPr>
              <a:lstStyle/>
              <a:p>
                <a:r>
                  <a:rPr lang="en-US" sz="2400"/>
                  <a:t>Calculate </a:t>
                </a:r>
                <a14:m>
                  <m:oMath xmlns:m="http://schemas.openxmlformats.org/officeDocument/2006/math">
                    <m:sSub>
                      <m:sSubPr>
                        <m:ctrlPr>
                          <a:rPr lang="de-DE" sz="2400" i="1" smtClean="0">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J</m:t>
                            </m:r>
                          </m:e>
                        </m:acc>
                      </m:e>
                      <m:sub>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g</m:t>
                            </m:r>
                          </m:e>
                        </m:acc>
                      </m:sub>
                    </m:sSub>
                  </m:oMath>
                </a14:m>
                <a:r>
                  <a:rPr lang="en-US" sz="2400"/>
                  <a:t> efficiently and solve</a:t>
                </a:r>
              </a:p>
              <a:p>
                <a:r>
                  <a:rPr lang="en-US" sz="2400"/>
                  <a:t>the linear system based on matrix</a:t>
                </a:r>
              </a:p>
              <a:p>
                <a:r>
                  <a:rPr lang="en-US" sz="2400"/>
                  <a:t>decomposition.</a:t>
                </a:r>
              </a:p>
            </p:txBody>
          </p:sp>
        </mc:Choice>
        <mc:Fallback xmlns="">
          <p:sp>
            <p:nvSpPr>
              <p:cNvPr id="12" name="Textfeld 11">
                <a:extLst>
                  <a:ext uri="{FF2B5EF4-FFF2-40B4-BE49-F238E27FC236}">
                    <a16:creationId xmlns:a16="http://schemas.microsoft.com/office/drawing/2014/main" id="{4E3EB8F0-DD0E-65E6-E46D-37438A7DDA28}"/>
                  </a:ext>
                </a:extLst>
              </p:cNvPr>
              <p:cNvSpPr txBox="1">
                <a:spLocks noRot="1" noChangeAspect="1" noMove="1" noResize="1" noEditPoints="1" noAdjustHandles="1" noChangeArrowheads="1" noChangeShapeType="1" noTextEdit="1"/>
              </p:cNvSpPr>
              <p:nvPr/>
            </p:nvSpPr>
            <p:spPr>
              <a:xfrm>
                <a:off x="1782284" y="4029011"/>
                <a:ext cx="4398448" cy="1274708"/>
              </a:xfrm>
              <a:prstGeom prst="rect">
                <a:avLst/>
              </a:prstGeom>
              <a:blipFill>
                <a:blip r:embed="rId4"/>
                <a:stretch>
                  <a:fillRect l="-1934" t="-2844" r="-1105" b="-9479"/>
                </a:stretch>
              </a:blipFill>
              <a:ln>
                <a:solidFill>
                  <a:srgbClr val="00B050"/>
                </a:solidFill>
              </a:ln>
            </p:spPr>
            <p:txBody>
              <a:bodyPr/>
              <a:lstStyle/>
              <a:p>
                <a:r>
                  <a:rPr lang="en-US">
                    <a:noFill/>
                  </a:rPr>
                  <a:t> </a:t>
                </a:r>
              </a:p>
            </p:txBody>
          </p:sp>
        </mc:Fallback>
      </mc:AlternateContent>
      <p:sp>
        <p:nvSpPr>
          <p:cNvPr id="13" name="Textfeld 12">
            <a:extLst>
              <a:ext uri="{FF2B5EF4-FFF2-40B4-BE49-F238E27FC236}">
                <a16:creationId xmlns:a16="http://schemas.microsoft.com/office/drawing/2014/main" id="{4C971E5B-4F2B-0DD5-7EE8-8EC4148B6880}"/>
              </a:ext>
            </a:extLst>
          </p:cNvPr>
          <p:cNvSpPr txBox="1"/>
          <p:nvPr/>
        </p:nvSpPr>
        <p:spPr>
          <a:xfrm>
            <a:off x="6516163" y="4029646"/>
            <a:ext cx="3662149" cy="1200329"/>
          </a:xfrm>
          <a:prstGeom prst="rect">
            <a:avLst/>
          </a:prstGeom>
          <a:ln>
            <a:solidFill>
              <a:srgbClr val="7030A0"/>
            </a:solidFill>
          </a:ln>
        </p:spPr>
        <p:style>
          <a:lnRef idx="2">
            <a:schemeClr val="accent6"/>
          </a:lnRef>
          <a:fillRef idx="1">
            <a:schemeClr val="lt1"/>
          </a:fillRef>
          <a:effectRef idx="0">
            <a:schemeClr val="accent6"/>
          </a:effectRef>
          <a:fontRef idx="minor">
            <a:schemeClr val="dk1"/>
          </a:fontRef>
        </p:style>
        <p:txBody>
          <a:bodyPr wrap="square" rtlCol="0">
            <a:spAutoFit/>
          </a:bodyPr>
          <a:lstStyle/>
          <a:p>
            <a:r>
              <a:rPr lang="de-DE" sz="2400" err="1"/>
              <a:t>Solve</a:t>
            </a:r>
            <a:r>
              <a:rPr lang="de-DE" sz="2400"/>
              <a:t> </a:t>
            </a:r>
            <a:r>
              <a:rPr lang="de-DE" sz="2400" err="1"/>
              <a:t>the</a:t>
            </a:r>
            <a:r>
              <a:rPr lang="de-DE" sz="2400"/>
              <a:t> </a:t>
            </a:r>
            <a:r>
              <a:rPr lang="de-DE" sz="2400" err="1"/>
              <a:t>system</a:t>
            </a:r>
            <a:r>
              <a:rPr lang="de-DE" sz="2400"/>
              <a:t> </a:t>
            </a:r>
            <a:r>
              <a:rPr lang="de-DE" sz="2400" err="1"/>
              <a:t>only</a:t>
            </a:r>
            <a:r>
              <a:rPr lang="de-DE" sz="2400"/>
              <a:t> </a:t>
            </a:r>
            <a:r>
              <a:rPr lang="de-DE" sz="2400" err="1"/>
              <a:t>based</a:t>
            </a:r>
            <a:r>
              <a:rPr lang="de-DE" sz="2400"/>
              <a:t> on </a:t>
            </a:r>
            <a:r>
              <a:rPr lang="de-DE" sz="2400" err="1"/>
              <a:t>Jacobian-vector-products</a:t>
            </a:r>
            <a:r>
              <a:rPr lang="de-DE" sz="2400"/>
              <a:t>.</a:t>
            </a:r>
            <a:endParaRPr lang="en-US" sz="2400"/>
          </a:p>
        </p:txBody>
      </p:sp>
      <p:sp>
        <p:nvSpPr>
          <p:cNvPr id="2" name="Foliennummernplatzhalter 1">
            <a:extLst>
              <a:ext uri="{FF2B5EF4-FFF2-40B4-BE49-F238E27FC236}">
                <a16:creationId xmlns:a16="http://schemas.microsoft.com/office/drawing/2014/main" id="{5012ADF9-51A2-0E18-0CD3-99C246BF1DE6}"/>
              </a:ext>
            </a:extLst>
          </p:cNvPr>
          <p:cNvSpPr>
            <a:spLocks noGrp="1"/>
          </p:cNvSpPr>
          <p:nvPr>
            <p:ph type="sldNum" sz="quarter" idx="12"/>
          </p:nvPr>
        </p:nvSpPr>
        <p:spPr/>
        <p:txBody>
          <a:bodyPr/>
          <a:lstStyle/>
          <a:p>
            <a:fld id="{A0B92CD8-FF24-4321-9188-DC9BF5755683}" type="slidenum">
              <a:rPr lang="en-US" smtClean="0"/>
              <a:t>31</a:t>
            </a:fld>
            <a:endParaRPr lang="en-US"/>
          </a:p>
        </p:txBody>
      </p:sp>
      <p:sp>
        <p:nvSpPr>
          <p:cNvPr id="388" name="Textfeld 387">
            <a:extLst>
              <a:ext uri="{FF2B5EF4-FFF2-40B4-BE49-F238E27FC236}">
                <a16:creationId xmlns:a16="http://schemas.microsoft.com/office/drawing/2014/main" id="{47F3D232-05A1-1E1E-E030-13899C3193EB}"/>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735030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animBg="1"/>
      <p:bldP spid="13"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el 1">
                <a:extLst>
                  <a:ext uri="{FF2B5EF4-FFF2-40B4-BE49-F238E27FC236}">
                    <a16:creationId xmlns:a16="http://schemas.microsoft.com/office/drawing/2014/main" id="{CA790768-D47D-DDFD-E654-ED0C97D186EB}"/>
                  </a:ext>
                </a:extLst>
              </p:cNvPr>
              <p:cNvSpPr>
                <a:spLocks noGrp="1"/>
              </p:cNvSpPr>
              <p:nvPr>
                <p:ph type="title"/>
              </p:nvPr>
            </p:nvSpPr>
            <p:spPr>
              <a:xfrm>
                <a:off x="593034" y="385003"/>
                <a:ext cx="10864581" cy="1325563"/>
              </a:xfrm>
            </p:spPr>
            <p:txBody>
              <a:bodyPr>
                <a:normAutofit fontScale="90000"/>
              </a:bodyPr>
              <a:lstStyle/>
              <a:p>
                <a:r>
                  <a:rPr lang="en-US" sz="4400" dirty="0">
                    <a:solidFill>
                      <a:srgbClr val="00B050"/>
                    </a:solidFill>
                    <a:effectLst/>
                    <a:ea typeface="Calibri" panose="020F0502020204030204" pitchFamily="34" charset="0"/>
                    <a:cs typeface="Times New Roman" panose="02020603050405020304" pitchFamily="18" charset="0"/>
                  </a:rPr>
                  <a:t>Option A</a:t>
                </a:r>
                <a:r>
                  <a:rPr lang="en-US" sz="4400" dirty="0">
                    <a:effectLst/>
                    <a:ea typeface="Calibri" panose="020F0502020204030204" pitchFamily="34" charset="0"/>
                    <a:cs typeface="Times New Roman" panose="02020603050405020304" pitchFamily="18" charset="0"/>
                  </a:rPr>
                  <a:t>: Jacobi Calculation and Matrix Decomposition for</a:t>
                </a:r>
                <a:r>
                  <a:rPr lang="de-DE" sz="4400" dirty="0">
                    <a:solidFill>
                      <a:schemeClr val="tx1"/>
                    </a:solidFill>
                    <a:effectLst/>
                    <a:ea typeface="Times New Roman" panose="02020603050405020304" pitchFamily="18" charset="0"/>
                    <a:cs typeface="Times New Roman" panose="02020603050405020304" pitchFamily="18" charset="0"/>
                  </a:rPr>
                  <a:t> </a:t>
                </a:r>
                <a14:m>
                  <m:oMath xmlns:m="http://schemas.openxmlformats.org/officeDocument/2006/math">
                    <m:acc>
                      <m:accPr>
                        <m:chr m:val="̲"/>
                        <m:ctrlPr>
                          <a:rPr lang="de-DE" sz="4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g</m:t>
                        </m:r>
                      </m:e>
                    </m:acc>
                    <m:d>
                      <m:dPr>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4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4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440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4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440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oMath>
                </a14:m>
                <a:endParaRPr lang="en-US" dirty="0"/>
              </a:p>
            </p:txBody>
          </p:sp>
        </mc:Choice>
        <mc:Fallback xmlns="">
          <p:sp>
            <p:nvSpPr>
              <p:cNvPr id="2" name="Titel 1">
                <a:extLst>
                  <a:ext uri="{FF2B5EF4-FFF2-40B4-BE49-F238E27FC236}">
                    <a16:creationId xmlns:a16="http://schemas.microsoft.com/office/drawing/2014/main" id="{CA790768-D47D-DDFD-E654-ED0C97D186EB}"/>
                  </a:ext>
                </a:extLst>
              </p:cNvPr>
              <p:cNvSpPr>
                <a:spLocks noGrp="1" noRot="1" noChangeAspect="1" noMove="1" noResize="1" noEditPoints="1" noAdjustHandles="1" noChangeArrowheads="1" noChangeShapeType="1" noTextEdit="1"/>
              </p:cNvSpPr>
              <p:nvPr>
                <p:ph type="title"/>
              </p:nvPr>
            </p:nvSpPr>
            <p:spPr>
              <a:xfrm>
                <a:off x="593034" y="385003"/>
                <a:ext cx="10864581" cy="1325563"/>
              </a:xfrm>
              <a:blipFill>
                <a:blip r:embed="rId2"/>
                <a:stretch>
                  <a:fillRect l="-1963" t="-13761" b="-1192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59FEDA73-F422-08DC-6E62-295081158FA5}"/>
                  </a:ext>
                </a:extLst>
              </p:cNvPr>
              <p:cNvSpPr txBox="1"/>
              <p:nvPr/>
            </p:nvSpPr>
            <p:spPr>
              <a:xfrm>
                <a:off x="640799" y="1877171"/>
                <a:ext cx="5562600" cy="3676263"/>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a:solidFill>
                      <a:srgbClr val="0070C0"/>
                    </a:solidFill>
                  </a:rPr>
                  <a:t>1. Calculate all columns </a:t>
                </a:r>
                <a14:m>
                  <m:oMath xmlns:m="http://schemas.openxmlformats.org/officeDocument/2006/math">
                    <m:sSub>
                      <m:sSubPr>
                        <m:ctrlPr>
                          <a:rPr lang="de-DE" sz="2400" i="1" smtClean="0">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rgbClr val="0070C0"/>
                                </a:solidFill>
                                <a:latin typeface="Cambria Math" panose="02040503050406030204" pitchFamily="18" charset="0"/>
                                <a:ea typeface="Calibri" panose="020F0502020204030204" pitchFamily="34" charset="0"/>
                                <a:cs typeface="Times New Roman" panose="02020603050405020304" pitchFamily="18" charset="0"/>
                              </a:rPr>
                              <m:t>J</m:t>
                            </m:r>
                          </m:e>
                        </m:acc>
                      </m:e>
                      <m:sub>
                        <m:acc>
                          <m:accPr>
                            <m:chr m:val="̲"/>
                            <m:ctrlPr>
                              <a:rPr lang="de-DE" sz="2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rgbClr val="0070C0"/>
                                </a:solidFill>
                                <a:latin typeface="Cambria Math" panose="02040503050406030204" pitchFamily="18" charset="0"/>
                                <a:ea typeface="Calibri" panose="020F0502020204030204" pitchFamily="34" charset="0"/>
                                <a:cs typeface="Times New Roman" panose="02020603050405020304" pitchFamily="18" charset="0"/>
                              </a:rPr>
                              <m:t>g</m:t>
                            </m:r>
                          </m:e>
                        </m:acc>
                      </m:sub>
                    </m:sSub>
                    <m:sSub>
                      <m:sSubPr>
                        <m:ctrlPr>
                          <a:rPr lang="de-DE" sz="2400" i="1" dirty="0">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dirty="0">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sz="2400" i="1">
                                    <a:solidFill>
                                      <a:srgbClr val="0070C0"/>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a:solidFill>
                                      <a:srgbClr val="0070C0"/>
                                    </a:solidFill>
                                    <a:latin typeface="Cambria Math" panose="02040503050406030204" pitchFamily="18" charset="0"/>
                                    <a:ea typeface="Calibri" panose="020F0502020204030204" pitchFamily="34" charset="0"/>
                                    <a:cs typeface="Times New Roman" panose="02020603050405020304" pitchFamily="18" charset="0"/>
                                  </a:rPr>
                                  <m:t>e</m:t>
                                </m:r>
                              </m:e>
                            </m:acc>
                          </m:e>
                        </m:acc>
                      </m:e>
                      <m:sub>
                        <m:r>
                          <m:rPr>
                            <m:sty m:val="p"/>
                          </m:rPr>
                          <a:rPr lang="de-DE" sz="2400" i="0" dirty="0">
                            <a:solidFill>
                              <a:srgbClr val="0070C0"/>
                            </a:solidFill>
                            <a:latin typeface="Cambria Math" panose="02040503050406030204" pitchFamily="18" charset="0"/>
                            <a:ea typeface="Calibri" panose="020F0502020204030204" pitchFamily="34" charset="0"/>
                            <a:cs typeface="Times New Roman" panose="02020603050405020304" pitchFamily="18" charset="0"/>
                          </a:rPr>
                          <m:t>j</m:t>
                        </m:r>
                      </m:sub>
                    </m:sSub>
                  </m:oMath>
                </a14:m>
                <a:r>
                  <a:rPr lang="en-US" sz="2400">
                    <a:solidFill>
                      <a:srgbClr val="0070C0"/>
                    </a:solidFill>
                  </a:rPr>
                  <a:t> of the Jacobian</a:t>
                </a:r>
              </a:p>
              <a:p>
                <a:pPr/>
                <a14:m>
                  <m:oMathPara xmlns:m="http://schemas.openxmlformats.org/officeDocument/2006/math">
                    <m:oMathParaPr>
                      <m:jc m:val="centerGroup"/>
                    </m:oMathParaPr>
                    <m:oMath xmlns:m="http://schemas.openxmlformats.org/officeDocument/2006/math">
                      <m:acc>
                        <m:accPr>
                          <m:chr m:val="̲"/>
                          <m:ctrlPr>
                            <a:rPr lang="de-DE" sz="24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e>
                      </m:acc>
                      <m:d>
                        <m:dPr>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de-DE" sz="24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𝜉</m:t>
                              </m:r>
                            </m:e>
                          </m:acc>
                          <m: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ϵ</m:t>
                          </m:r>
                          <m:sSub>
                            <m:sSubPr>
                              <m:ctrlPr>
                                <a:rPr lang="de-DE" sz="2400" i="1" dirty="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dirty="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a:solidFill>
                                            <a:schemeClr val="tx1"/>
                                          </a:solidFill>
                                          <a:latin typeface="Cambria Math" panose="02040503050406030204" pitchFamily="18" charset="0"/>
                                          <a:ea typeface="Calibri" panose="020F0502020204030204" pitchFamily="34" charset="0"/>
                                          <a:cs typeface="Times New Roman" panose="02020603050405020304" pitchFamily="18" charset="0"/>
                                        </a:rPr>
                                        <m:t>e</m:t>
                                      </m:r>
                                    </m:e>
                                  </m:acc>
                                </m:e>
                              </m:acc>
                            </m:e>
                            <m:sub>
                              <m:r>
                                <m:rPr>
                                  <m:sty m:val="p"/>
                                </m:rPr>
                                <a:rPr lang="de-DE" sz="2400" i="0" dirty="0">
                                  <a:solidFill>
                                    <a:schemeClr val="tx1"/>
                                  </a:solidFill>
                                  <a:latin typeface="Cambria Math" panose="02040503050406030204" pitchFamily="18" charset="0"/>
                                  <a:ea typeface="Calibri" panose="020F0502020204030204" pitchFamily="34" charset="0"/>
                                  <a:cs typeface="Times New Roman" panose="02020603050405020304" pitchFamily="18" charset="0"/>
                                </a:rPr>
                                <m:t>j</m:t>
                              </m:r>
                            </m:sub>
                          </m:sSub>
                        </m:e>
                      </m:d>
                      <m: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e>
                      </m:acc>
                      <m:d>
                        <m:dPr>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de-DE" sz="24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𝜉</m:t>
                              </m:r>
                            </m:e>
                          </m:acc>
                        </m:e>
                      </m:d>
                      <m: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i="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ϵ</m:t>
                      </m:r>
                      <m:r>
                        <a:rPr lang="de-DE" sz="2400" b="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 </m:t>
                      </m:r>
                      <m:sSub>
                        <m:sSubPr>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Calibri" panose="020F0502020204030204" pitchFamily="34" charset="0"/>
                                  <a:cs typeface="Times New Roman" panose="02020603050405020304" pitchFamily="18" charset="0"/>
                                </a:rPr>
                                <m:t>J</m:t>
                              </m:r>
                            </m:e>
                          </m:acc>
                        </m:e>
                        <m:sub>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Calibri" panose="020F0502020204030204" pitchFamily="34" charset="0"/>
                                  <a:cs typeface="Times New Roman" panose="02020603050405020304" pitchFamily="18" charset="0"/>
                                </a:rPr>
                                <m:t>g</m:t>
                              </m:r>
                            </m:e>
                          </m:acc>
                        </m:sub>
                      </m:sSub>
                      <m:sSub>
                        <m:sSubPr>
                          <m:ctrlPr>
                            <a:rPr lang="de-DE" sz="2400" i="1" dirty="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dirty="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a:solidFill>
                                        <a:schemeClr val="tx1"/>
                                      </a:solidFill>
                                      <a:latin typeface="Cambria Math" panose="02040503050406030204" pitchFamily="18" charset="0"/>
                                      <a:ea typeface="Calibri" panose="020F0502020204030204" pitchFamily="34" charset="0"/>
                                      <a:cs typeface="Times New Roman" panose="02020603050405020304" pitchFamily="18" charset="0"/>
                                    </a:rPr>
                                    <m:t>e</m:t>
                                  </m:r>
                                </m:e>
                              </m:acc>
                            </m:e>
                          </m:acc>
                        </m:e>
                        <m:sub>
                          <m:r>
                            <m:rPr>
                              <m:sty m:val="p"/>
                            </m:rPr>
                            <a:rPr lang="de-DE" sz="2400" i="0" dirty="0">
                              <a:solidFill>
                                <a:schemeClr val="tx1"/>
                              </a:solidFill>
                              <a:latin typeface="Cambria Math" panose="02040503050406030204" pitchFamily="18" charset="0"/>
                              <a:ea typeface="Calibri" panose="020F0502020204030204" pitchFamily="34" charset="0"/>
                              <a:cs typeface="Times New Roman" panose="02020603050405020304" pitchFamily="18" charset="0"/>
                            </a:rPr>
                            <m:t>j</m:t>
                          </m:r>
                        </m:sub>
                      </m:sSub>
                    </m:oMath>
                  </m:oMathPara>
                </a14:m>
                <a:endParaRPr lang="en-US" sz="2400"/>
              </a:p>
              <a:p>
                <a:pPr/>
                <a14:m>
                  <m:oMathPara xmlns:m="http://schemas.openxmlformats.org/officeDocument/2006/math">
                    <m:oMathParaPr>
                      <m:jc m:val="centerGroup"/>
                    </m:oMathParaPr>
                    <m:oMath xmlns:m="http://schemas.openxmlformats.org/officeDocument/2006/math">
                      <m:r>
                        <m:rPr>
                          <m:sty m:val="p"/>
                        </m:rPr>
                        <a:rPr lang="de-DE" sz="2400" b="0" i="0" smtClean="0">
                          <a:latin typeface="Cambria Math" panose="02040503050406030204" pitchFamily="18" charset="0"/>
                        </a:rPr>
                        <m:t>j</m:t>
                      </m:r>
                      <m:r>
                        <a:rPr lang="de-DE" sz="2400" b="0" i="0" smtClean="0">
                          <a:latin typeface="Cambria Math" panose="02040503050406030204" pitchFamily="18" charset="0"/>
                        </a:rPr>
                        <m:t>=1,…,2(</m:t>
                      </m:r>
                      <m:r>
                        <m:rPr>
                          <m:sty m:val="p"/>
                        </m:rPr>
                        <a:rPr lang="de-DE" sz="2400" b="0" i="0" smtClean="0">
                          <a:latin typeface="Cambria Math" panose="02040503050406030204" pitchFamily="18" charset="0"/>
                        </a:rPr>
                        <m:t>N</m:t>
                      </m:r>
                      <m:r>
                        <a:rPr lang="de-DE" sz="2400" b="0" i="0" smtClean="0">
                          <a:latin typeface="Cambria Math" panose="02040503050406030204" pitchFamily="18" charset="0"/>
                        </a:rPr>
                        <m:t>+2)</m:t>
                      </m:r>
                    </m:oMath>
                  </m:oMathPara>
                </a14:m>
                <a:endParaRPr lang="en-US" sz="2400"/>
              </a:p>
              <a:p>
                <a:pPr/>
                <a14:m>
                  <m:oMathPara xmlns:m="http://schemas.openxmlformats.org/officeDocument/2006/math">
                    <m:oMathParaPr>
                      <m:jc m:val="centerGroup"/>
                    </m:oMathParaPr>
                    <m:oMath xmlns:m="http://schemas.openxmlformats.org/officeDocument/2006/math">
                      <m:r>
                        <a:rPr lang="de-DE" sz="2400" b="0" i="0" smtClean="0">
                          <a:latin typeface="Cambria Math" panose="02040503050406030204" pitchFamily="18" charset="0"/>
                        </a:rPr>
                        <m:t>→</m:t>
                      </m:r>
                      <m:r>
                        <a:rPr lang="de-DE" sz="2400" b="0" i="0" smtClean="0">
                          <a:solidFill>
                            <a:schemeClr val="accent2">
                              <a:lumMod val="75000"/>
                            </a:schemeClr>
                          </a:solidFill>
                          <a:latin typeface="Cambria Math" panose="02040503050406030204" pitchFamily="18" charset="0"/>
                        </a:rPr>
                        <m:t>𝒪</m:t>
                      </m:r>
                      <m:d>
                        <m:dPr>
                          <m:ctrlPr>
                            <a:rPr lang="de-DE" sz="2400" b="0" i="1" smtClean="0">
                              <a:solidFill>
                                <a:schemeClr val="accent2">
                                  <a:lumMod val="75000"/>
                                </a:schemeClr>
                              </a:solidFill>
                              <a:latin typeface="Cambria Math" panose="02040503050406030204" pitchFamily="18" charset="0"/>
                            </a:rPr>
                          </m:ctrlPr>
                        </m:dPr>
                        <m:e>
                          <m:r>
                            <m:rPr>
                              <m:sty m:val="p"/>
                            </m:rPr>
                            <a:rPr lang="de-DE" sz="2400" b="0" i="0" smtClean="0">
                              <a:solidFill>
                                <a:schemeClr val="accent2">
                                  <a:lumMod val="75000"/>
                                </a:schemeClr>
                              </a:solidFill>
                              <a:latin typeface="Cambria Math" panose="02040503050406030204" pitchFamily="18" charset="0"/>
                            </a:rPr>
                            <m:t>N</m:t>
                          </m:r>
                        </m:e>
                      </m:d>
                      <m:r>
                        <a:rPr lang="de-DE" sz="2400" b="0" i="0" smtClean="0">
                          <a:solidFill>
                            <a:schemeClr val="accent2">
                              <a:lumMod val="75000"/>
                            </a:schemeClr>
                          </a:solidFill>
                          <a:latin typeface="Cambria Math" panose="02040503050406030204" pitchFamily="18" charset="0"/>
                        </a:rPr>
                        <m:t> </m:t>
                      </m:r>
                      <m:r>
                        <m:rPr>
                          <m:sty m:val="p"/>
                        </m:rPr>
                        <a:rPr lang="de-DE" sz="2400" b="0" i="0" smtClean="0">
                          <a:solidFill>
                            <a:schemeClr val="accent2">
                              <a:lumMod val="75000"/>
                            </a:schemeClr>
                          </a:solidFill>
                          <a:latin typeface="Cambria Math" panose="02040503050406030204" pitchFamily="18" charset="0"/>
                        </a:rPr>
                        <m:t>evaluations</m:t>
                      </m:r>
                      <m:r>
                        <a:rPr lang="de-DE" sz="2400" b="0" i="0" smtClean="0">
                          <a:solidFill>
                            <a:schemeClr val="accent2">
                              <a:lumMod val="75000"/>
                            </a:schemeClr>
                          </a:solidFill>
                          <a:latin typeface="Cambria Math" panose="02040503050406030204" pitchFamily="18" charset="0"/>
                        </a:rPr>
                        <m:t> </m:t>
                      </m:r>
                      <m:r>
                        <m:rPr>
                          <m:sty m:val="p"/>
                        </m:rPr>
                        <a:rPr lang="de-DE" sz="2400" b="0" i="0" smtClean="0">
                          <a:solidFill>
                            <a:schemeClr val="accent2">
                              <a:lumMod val="75000"/>
                            </a:schemeClr>
                          </a:solidFill>
                          <a:latin typeface="Cambria Math" panose="02040503050406030204" pitchFamily="18" charset="0"/>
                        </a:rPr>
                        <m:t>of</m:t>
                      </m:r>
                      <m:r>
                        <a:rPr lang="de-DE" sz="2400" b="0" i="0" smtClean="0">
                          <a:solidFill>
                            <a:schemeClr val="accent2">
                              <a:lumMod val="75000"/>
                            </a:schemeClr>
                          </a:solidFill>
                          <a:latin typeface="Cambria Math" panose="02040503050406030204" pitchFamily="18" charset="0"/>
                        </a:rPr>
                        <m:t> </m:t>
                      </m:r>
                      <m:acc>
                        <m:accPr>
                          <m:chr m:val="̲"/>
                          <m:ctrlPr>
                            <a:rPr lang="de-DE" sz="2400" b="0" i="1" smtClean="0">
                              <a:solidFill>
                                <a:schemeClr val="accent2">
                                  <a:lumMod val="75000"/>
                                </a:schemeClr>
                              </a:solidFill>
                              <a:latin typeface="Cambria Math" panose="02040503050406030204" pitchFamily="18" charset="0"/>
                            </a:rPr>
                          </m:ctrlPr>
                        </m:accPr>
                        <m:e>
                          <m:r>
                            <m:rPr>
                              <m:sty m:val="p"/>
                            </m:rPr>
                            <a:rPr lang="de-DE" sz="2400" b="0" i="0" smtClean="0">
                              <a:solidFill>
                                <a:schemeClr val="accent2">
                                  <a:lumMod val="75000"/>
                                </a:schemeClr>
                              </a:solidFill>
                              <a:latin typeface="Cambria Math" panose="02040503050406030204" pitchFamily="18" charset="0"/>
                            </a:rPr>
                            <m:t>f</m:t>
                          </m:r>
                        </m:e>
                      </m:acc>
                    </m:oMath>
                  </m:oMathPara>
                </a14:m>
                <a:endParaRPr lang="en-US" sz="2400"/>
              </a:p>
              <a:p>
                <a:pPr/>
                <a14:m>
                  <m:oMathPara xmlns:m="http://schemas.openxmlformats.org/officeDocument/2006/math">
                    <m:oMathParaPr>
                      <m:jc m:val="centerGroup"/>
                    </m:oMathParaPr>
                    <m:oMath xmlns:m="http://schemas.openxmlformats.org/officeDocument/2006/math">
                      <m:r>
                        <a:rPr lang="de-DE" sz="2400" b="0" i="0" smtClean="0">
                          <a:latin typeface="Cambria Math" panose="02040503050406030204" pitchFamily="18" charset="0"/>
                        </a:rPr>
                        <m:t>→</m:t>
                      </m:r>
                      <m:r>
                        <a:rPr lang="de-DE" sz="2400" b="0" i="0" smtClean="0">
                          <a:latin typeface="Cambria Math" panose="02040503050406030204" pitchFamily="18" charset="0"/>
                        </a:rPr>
                        <m:t>𝒪</m:t>
                      </m:r>
                      <m:d>
                        <m:dPr>
                          <m:ctrlPr>
                            <a:rPr lang="de-DE" sz="2400" b="0" i="1" smtClean="0">
                              <a:latin typeface="Cambria Math" panose="02040503050406030204" pitchFamily="18" charset="0"/>
                            </a:rPr>
                          </m:ctrlPr>
                        </m:dPr>
                        <m:e>
                          <m:sSup>
                            <m:sSupPr>
                              <m:ctrlPr>
                                <a:rPr lang="de-DE" sz="2400" b="0" i="1" smtClean="0">
                                  <a:latin typeface="Cambria Math" panose="02040503050406030204" pitchFamily="18" charset="0"/>
                                </a:rPr>
                              </m:ctrlPr>
                            </m:sSupPr>
                            <m:e>
                              <m:r>
                                <m:rPr>
                                  <m:sty m:val="p"/>
                                </m:rPr>
                                <a:rPr lang="de-DE" sz="2400" b="0" i="0" smtClean="0">
                                  <a:latin typeface="Cambria Math" panose="02040503050406030204" pitchFamily="18" charset="0"/>
                                </a:rPr>
                                <m:t>N</m:t>
                              </m:r>
                            </m:e>
                            <m:sup>
                              <m:r>
                                <a:rPr lang="de-DE" sz="2400" b="0" i="0" smtClean="0">
                                  <a:latin typeface="Cambria Math" panose="02040503050406030204" pitchFamily="18" charset="0"/>
                                </a:rPr>
                                <m:t>2</m:t>
                              </m:r>
                            </m:sup>
                          </m:sSup>
                        </m:e>
                      </m:d>
                      <m:r>
                        <a:rPr lang="de-DE" sz="2400" b="0" i="0" smtClean="0">
                          <a:latin typeface="Cambria Math" panose="02040503050406030204" pitchFamily="18" charset="0"/>
                        </a:rPr>
                        <m:t> </m:t>
                      </m:r>
                      <m:r>
                        <m:rPr>
                          <m:sty m:val="p"/>
                        </m:rPr>
                        <a:rPr lang="de-DE" sz="2400" b="0" i="0" smtClean="0">
                          <a:latin typeface="Cambria Math" panose="02040503050406030204" pitchFamily="18" charset="0"/>
                        </a:rPr>
                        <m:t>complexity</m:t>
                      </m:r>
                    </m:oMath>
                  </m:oMathPara>
                </a14:m>
                <a:endParaRPr lang="en-US" sz="2400"/>
              </a:p>
              <a:p>
                <a:r>
                  <a:rPr lang="en-US" sz="2400"/>
                  <a:t>in Newton iteration in every iterative step</a:t>
                </a:r>
              </a:p>
              <a:p>
                <a:pPr/>
                <a14:m>
                  <m:oMathPara xmlns:m="http://schemas.openxmlformats.org/officeDocument/2006/math">
                    <m:oMathParaPr>
                      <m:jc m:val="centerGroup"/>
                    </m:oMathParaPr>
                    <m:oMath xmlns:m="http://schemas.openxmlformats.org/officeDocument/2006/math">
                      <m:acc>
                        <m:accPr>
                          <m:chr m:val="̲"/>
                          <m:ctrlPr>
                            <a:rPr lang="de-DE" sz="24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de-DE" sz="24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𝜉</m:t>
                          </m:r>
                        </m:e>
                      </m:acc>
                      <m:r>
                        <a:rPr lang="de-DE" sz="2400" b="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4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a:rPr lang="de-DE" sz="24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𝜉</m:t>
                              </m:r>
                            </m:e>
                          </m:acc>
                        </m:e>
                        <m:sub>
                          <m:r>
                            <m:rPr>
                              <m:sty m:val="p"/>
                            </m:rP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k</m:t>
                          </m:r>
                        </m:sub>
                      </m:sSub>
                    </m:oMath>
                  </m:oMathPara>
                </a14:m>
                <a:endParaRPr lang="en-US" sz="2400"/>
              </a:p>
              <a:p>
                <a:r>
                  <a:rPr lang="en-US" sz="2400"/>
                  <a:t>in Quasi-Newton once per timestep</a:t>
                </a:r>
              </a:p>
              <a:p>
                <a:pPr/>
                <a14:m>
                  <m:oMathPara xmlns:m="http://schemas.openxmlformats.org/officeDocument/2006/math">
                    <m:oMathParaPr>
                      <m:jc m:val="centerGroup"/>
                    </m:oMathParaPr>
                    <m:oMath xmlns:m="http://schemas.openxmlformats.org/officeDocument/2006/math">
                      <m:acc>
                        <m:accPr>
                          <m:chr m:val="̲"/>
                          <m:ctrlPr>
                            <a:rPr lang="de-DE" sz="240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de-DE" sz="2400" b="0" i="1"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𝜉</m:t>
                          </m:r>
                        </m:e>
                      </m:acc>
                      <m:r>
                        <a:rPr lang="de-DE" sz="2400" b="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4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y</m:t>
                              </m:r>
                            </m:e>
                          </m:acc>
                        </m:e>
                        <m:sub>
                          <m:r>
                            <m:rPr>
                              <m:sty m:val="p"/>
                            </m:rP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n</m:t>
                          </m:r>
                        </m:sub>
                      </m:sSub>
                    </m:oMath>
                  </m:oMathPara>
                </a14:m>
                <a:endParaRPr lang="en-US" sz="2400"/>
              </a:p>
            </p:txBody>
          </p:sp>
        </mc:Choice>
        <mc:Fallback xmlns="">
          <p:sp>
            <p:nvSpPr>
              <p:cNvPr id="4" name="Textfeld 3">
                <a:extLst>
                  <a:ext uri="{FF2B5EF4-FFF2-40B4-BE49-F238E27FC236}">
                    <a16:creationId xmlns:a16="http://schemas.microsoft.com/office/drawing/2014/main" id="{59FEDA73-F422-08DC-6E62-295081158FA5}"/>
                  </a:ext>
                </a:extLst>
              </p:cNvPr>
              <p:cNvSpPr txBox="1">
                <a:spLocks noRot="1" noChangeAspect="1" noMove="1" noResize="1" noEditPoints="1" noAdjustHandles="1" noChangeArrowheads="1" noChangeShapeType="1" noTextEdit="1"/>
              </p:cNvSpPr>
              <p:nvPr/>
            </p:nvSpPr>
            <p:spPr>
              <a:xfrm>
                <a:off x="640799" y="1877171"/>
                <a:ext cx="5562600" cy="3676263"/>
              </a:xfrm>
              <a:prstGeom prst="rect">
                <a:avLst/>
              </a:prstGeom>
              <a:blipFill>
                <a:blip r:embed="rId3"/>
                <a:stretch>
                  <a:fillRect l="-1530" t="-992" r="-1202" b="-16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004608A2-E840-D801-F536-12E3A9FE16B4}"/>
                  </a:ext>
                </a:extLst>
              </p:cNvPr>
              <p:cNvSpPr txBox="1"/>
              <p:nvPr/>
            </p:nvSpPr>
            <p:spPr>
              <a:xfrm>
                <a:off x="6622775" y="1875183"/>
                <a:ext cx="4648199" cy="1819216"/>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sz="2400">
                    <a:solidFill>
                      <a:srgbClr val="0070C0"/>
                    </a:solidFill>
                  </a:rPr>
                  <a:t>2. Do matrix decomposition, e. g.</a:t>
                </a:r>
              </a:p>
              <a:p>
                <a:pPr/>
                <a14:m>
                  <m:oMathPara xmlns:m="http://schemas.openxmlformats.org/officeDocument/2006/math">
                    <m:oMathParaPr>
                      <m:jc m:val="centerGroup"/>
                    </m:oMathParaPr>
                    <m:oMath xmlns:m="http://schemas.openxmlformats.org/officeDocument/2006/math">
                      <m:acc>
                        <m:accPr>
                          <m:chr m:val="̳"/>
                          <m:ctrlPr>
                            <a:rPr lang="de-DE" sz="2400" b="0" i="1" smtClean="0">
                              <a:solidFill>
                                <a:schemeClr val="bg2">
                                  <a:lumMod val="50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b="0" i="0" smtClean="0">
                              <a:solidFill>
                                <a:schemeClr val="bg2">
                                  <a:lumMod val="50000"/>
                                </a:schemeClr>
                              </a:solidFill>
                              <a:effectLst/>
                              <a:latin typeface="Cambria Math" panose="02040503050406030204" pitchFamily="18" charset="0"/>
                              <a:ea typeface="Times New Roman" panose="02020603050405020304" pitchFamily="18" charset="0"/>
                              <a:cs typeface="Times New Roman" panose="02020603050405020304" pitchFamily="18" charset="0"/>
                            </a:rPr>
                            <m:t>P</m:t>
                          </m:r>
                        </m:e>
                      </m:acc>
                      <m:r>
                        <a:rPr lang="de-DE" sz="24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de-DE"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24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up>
                      </m:sSubSup>
                      <m:r>
                        <a:rPr lang="de-DE" sz="24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2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L</m:t>
                          </m:r>
                        </m:e>
                      </m:acc>
                      <m:acc>
                        <m:accPr>
                          <m:chr m:val="̳"/>
                          <m:ctrlPr>
                            <a:rPr lang="de-DE" sz="2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R</m:t>
                          </m:r>
                        </m:e>
                      </m:acc>
                      <m:r>
                        <a:rPr lang="de-DE" sz="24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d>
                        <m:dPr>
                          <m:ctrlPr>
                            <a:rPr lang="de-DE" sz="2400"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de-DE" sz="24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in</m:t>
                          </m:r>
                          <m:r>
                            <a:rPr lang="de-DE" sz="24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a:rPr lang="de-DE" sz="24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𝒪</m:t>
                          </m:r>
                          <m:d>
                            <m:dPr>
                              <m:ctrlPr>
                                <a:rPr lang="de-DE" sz="2400"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de-DE" sz="2400"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de-DE" sz="24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N</m:t>
                                  </m:r>
                                </m:e>
                                <m:sup>
                                  <m:r>
                                    <a:rPr lang="de-DE" sz="24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p>
                              </m:sSup>
                            </m:e>
                          </m:d>
                        </m:e>
                      </m:d>
                    </m:oMath>
                  </m:oMathPara>
                </a14:m>
                <a:endParaRPr lang="en-US" sz="2400"/>
              </a:p>
              <a:p>
                <a:pPr/>
                <a14:m>
                  <m:oMathPara xmlns:m="http://schemas.openxmlformats.org/officeDocument/2006/math">
                    <m:oMathParaPr>
                      <m:jc m:val="centerGroup"/>
                    </m:oMathParaPr>
                    <m:oMath xmlns:m="http://schemas.openxmlformats.org/officeDocument/2006/math">
                      <m:sSubSup>
                        <m:sSubSupPr>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Calibri" panose="020F0502020204030204" pitchFamily="34" charset="0"/>
                                  <a:cs typeface="Times New Roman" panose="02020603050405020304" pitchFamily="18" charset="0"/>
                                </a:rPr>
                                <m:t>g</m:t>
                              </m:r>
                            </m:e>
                          </m:acc>
                        </m:sub>
                        <m:sup>
                          <m: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a</m:t>
                          </m:r>
                        </m:e>
                      </m:acc>
                      <m:r>
                        <a:rPr lang="de-DE" sz="2400" i="0" smtClean="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g</m:t>
                          </m:r>
                        </m:e>
                      </m:acc>
                      <m:r>
                        <a:rPr lang="de-DE" sz="2400" i="0" smtClean="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smtClean="0">
                              <a:effectLst/>
                              <a:latin typeface="Cambria Math" panose="02040503050406030204" pitchFamily="18" charset="0"/>
                              <a:ea typeface="Calibri" panose="020F0502020204030204" pitchFamily="34" charset="0"/>
                              <a:cs typeface="Times New Roman" panose="02020603050405020304" pitchFamily="18" charset="0"/>
                            </a:rPr>
                            <m:t>L</m:t>
                          </m:r>
                        </m:e>
                      </m:acc>
                      <m:r>
                        <a:rPr lang="de-DE" sz="2400" i="0" smtClean="0">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smtClean="0">
                              <a:effectLst/>
                              <a:latin typeface="Cambria Math" panose="02040503050406030204" pitchFamily="18" charset="0"/>
                              <a:ea typeface="Calibri" panose="020F0502020204030204" pitchFamily="34" charset="0"/>
                              <a:cs typeface="Times New Roman" panose="02020603050405020304" pitchFamily="18" charset="0"/>
                            </a:rPr>
                            <m:t>R</m:t>
                          </m:r>
                        </m:e>
                      </m:acc>
                      <m:r>
                        <a:rPr lang="de-DE" sz="2400" i="0" smtClean="0">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smtClean="0">
                              <a:effectLst/>
                              <a:latin typeface="Cambria Math" panose="02040503050406030204" pitchFamily="18" charset="0"/>
                              <a:ea typeface="Calibri" panose="020F0502020204030204" pitchFamily="34" charset="0"/>
                              <a:cs typeface="Times New Roman" panose="02020603050405020304" pitchFamily="18" charset="0"/>
                            </a:rPr>
                            <m:t>a</m:t>
                          </m:r>
                        </m:e>
                      </m:acc>
                      <m:r>
                        <a:rPr lang="de-DE" sz="2400" i="0" smtClean="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g</m:t>
                          </m:r>
                        </m:e>
                      </m:acc>
                    </m:oMath>
                  </m:oMathPara>
                </a14:m>
                <a:endParaRPr lang="de-DE" sz="2400">
                  <a:effectLst/>
                  <a:latin typeface="Roboto" panose="02000000000000000000" pitchFamily="2" charset="0"/>
                  <a:ea typeface="Calibri" panose="020F0502020204030204" pitchFamily="34" charset="0"/>
                  <a:cs typeface="Times New Roman" panose="02020603050405020304" pitchFamily="18" charset="0"/>
                </a:endParaRPr>
              </a:p>
              <a:p>
                <a:r>
                  <a:rPr lang="en-US" sz="2400"/>
                  <a:t>Q: Why can’t we simply invert </a:t>
                </a:r>
                <a14:m>
                  <m:oMath xmlns:m="http://schemas.openxmlformats.org/officeDocument/2006/math">
                    <m:sSubSup>
                      <m:sSubSupPr>
                        <m:ctrlPr>
                          <a:rPr lang="de-DE" sz="2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4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4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24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up>
                    </m:sSubSup>
                  </m:oMath>
                </a14:m>
                <a:r>
                  <a:rPr lang="en-US" sz="2400"/>
                  <a:t>?</a:t>
                </a:r>
              </a:p>
            </p:txBody>
          </p:sp>
        </mc:Choice>
        <mc:Fallback xmlns="">
          <p:sp>
            <p:nvSpPr>
              <p:cNvPr id="5" name="Textfeld 4">
                <a:extLst>
                  <a:ext uri="{FF2B5EF4-FFF2-40B4-BE49-F238E27FC236}">
                    <a16:creationId xmlns:a16="http://schemas.microsoft.com/office/drawing/2014/main" id="{004608A2-E840-D801-F536-12E3A9FE16B4}"/>
                  </a:ext>
                </a:extLst>
              </p:cNvPr>
              <p:cNvSpPr txBox="1">
                <a:spLocks noRot="1" noChangeAspect="1" noMove="1" noResize="1" noEditPoints="1" noAdjustHandles="1" noChangeArrowheads="1" noChangeShapeType="1" noTextEdit="1"/>
              </p:cNvSpPr>
              <p:nvPr/>
            </p:nvSpPr>
            <p:spPr>
              <a:xfrm>
                <a:off x="6622775" y="1875183"/>
                <a:ext cx="4648199" cy="1819216"/>
              </a:xfrm>
              <a:prstGeom prst="rect">
                <a:avLst/>
              </a:prstGeom>
              <a:blipFill>
                <a:blip r:embed="rId4"/>
                <a:stretch>
                  <a:fillRect l="-1830" t="-2333" b="-7000"/>
                </a:stretch>
              </a:blipFill>
            </p:spPr>
            <p:txBody>
              <a:bodyPr/>
              <a:lstStyle/>
              <a:p>
                <a:r>
                  <a:rPr lang="en-US">
                    <a:noFill/>
                  </a:rPr>
                  <a:t> </a:t>
                </a:r>
              </a:p>
            </p:txBody>
          </p:sp>
        </mc:Fallback>
      </mc:AlternateContent>
      <p:sp>
        <p:nvSpPr>
          <p:cNvPr id="3" name="Foliennummernplatzhalter 2">
            <a:extLst>
              <a:ext uri="{FF2B5EF4-FFF2-40B4-BE49-F238E27FC236}">
                <a16:creationId xmlns:a16="http://schemas.microsoft.com/office/drawing/2014/main" id="{53B69706-A9E3-E178-3B7B-1E63FC023561}"/>
              </a:ext>
            </a:extLst>
          </p:cNvPr>
          <p:cNvSpPr>
            <a:spLocks noGrp="1"/>
          </p:cNvSpPr>
          <p:nvPr>
            <p:ph type="sldNum" sz="quarter" idx="12"/>
          </p:nvPr>
        </p:nvSpPr>
        <p:spPr/>
        <p:txBody>
          <a:bodyPr/>
          <a:lstStyle/>
          <a:p>
            <a:fld id="{A0B92CD8-FF24-4321-9188-DC9BF5755683}" type="slidenum">
              <a:rPr lang="en-US" smtClean="0"/>
              <a:t>32</a:t>
            </a:fld>
            <a:endParaRPr lang="en-US"/>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5AFFD60F-A673-0D07-0579-37227D93F209}"/>
                  </a:ext>
                </a:extLst>
              </p:cNvPr>
              <p:cNvSpPr txBox="1"/>
              <p:nvPr/>
            </p:nvSpPr>
            <p:spPr>
              <a:xfrm>
                <a:off x="1964995" y="6048649"/>
                <a:ext cx="7771679" cy="375167"/>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de-DE" sz="1800" b="0" i="0" smtClean="0">
                          <a:latin typeface="Cambria Math" panose="02040503050406030204" pitchFamily="18" charset="0"/>
                        </a:rPr>
                        <m:t>Lower</m:t>
                      </m:r>
                      <m:r>
                        <a:rPr lang="de-DE" sz="1800" b="0" i="0" smtClean="0">
                          <a:latin typeface="Cambria Math" panose="02040503050406030204" pitchFamily="18" charset="0"/>
                        </a:rPr>
                        <m:t>−</m:t>
                      </m:r>
                      <m:r>
                        <m:rPr>
                          <m:sty m:val="p"/>
                        </m:rPr>
                        <a:rPr lang="de-DE" sz="1800" b="0" i="0" smtClean="0">
                          <a:latin typeface="Cambria Math" panose="02040503050406030204" pitchFamily="18" charset="0"/>
                        </a:rPr>
                        <m:t>left</m:t>
                      </m:r>
                      <m:r>
                        <a:rPr lang="de-DE" sz="1800" b="0" i="0" smtClean="0">
                          <a:latin typeface="Cambria Math" panose="02040503050406030204" pitchFamily="18" charset="0"/>
                        </a:rPr>
                        <m:t> </m:t>
                      </m:r>
                      <m:r>
                        <m:rPr>
                          <m:sty m:val="p"/>
                        </m:rPr>
                        <a:rPr lang="de-DE" sz="1800" b="0" i="0" smtClean="0">
                          <a:latin typeface="Cambria Math" panose="02040503050406030204" pitchFamily="18" charset="0"/>
                        </a:rPr>
                        <m:t>matrix</m:t>
                      </m:r>
                      <m:r>
                        <a:rPr lang="de-DE" sz="1800" b="0" i="0" smtClean="0">
                          <a:latin typeface="Cambria Math" panose="02040503050406030204" pitchFamily="18" charset="0"/>
                        </a:rPr>
                        <m:t> </m:t>
                      </m:r>
                      <m:acc>
                        <m:accPr>
                          <m:chr m:val="̳"/>
                          <m:ctrlPr>
                            <a:rPr lang="de-DE" sz="1800" b="0" i="1" smtClean="0">
                              <a:latin typeface="Cambria Math" panose="02040503050406030204" pitchFamily="18" charset="0"/>
                            </a:rPr>
                          </m:ctrlPr>
                        </m:accPr>
                        <m:e>
                          <m:r>
                            <m:rPr>
                              <m:sty m:val="p"/>
                            </m:rPr>
                            <a:rPr lang="de-DE" sz="1800" b="0" i="0" smtClean="0">
                              <a:latin typeface="Cambria Math" panose="02040503050406030204" pitchFamily="18" charset="0"/>
                            </a:rPr>
                            <m:t>L</m:t>
                          </m:r>
                        </m:e>
                      </m:acc>
                      <m:r>
                        <a:rPr lang="de-DE" sz="1800" b="0" i="0" smtClean="0">
                          <a:latin typeface="Cambria Math" panose="02040503050406030204" pitchFamily="18" charset="0"/>
                        </a:rPr>
                        <m:t>,  </m:t>
                      </m:r>
                      <m:r>
                        <m:rPr>
                          <m:sty m:val="p"/>
                        </m:rPr>
                        <a:rPr lang="de-DE" sz="1800" b="0" i="0" smtClean="0">
                          <a:latin typeface="Cambria Math" panose="02040503050406030204" pitchFamily="18" charset="0"/>
                        </a:rPr>
                        <m:t>Upper</m:t>
                      </m:r>
                      <m:r>
                        <a:rPr lang="de-DE" sz="1800" b="0" i="0" smtClean="0">
                          <a:latin typeface="Cambria Math" panose="02040503050406030204" pitchFamily="18" charset="0"/>
                        </a:rPr>
                        <m:t>−</m:t>
                      </m:r>
                      <m:r>
                        <m:rPr>
                          <m:sty m:val="p"/>
                        </m:rPr>
                        <a:rPr lang="de-DE" sz="1800" b="0" i="0" smtClean="0">
                          <a:latin typeface="Cambria Math" panose="02040503050406030204" pitchFamily="18" charset="0"/>
                        </a:rPr>
                        <m:t>right</m:t>
                      </m:r>
                      <m:r>
                        <a:rPr lang="de-DE" sz="1800" b="0" i="0" smtClean="0">
                          <a:latin typeface="Cambria Math" panose="02040503050406030204" pitchFamily="18" charset="0"/>
                        </a:rPr>
                        <m:t> </m:t>
                      </m:r>
                      <m:r>
                        <m:rPr>
                          <m:sty m:val="p"/>
                        </m:rPr>
                        <a:rPr lang="de-DE" sz="1800" b="0" i="0" smtClean="0">
                          <a:latin typeface="Cambria Math" panose="02040503050406030204" pitchFamily="18" charset="0"/>
                        </a:rPr>
                        <m:t>matrix</m:t>
                      </m:r>
                      <m:r>
                        <a:rPr lang="de-DE" sz="1800" b="0" i="0" smtClean="0">
                          <a:latin typeface="Cambria Math" panose="02040503050406030204" pitchFamily="18" charset="0"/>
                        </a:rPr>
                        <m:t> </m:t>
                      </m:r>
                      <m:acc>
                        <m:accPr>
                          <m:chr m:val="̳"/>
                          <m:ctrlPr>
                            <a:rPr lang="de-DE" sz="1800" b="0" i="1" smtClean="0">
                              <a:latin typeface="Cambria Math" panose="02040503050406030204" pitchFamily="18" charset="0"/>
                            </a:rPr>
                          </m:ctrlPr>
                        </m:accPr>
                        <m:e>
                          <m:r>
                            <m:rPr>
                              <m:sty m:val="p"/>
                            </m:rPr>
                            <a:rPr lang="de-DE" sz="1800" b="0" i="0" smtClean="0">
                              <a:latin typeface="Cambria Math" panose="02040503050406030204" pitchFamily="18" charset="0"/>
                            </a:rPr>
                            <m:t>R</m:t>
                          </m:r>
                        </m:e>
                      </m:acc>
                      <m:r>
                        <a:rPr lang="de-DE" sz="1800" b="0" i="0" smtClean="0">
                          <a:latin typeface="Cambria Math" panose="02040503050406030204" pitchFamily="18" charset="0"/>
                        </a:rPr>
                        <m:t>,  </m:t>
                      </m:r>
                      <m:r>
                        <m:rPr>
                          <m:sty m:val="p"/>
                        </m:rPr>
                        <a:rPr lang="de-DE" sz="1800" b="0" i="0" smtClean="0">
                          <a:latin typeface="Cambria Math" panose="02040503050406030204" pitchFamily="18" charset="0"/>
                        </a:rPr>
                        <m:t>permutation</m:t>
                      </m:r>
                      <m:r>
                        <a:rPr lang="de-DE" sz="1800" b="0" i="0" smtClean="0">
                          <a:latin typeface="Cambria Math" panose="02040503050406030204" pitchFamily="18" charset="0"/>
                        </a:rPr>
                        <m:t> </m:t>
                      </m:r>
                      <m:r>
                        <m:rPr>
                          <m:sty m:val="p"/>
                        </m:rPr>
                        <a:rPr lang="de-DE" sz="1800" b="0" i="0" smtClean="0">
                          <a:latin typeface="Cambria Math" panose="02040503050406030204" pitchFamily="18" charset="0"/>
                        </a:rPr>
                        <m:t>matrix</m:t>
                      </m:r>
                      <m:r>
                        <a:rPr lang="de-DE" sz="1800" b="0" i="0" smtClean="0">
                          <a:latin typeface="Cambria Math" panose="02040503050406030204" pitchFamily="18" charset="0"/>
                        </a:rPr>
                        <m:t> </m:t>
                      </m:r>
                      <m:acc>
                        <m:accPr>
                          <m:chr m:val="̳"/>
                          <m:ctrlPr>
                            <a:rPr lang="de-DE" sz="1800" b="0" i="1" smtClean="0">
                              <a:latin typeface="Cambria Math" panose="02040503050406030204" pitchFamily="18" charset="0"/>
                            </a:rPr>
                          </m:ctrlPr>
                        </m:accPr>
                        <m:e>
                          <m:r>
                            <m:rPr>
                              <m:sty m:val="p"/>
                            </m:rPr>
                            <a:rPr lang="de-DE" sz="1800" b="0" i="0" smtClean="0">
                              <a:latin typeface="Cambria Math" panose="02040503050406030204" pitchFamily="18" charset="0"/>
                            </a:rPr>
                            <m:t>P</m:t>
                          </m:r>
                        </m:e>
                      </m:acc>
                    </m:oMath>
                  </m:oMathPara>
                </a14:m>
                <a:endParaRPr lang="en-US" sz="1800"/>
              </a:p>
            </p:txBody>
          </p:sp>
        </mc:Choice>
        <mc:Fallback xmlns="">
          <p:sp>
            <p:nvSpPr>
              <p:cNvPr id="6" name="Textfeld 5">
                <a:extLst>
                  <a:ext uri="{FF2B5EF4-FFF2-40B4-BE49-F238E27FC236}">
                    <a16:creationId xmlns:a16="http://schemas.microsoft.com/office/drawing/2014/main" id="{5AFFD60F-A673-0D07-0579-37227D93F209}"/>
                  </a:ext>
                </a:extLst>
              </p:cNvPr>
              <p:cNvSpPr txBox="1">
                <a:spLocks noRot="1" noChangeAspect="1" noMove="1" noResize="1" noEditPoints="1" noAdjustHandles="1" noChangeArrowheads="1" noChangeShapeType="1" noTextEdit="1"/>
              </p:cNvSpPr>
              <p:nvPr/>
            </p:nvSpPr>
            <p:spPr>
              <a:xfrm>
                <a:off x="1964995" y="6048649"/>
                <a:ext cx="7771679" cy="375167"/>
              </a:xfrm>
              <a:prstGeom prst="rect">
                <a:avLst/>
              </a:prstGeom>
              <a:blipFill>
                <a:blip r:embed="rId5"/>
                <a:stretch>
                  <a:fillRect r="-4307" b="-2656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8B9805B4-CD1D-6222-3BFE-7DF5AA6882B7}"/>
                  </a:ext>
                </a:extLst>
              </p:cNvPr>
              <p:cNvSpPr txBox="1"/>
              <p:nvPr/>
            </p:nvSpPr>
            <p:spPr>
              <a:xfrm>
                <a:off x="6622776" y="3776097"/>
                <a:ext cx="4648198" cy="2026324"/>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de-DE" sz="2400">
                    <a:solidFill>
                      <a:srgbClr val="0070C0"/>
                    </a:solidFill>
                    <a:ea typeface="Roboto" panose="02000000000000000000" pitchFamily="2" charset="0"/>
                    <a:cs typeface="Roboto" panose="02000000000000000000" pitchFamily="2" charset="0"/>
                  </a:rPr>
                  <a:t>3. </a:t>
                </a:r>
                <a:r>
                  <a:rPr lang="de-DE" sz="2400" err="1">
                    <a:solidFill>
                      <a:srgbClr val="0070C0"/>
                    </a:solidFill>
                    <a:ea typeface="Roboto" panose="02000000000000000000" pitchFamily="2" charset="0"/>
                    <a:cs typeface="Roboto" panose="02000000000000000000" pitchFamily="2" charset="0"/>
                  </a:rPr>
                  <a:t>Solve</a:t>
                </a:r>
                <a:r>
                  <a:rPr lang="de-DE" sz="2400">
                    <a:solidFill>
                      <a:srgbClr val="0070C0"/>
                    </a:solidFill>
                    <a:ea typeface="Roboto" panose="02000000000000000000" pitchFamily="2" charset="0"/>
                    <a:cs typeface="Roboto" panose="02000000000000000000" pitchFamily="2" charset="0"/>
                  </a:rPr>
                  <a:t> </a:t>
                </a:r>
                <a:r>
                  <a:rPr lang="de-DE" sz="2400" err="1">
                    <a:solidFill>
                      <a:srgbClr val="0070C0"/>
                    </a:solidFill>
                    <a:ea typeface="Roboto" panose="02000000000000000000" pitchFamily="2" charset="0"/>
                    <a:cs typeface="Roboto" panose="02000000000000000000" pitchFamily="2" charset="0"/>
                  </a:rPr>
                  <a:t>for</a:t>
                </a:r>
                <a:r>
                  <a:rPr lang="de-DE" sz="2400">
                    <a:solidFill>
                      <a:srgbClr val="0070C0"/>
                    </a:solidFill>
                    <a:ea typeface="Roboto" panose="02000000000000000000" pitchFamily="2" charset="0"/>
                    <a:cs typeface="Roboto" panose="02000000000000000000" pitchFamily="2" charset="0"/>
                  </a:rPr>
                  <a:t> </a:t>
                </a:r>
                <a14:m>
                  <m:oMath xmlns:m="http://schemas.openxmlformats.org/officeDocument/2006/math">
                    <m:acc>
                      <m:accPr>
                        <m:chr m:val="̲"/>
                        <m:ctrlPr>
                          <a:rPr lang="de-DE" sz="2400" i="1" smtClean="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a:solidFill>
                              <a:srgbClr val="0070C0"/>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oMath>
                </a14:m>
                <a:endParaRPr lang="de-DE" sz="2400">
                  <a:solidFill>
                    <a:srgbClr val="0070C0"/>
                  </a:solidFill>
                  <a:effectLst/>
                  <a:ea typeface="Roboto" panose="02000000000000000000" pitchFamily="2" charset="0"/>
                  <a:cs typeface="Roboto" panose="02000000000000000000" pitchFamily="2" charset="0"/>
                </a:endParaRPr>
              </a:p>
              <a:p>
                <a:pPr/>
                <a14:m>
                  <m:oMathPara xmlns:m="http://schemas.openxmlformats.org/officeDocument/2006/math">
                    <m:oMathParaPr>
                      <m:jc m:val="centerGroup"/>
                    </m:oMathParaPr>
                    <m:oMath xmlns:m="http://schemas.openxmlformats.org/officeDocument/2006/math">
                      <m: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1.</m:t>
                      </m:r>
                      <m:r>
                        <m:rPr>
                          <m:sty m:val="p"/>
                        </m:rP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solve</m:t>
                      </m:r>
                      <m: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a:latin typeface="Cambria Math" panose="02040503050406030204" pitchFamily="18" charset="0"/>
                              <a:ea typeface="Calibri" panose="020F0502020204030204" pitchFamily="34" charset="0"/>
                              <a:cs typeface="Times New Roman" panose="02020603050405020304" pitchFamily="18" charset="0"/>
                            </a:rPr>
                            <m:t>L</m:t>
                          </m:r>
                        </m:e>
                      </m:acc>
                      <m:r>
                        <a:rPr lang="de-DE" sz="2400" i="0">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a:latin typeface="Cambria Math" panose="02040503050406030204" pitchFamily="18" charset="0"/>
                              <a:ea typeface="Calibri" panose="020F0502020204030204" pitchFamily="34" charset="0"/>
                              <a:cs typeface="Times New Roman" panose="02020603050405020304" pitchFamily="18" charset="0"/>
                            </a:rPr>
                            <m:t>y</m:t>
                          </m:r>
                        </m:e>
                      </m:acc>
                      <m:r>
                        <a:rPr lang="de-DE" sz="2400" i="0">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g</m:t>
                          </m:r>
                        </m:e>
                      </m:acc>
                      <m:r>
                        <a:rPr lang="de-DE" sz="2400" b="0" i="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for</m:t>
                      </m:r>
                      <m: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b="0" i="1" smtClean="0">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y</m:t>
                          </m:r>
                        </m:e>
                      </m:acc>
                    </m:oMath>
                  </m:oMathPara>
                </a14:m>
                <a:endParaRPr lang="en-US" sz="2400"/>
              </a:p>
              <a:p>
                <a:pPr/>
                <a14:m>
                  <m:oMathPara xmlns:m="http://schemas.openxmlformats.org/officeDocument/2006/math">
                    <m:oMathParaPr>
                      <m:jc m:val="centerGroup"/>
                    </m:oMathParaPr>
                    <m:oMath xmlns:m="http://schemas.openxmlformats.org/officeDocument/2006/math">
                      <m:r>
                        <a:rPr lang="de-DE" sz="2400" b="0" i="0" smtClean="0">
                          <a:latin typeface="Cambria Math" panose="02040503050406030204" pitchFamily="18" charset="0"/>
                        </a:rPr>
                        <m:t>(</m:t>
                      </m:r>
                      <m:r>
                        <m:rPr>
                          <m:sty m:val="p"/>
                        </m:rPr>
                        <a:rPr lang="de-DE" sz="2400" b="0" i="0" smtClean="0">
                          <a:latin typeface="Cambria Math" panose="02040503050406030204" pitchFamily="18" charset="0"/>
                        </a:rPr>
                        <m:t>forward</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substituttion</m:t>
                      </m:r>
                      <m:r>
                        <a:rPr lang="de-DE" sz="2400" b="0" i="0" smtClean="0">
                          <a:latin typeface="Cambria Math" panose="02040503050406030204" pitchFamily="18" charset="0"/>
                        </a:rPr>
                        <m:t>)</m:t>
                      </m:r>
                    </m:oMath>
                  </m:oMathPara>
                </a14:m>
                <a:endParaRPr lang="en-US" sz="2400"/>
              </a:p>
              <a:p>
                <a:pPr/>
                <a14:m>
                  <m:oMathPara xmlns:m="http://schemas.openxmlformats.org/officeDocument/2006/math">
                    <m:oMathParaPr>
                      <m:jc m:val="centerGroup"/>
                    </m:oMathParaPr>
                    <m:oMath xmlns:m="http://schemas.openxmlformats.org/officeDocument/2006/math">
                      <m:r>
                        <a:rPr lang="de-DE" sz="2400" b="0" i="0" smtClean="0">
                          <a:latin typeface="Cambria Math" panose="02040503050406030204" pitchFamily="18" charset="0"/>
                          <a:ea typeface="Calibri" panose="020F0502020204030204" pitchFamily="34" charset="0"/>
                          <a:cs typeface="Times New Roman" panose="02020603050405020304" pitchFamily="18" charset="0"/>
                        </a:rPr>
                        <m:t>2</m:t>
                      </m:r>
                      <m:r>
                        <a:rPr lang="de-DE" sz="2400" i="0">
                          <a:latin typeface="Cambria Math" panose="02040503050406030204" pitchFamily="18" charset="0"/>
                          <a:ea typeface="Calibri" panose="020F0502020204030204" pitchFamily="34" charset="0"/>
                          <a:cs typeface="Times New Roman" panose="02020603050405020304" pitchFamily="18" charset="0"/>
                        </a:rPr>
                        <m:t>.</m:t>
                      </m:r>
                      <m:r>
                        <m:rPr>
                          <m:sty m:val="p"/>
                        </m:rPr>
                        <a:rPr lang="de-DE" sz="2400" i="0">
                          <a:latin typeface="Cambria Math" panose="02040503050406030204" pitchFamily="18" charset="0"/>
                          <a:ea typeface="Calibri" panose="020F0502020204030204" pitchFamily="34" charset="0"/>
                          <a:cs typeface="Times New Roman" panose="02020603050405020304" pitchFamily="18" charset="0"/>
                        </a:rPr>
                        <m:t>solve</m:t>
                      </m:r>
                      <m:r>
                        <a:rPr lang="de-DE" sz="2400" b="0" i="0" smtClean="0">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a:latin typeface="Cambria Math" panose="02040503050406030204" pitchFamily="18" charset="0"/>
                              <a:ea typeface="Calibri" panose="020F0502020204030204" pitchFamily="34" charset="0"/>
                              <a:cs typeface="Times New Roman" panose="02020603050405020304" pitchFamily="18" charset="0"/>
                            </a:rPr>
                            <m:t>R</m:t>
                          </m:r>
                        </m:e>
                      </m:acc>
                      <m:r>
                        <a:rPr lang="de-DE" sz="2400" i="0">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a:latin typeface="Cambria Math" panose="02040503050406030204" pitchFamily="18" charset="0"/>
                              <a:ea typeface="Calibri" panose="020F0502020204030204" pitchFamily="34" charset="0"/>
                              <a:cs typeface="Times New Roman" panose="02020603050405020304" pitchFamily="18" charset="0"/>
                            </a:rPr>
                            <m:t>a</m:t>
                          </m:r>
                        </m:e>
                      </m:acc>
                      <m:r>
                        <a:rPr lang="de-DE" sz="2400" i="0">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latin typeface="Cambria Math" panose="02040503050406030204" pitchFamily="18" charset="0"/>
                              <a:ea typeface="Calibri" panose="020F0502020204030204" pitchFamily="34" charset="0"/>
                              <a:cs typeface="Times New Roman" panose="02020603050405020304" pitchFamily="18" charset="0"/>
                            </a:rPr>
                            <m:t>y</m:t>
                          </m:r>
                        </m:e>
                      </m:acc>
                      <m:r>
                        <a:rPr lang="de-DE" sz="2400" i="0">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i="0">
                          <a:latin typeface="Cambria Math" panose="02040503050406030204" pitchFamily="18" charset="0"/>
                          <a:ea typeface="Calibri" panose="020F0502020204030204" pitchFamily="34" charset="0"/>
                          <a:cs typeface="Times New Roman" panose="02020603050405020304" pitchFamily="18" charset="0"/>
                        </a:rPr>
                        <m:t>for</m:t>
                      </m:r>
                      <m:r>
                        <a:rPr lang="de-DE" sz="2400" i="0">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a:latin typeface="Cambria Math" panose="02040503050406030204" pitchFamily="18" charset="0"/>
                              <a:ea typeface="Calibri" panose="020F0502020204030204" pitchFamily="34" charset="0"/>
                              <a:cs typeface="Times New Roman" panose="02020603050405020304" pitchFamily="18" charset="0"/>
                            </a:rPr>
                            <m:t>y</m:t>
                          </m:r>
                        </m:e>
                      </m:acc>
                      <m:r>
                        <a:rPr lang="de-DE" sz="2400" i="0">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i="0">
                          <a:latin typeface="Cambria Math" panose="02040503050406030204" pitchFamily="18" charset="0"/>
                          <a:ea typeface="Calibri" panose="020F0502020204030204" pitchFamily="34" charset="0"/>
                          <a:cs typeface="Times New Roman" panose="02020603050405020304" pitchFamily="18" charset="0"/>
                        </a:rPr>
                        <m:t>by</m:t>
                      </m:r>
                      <m:r>
                        <a:rPr lang="de-DE" sz="2400" i="0">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i="0">
                          <a:latin typeface="Cambria Math" panose="02040503050406030204" pitchFamily="18" charset="0"/>
                          <a:ea typeface="Calibri" panose="020F0502020204030204" pitchFamily="34" charset="0"/>
                          <a:cs typeface="Times New Roman" panose="02020603050405020304" pitchFamily="18" charset="0"/>
                        </a:rPr>
                        <m:t>forward</m:t>
                      </m:r>
                    </m:oMath>
                  </m:oMathPara>
                </a14:m>
                <a:endParaRPr lang="en-US" sz="2400"/>
              </a:p>
              <a:p>
                <a:pPr/>
                <a14:m>
                  <m:oMathPara xmlns:m="http://schemas.openxmlformats.org/officeDocument/2006/math">
                    <m:oMathParaPr>
                      <m:jc m:val="centerGroup"/>
                    </m:oMathParaPr>
                    <m:oMath xmlns:m="http://schemas.openxmlformats.org/officeDocument/2006/math">
                      <m:r>
                        <a:rPr lang="de-DE" sz="2400" b="0" i="0" smtClean="0">
                          <a:latin typeface="Cambria Math" panose="02040503050406030204" pitchFamily="18" charset="0"/>
                        </a:rPr>
                        <m:t>(</m:t>
                      </m:r>
                      <m:r>
                        <m:rPr>
                          <m:sty m:val="p"/>
                        </m:rPr>
                        <a:rPr lang="de-DE" sz="2400" b="0" i="0" smtClean="0">
                          <a:latin typeface="Cambria Math" panose="02040503050406030204" pitchFamily="18" charset="0"/>
                        </a:rPr>
                        <m:t>backward</m:t>
                      </m:r>
                      <m:r>
                        <a:rPr lang="de-DE" sz="2400" b="0" i="0" smtClean="0">
                          <a:latin typeface="Cambria Math" panose="02040503050406030204" pitchFamily="18" charset="0"/>
                        </a:rPr>
                        <m:t> </m:t>
                      </m:r>
                      <m:r>
                        <m:rPr>
                          <m:sty m:val="p"/>
                        </m:rPr>
                        <a:rPr lang="de-DE" sz="2400" b="0" i="0" smtClean="0">
                          <a:latin typeface="Cambria Math" panose="02040503050406030204" pitchFamily="18" charset="0"/>
                        </a:rPr>
                        <m:t>substitution</m:t>
                      </m:r>
                      <m:r>
                        <a:rPr lang="de-DE" sz="2400" b="0" i="0" smtClean="0">
                          <a:latin typeface="Cambria Math" panose="02040503050406030204" pitchFamily="18" charset="0"/>
                        </a:rPr>
                        <m:t>)</m:t>
                      </m:r>
                    </m:oMath>
                  </m:oMathPara>
                </a14:m>
                <a:endParaRPr lang="en-US" sz="2400"/>
              </a:p>
            </p:txBody>
          </p:sp>
        </mc:Choice>
        <mc:Fallback xmlns="">
          <p:sp>
            <p:nvSpPr>
              <p:cNvPr id="7" name="Textfeld 6">
                <a:extLst>
                  <a:ext uri="{FF2B5EF4-FFF2-40B4-BE49-F238E27FC236}">
                    <a16:creationId xmlns:a16="http://schemas.microsoft.com/office/drawing/2014/main" id="{8B9805B4-CD1D-6222-3BFE-7DF5AA6882B7}"/>
                  </a:ext>
                </a:extLst>
              </p:cNvPr>
              <p:cNvSpPr txBox="1">
                <a:spLocks noRot="1" noChangeAspect="1" noMove="1" noResize="1" noEditPoints="1" noAdjustHandles="1" noChangeArrowheads="1" noChangeShapeType="1" noTextEdit="1"/>
              </p:cNvSpPr>
              <p:nvPr/>
            </p:nvSpPr>
            <p:spPr>
              <a:xfrm>
                <a:off x="6622776" y="3776097"/>
                <a:ext cx="4648198" cy="2026324"/>
              </a:xfrm>
              <a:prstGeom prst="rect">
                <a:avLst/>
              </a:prstGeom>
              <a:blipFill>
                <a:blip r:embed="rId6"/>
                <a:stretch>
                  <a:fillRect l="-1830" t="-2090" b="-2687"/>
                </a:stretch>
              </a:blipFill>
            </p:spPr>
            <p:txBody>
              <a:bodyPr/>
              <a:lstStyle/>
              <a:p>
                <a:r>
                  <a:rPr lang="en-US">
                    <a:noFill/>
                  </a:rPr>
                  <a:t> </a:t>
                </a:r>
              </a:p>
            </p:txBody>
          </p:sp>
        </mc:Fallback>
      </mc:AlternateContent>
      <p:sp>
        <p:nvSpPr>
          <p:cNvPr id="385" name="Textfeld 384">
            <a:extLst>
              <a:ext uri="{FF2B5EF4-FFF2-40B4-BE49-F238E27FC236}">
                <a16:creationId xmlns:a16="http://schemas.microsoft.com/office/drawing/2014/main" id="{E694B496-E714-A255-8E69-12994185D723}"/>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2757266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79B682D3-1251-A642-7F85-4334C8CBADD5}"/>
              </a:ext>
            </a:extLst>
          </p:cNvPr>
          <p:cNvSpPr>
            <a:spLocks noGrp="1"/>
          </p:cNvSpPr>
          <p:nvPr>
            <p:ph type="sldNum" sz="quarter" idx="12"/>
          </p:nvPr>
        </p:nvSpPr>
        <p:spPr/>
        <p:txBody>
          <a:bodyPr/>
          <a:lstStyle/>
          <a:p>
            <a:fld id="{A0B92CD8-FF24-4321-9188-DC9BF5755683}" type="slidenum">
              <a:rPr lang="en-US" smtClean="0"/>
              <a:pPr/>
              <a:t>33</a:t>
            </a:fld>
            <a:endParaRPr lang="en-US"/>
          </a:p>
        </p:txBody>
      </p:sp>
      <p:sp>
        <p:nvSpPr>
          <p:cNvPr id="6" name="Textfeld 5">
            <a:extLst>
              <a:ext uri="{FF2B5EF4-FFF2-40B4-BE49-F238E27FC236}">
                <a16:creationId xmlns:a16="http://schemas.microsoft.com/office/drawing/2014/main" id="{95C91560-F6E9-75E9-04A6-EC35C41DAAC8}"/>
              </a:ext>
            </a:extLst>
          </p:cNvPr>
          <p:cNvSpPr txBox="1"/>
          <p:nvPr/>
        </p:nvSpPr>
        <p:spPr>
          <a:xfrm>
            <a:off x="221424" y="823789"/>
            <a:ext cx="6681025" cy="4832092"/>
          </a:xfrm>
          <a:prstGeom prst="rect">
            <a:avLst/>
          </a:prstGeom>
          <a:noFill/>
        </p:spPr>
        <p:txBody>
          <a:bodyPr wrap="square">
            <a:spAutoFit/>
          </a:bodyPr>
          <a:lstStyle/>
          <a:p>
            <a:r>
              <a:rPr lang="de-DE" sz="1400" b="0" err="1">
                <a:solidFill>
                  <a:srgbClr val="0000FF"/>
                </a:solidFill>
                <a:effectLst/>
                <a:latin typeface="Consolas" panose="020B0609020204030204" pitchFamily="49" charset="0"/>
              </a:rPr>
              <a:t>function</a:t>
            </a:r>
            <a:r>
              <a:rPr lang="de-DE" sz="1400" b="0">
                <a:solidFill>
                  <a:srgbClr val="000000"/>
                </a:solidFill>
                <a:effectLst/>
                <a:latin typeface="Consolas" panose="020B0609020204030204" pitchFamily="49" charset="0"/>
              </a:rPr>
              <a:t> </a:t>
            </a:r>
            <a:r>
              <a:rPr lang="de-DE" sz="1400" b="0" err="1">
                <a:solidFill>
                  <a:srgbClr val="795E26"/>
                </a:solidFill>
                <a:effectLst/>
                <a:latin typeface="Consolas" panose="020B0609020204030204" pitchFamily="49" charset="0"/>
              </a:rPr>
              <a:t>newtons_method</a:t>
            </a:r>
            <a:r>
              <a:rPr lang="de-DE" sz="1400" b="0">
                <a:solidFill>
                  <a:srgbClr val="000000"/>
                </a:solidFill>
                <a:effectLst/>
                <a:latin typeface="Consolas" panose="020B0609020204030204" pitchFamily="49" charset="0"/>
              </a:rPr>
              <a:t>(f!, xi0, </a:t>
            </a:r>
            <a:r>
              <a:rPr lang="de-DE" sz="1400" b="0" err="1">
                <a:solidFill>
                  <a:srgbClr val="000000"/>
                </a:solidFill>
                <a:effectLst/>
                <a:latin typeface="Consolas" panose="020B0609020204030204" pitchFamily="49" charset="0"/>
              </a:rPr>
              <a:t>dt</a:t>
            </a:r>
            <a:r>
              <a:rPr lang="de-DE" sz="1400" b="0">
                <a:solidFill>
                  <a:srgbClr val="000000"/>
                </a:solidFill>
                <a:effectLst/>
                <a:latin typeface="Consolas" panose="020B0609020204030204" pitchFamily="49" charset="0"/>
              </a:rPr>
              <a:t>, </a:t>
            </a:r>
            <a:r>
              <a:rPr lang="de-DE" sz="1400" b="0" err="1">
                <a:solidFill>
                  <a:srgbClr val="000000"/>
                </a:solidFill>
                <a:effectLst/>
                <a:latin typeface="Consolas" panose="020B0609020204030204" pitchFamily="49" charset="0"/>
              </a:rPr>
              <a:t>tol</a:t>
            </a:r>
            <a:r>
              <a:rPr lang="de-DE" sz="1400" b="0">
                <a:solidFill>
                  <a:srgbClr val="000000"/>
                </a:solidFill>
                <a:effectLst/>
                <a:latin typeface="Consolas" panose="020B0609020204030204" pitchFamily="49" charset="0"/>
              </a:rPr>
              <a:t>, </a:t>
            </a:r>
            <a:r>
              <a:rPr lang="de-DE" sz="1400" b="0" err="1">
                <a:solidFill>
                  <a:srgbClr val="000000"/>
                </a:solidFill>
                <a:effectLst/>
                <a:latin typeface="Consolas" panose="020B0609020204030204" pitchFamily="49" charset="0"/>
              </a:rPr>
              <a:t>max_iter</a:t>
            </a:r>
            <a:r>
              <a:rPr lang="de-DE" sz="1400" b="0">
                <a:solidFill>
                  <a:srgbClr val="000000"/>
                </a:solidFill>
                <a:effectLst/>
                <a:latin typeface="Consolas" panose="020B0609020204030204" pitchFamily="49" charset="0"/>
              </a:rPr>
              <a:t>)</a:t>
            </a:r>
          </a:p>
          <a:p>
            <a:r>
              <a:rPr lang="de-DE" sz="1400" b="0">
                <a:solidFill>
                  <a:srgbClr val="000000"/>
                </a:solidFill>
                <a:effectLst/>
                <a:latin typeface="Consolas" panose="020B0609020204030204" pitchFamily="49" charset="0"/>
              </a:rPr>
              <a:t>    </a:t>
            </a:r>
            <a:r>
              <a:rPr lang="de-DE" sz="1400" b="0">
                <a:solidFill>
                  <a:srgbClr val="A31515"/>
                </a:solidFill>
                <a:effectLst/>
                <a:latin typeface="Consolas" panose="020B0609020204030204" pitchFamily="49" charset="0"/>
              </a:rPr>
              <a:t>"""</a:t>
            </a:r>
            <a:endParaRPr lang="de-DE" sz="1400" b="0">
              <a:solidFill>
                <a:srgbClr val="000000"/>
              </a:solidFill>
              <a:effectLst/>
              <a:latin typeface="Consolas" panose="020B0609020204030204" pitchFamily="49" charset="0"/>
            </a:endParaRPr>
          </a:p>
          <a:p>
            <a:r>
              <a:rPr lang="de-DE" sz="1400" b="0">
                <a:solidFill>
                  <a:srgbClr val="A31515"/>
                </a:solidFill>
                <a:effectLst/>
                <a:latin typeface="Consolas" panose="020B0609020204030204" pitchFamily="49" charset="0"/>
              </a:rPr>
              <a:t>    The root of </a:t>
            </a:r>
            <a:r>
              <a:rPr lang="de-DE" sz="1400" b="0" err="1">
                <a:solidFill>
                  <a:srgbClr val="A31515"/>
                </a:solidFill>
                <a:effectLst/>
                <a:latin typeface="Consolas" panose="020B0609020204030204" pitchFamily="49" charset="0"/>
              </a:rPr>
              <a:t>g_zero</a:t>
            </a:r>
            <a:r>
              <a:rPr lang="de-DE" sz="1400" b="0">
                <a:solidFill>
                  <a:srgbClr val="A31515"/>
                </a:solidFill>
                <a:effectLst/>
                <a:latin typeface="Consolas" panose="020B0609020204030204" pitchFamily="49" charset="0"/>
              </a:rPr>
              <a:t> (and </a:t>
            </a:r>
            <a:r>
              <a:rPr lang="de-DE" sz="1400" b="0" err="1">
                <a:solidFill>
                  <a:srgbClr val="A31515"/>
                </a:solidFill>
                <a:effectLst/>
                <a:latin typeface="Consolas" panose="020B0609020204030204" pitchFamily="49" charset="0"/>
              </a:rPr>
              <a:t>therefore</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the</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next</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step</a:t>
            </a:r>
            <a:r>
              <a:rPr lang="de-DE" sz="1400" b="0">
                <a:solidFill>
                  <a:srgbClr val="A31515"/>
                </a:solidFill>
                <a:effectLst/>
                <a:latin typeface="Consolas" panose="020B0609020204030204" pitchFamily="49" charset="0"/>
              </a:rPr>
              <a:t> </a:t>
            </a:r>
          </a:p>
          <a:p>
            <a:r>
              <a:rPr lang="de-DE" sz="1400" b="0">
                <a:solidFill>
                  <a:srgbClr val="A31515"/>
                </a:solidFill>
                <a:effectLst/>
                <a:latin typeface="Consolas" panose="020B0609020204030204" pitchFamily="49" charset="0"/>
              </a:rPr>
              <a:t>    in time in</a:t>
            </a:r>
            <a:r>
              <a:rPr lang="de-DE" sz="1400">
                <a:solidFill>
                  <a:srgbClr val="000000"/>
                </a:solidFill>
                <a:latin typeface="Consolas" panose="020B0609020204030204" pitchFamily="49" charset="0"/>
              </a:rPr>
              <a:t> </a:t>
            </a:r>
            <a:r>
              <a:rPr lang="de-DE" sz="1400" b="0" err="1">
                <a:solidFill>
                  <a:srgbClr val="A31515"/>
                </a:solidFill>
                <a:effectLst/>
                <a:latin typeface="Consolas" panose="020B0609020204030204" pitchFamily="49" charset="0"/>
              </a:rPr>
              <a:t>the</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implicit</a:t>
            </a:r>
            <a:r>
              <a:rPr lang="de-DE" sz="1400" b="0">
                <a:solidFill>
                  <a:srgbClr val="A31515"/>
                </a:solidFill>
                <a:effectLst/>
                <a:latin typeface="Consolas" panose="020B0609020204030204" pitchFamily="49" charset="0"/>
              </a:rPr>
              <a:t> Euler </a:t>
            </a:r>
            <a:r>
              <a:rPr lang="de-DE" sz="1400" b="0" err="1">
                <a:solidFill>
                  <a:srgbClr val="A31515"/>
                </a:solidFill>
                <a:effectLst/>
                <a:latin typeface="Consolas" panose="020B0609020204030204" pitchFamily="49" charset="0"/>
              </a:rPr>
              <a:t>scheme</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is</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found</a:t>
            </a:r>
            <a:r>
              <a:rPr lang="de-DE" sz="1400" b="0">
                <a:solidFill>
                  <a:srgbClr val="A31515"/>
                </a:solidFill>
                <a:effectLst/>
                <a:latin typeface="Consolas" panose="020B0609020204030204" pitchFamily="49" charset="0"/>
              </a:rPr>
              <a:t> </a:t>
            </a:r>
          </a:p>
          <a:p>
            <a:r>
              <a:rPr lang="de-DE" sz="1400">
                <a:solidFill>
                  <a:srgbClr val="A31515"/>
                </a:solidFill>
                <a:latin typeface="Consolas" panose="020B0609020204030204" pitchFamily="49" charset="0"/>
              </a:rPr>
              <a:t>    </a:t>
            </a:r>
            <a:r>
              <a:rPr lang="de-DE" sz="1400" b="0" err="1">
                <a:solidFill>
                  <a:srgbClr val="A31515"/>
                </a:solidFill>
                <a:effectLst/>
                <a:latin typeface="Consolas" panose="020B0609020204030204" pitchFamily="49" charset="0"/>
              </a:rPr>
              <a:t>using</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Newton's</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method</a:t>
            </a:r>
            <a:r>
              <a:rPr lang="de-DE" sz="1400" b="0">
                <a:solidFill>
                  <a:srgbClr val="A31515"/>
                </a:solidFill>
                <a:effectLst/>
                <a:latin typeface="Consolas" panose="020B0609020204030204" pitchFamily="49" charset="0"/>
              </a:rPr>
              <a:t>,</a:t>
            </a:r>
            <a:r>
              <a:rPr lang="de-DE" sz="1400">
                <a:solidFill>
                  <a:srgbClr val="000000"/>
                </a:solidFill>
                <a:latin typeface="Consolas" panose="020B0609020204030204" pitchFamily="49" charset="0"/>
              </a:rPr>
              <a:t> </a:t>
            </a:r>
            <a:r>
              <a:rPr lang="de-DE" sz="1400" b="0" err="1">
                <a:solidFill>
                  <a:srgbClr val="A31515"/>
                </a:solidFill>
                <a:effectLst/>
                <a:latin typeface="Consolas" panose="020B0609020204030204" pitchFamily="49" charset="0"/>
              </a:rPr>
              <a:t>which</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is</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implemented</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here</a:t>
            </a:r>
            <a:r>
              <a:rPr lang="de-DE" sz="1400" b="0">
                <a:solidFill>
                  <a:srgbClr val="A31515"/>
                </a:solidFill>
                <a:effectLst/>
                <a:latin typeface="Consolas" panose="020B0609020204030204" pitchFamily="49" charset="0"/>
              </a:rPr>
              <a:t>.</a:t>
            </a:r>
            <a:endParaRPr lang="de-DE" sz="1400" b="0">
              <a:solidFill>
                <a:srgbClr val="000000"/>
              </a:solidFill>
              <a:effectLst/>
              <a:latin typeface="Consolas" panose="020B0609020204030204" pitchFamily="49" charset="0"/>
            </a:endParaRPr>
          </a:p>
          <a:p>
            <a:r>
              <a:rPr lang="de-DE" sz="1400" b="0">
                <a:solidFill>
                  <a:srgbClr val="A31515"/>
                </a:solidFill>
                <a:effectLst/>
                <a:latin typeface="Consolas" panose="020B0609020204030204" pitchFamily="49" charset="0"/>
              </a:rPr>
              <a:t>    """</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xi = </a:t>
            </a:r>
            <a:r>
              <a:rPr lang="de-DE" sz="1400" b="0" err="1">
                <a:solidFill>
                  <a:srgbClr val="795E26"/>
                </a:solidFill>
                <a:effectLst/>
                <a:latin typeface="Consolas" panose="020B0609020204030204" pitchFamily="49" charset="0"/>
              </a:rPr>
              <a:t>copy</a:t>
            </a:r>
            <a:r>
              <a:rPr lang="de-DE" sz="1400" b="0">
                <a:solidFill>
                  <a:srgbClr val="000000"/>
                </a:solidFill>
                <a:effectLst/>
                <a:latin typeface="Consolas" panose="020B0609020204030204" pitchFamily="49" charset="0"/>
              </a:rPr>
              <a:t>(xi0) </a:t>
            </a:r>
          </a:p>
          <a:p>
            <a:r>
              <a:rPr lang="de-DE" sz="1400" b="0">
                <a:solidFill>
                  <a:srgbClr val="000000"/>
                </a:solidFill>
                <a:effectLst/>
                <a:latin typeface="Consolas" panose="020B0609020204030204" pitchFamily="49" charset="0"/>
              </a:rPr>
              <a:t>    </a:t>
            </a:r>
            <a:r>
              <a:rPr lang="de-DE" sz="1400" b="0" err="1">
                <a:solidFill>
                  <a:srgbClr val="AF00DB"/>
                </a:solidFill>
                <a:effectLst/>
                <a:latin typeface="Consolas" panose="020B0609020204030204" pitchFamily="49" charset="0"/>
              </a:rPr>
              <a:t>for</a:t>
            </a:r>
            <a:r>
              <a:rPr lang="de-DE" sz="1400" b="0">
                <a:solidFill>
                  <a:srgbClr val="000000"/>
                </a:solidFill>
                <a:effectLst/>
                <a:latin typeface="Consolas" panose="020B0609020204030204" pitchFamily="49" charset="0"/>
              </a:rPr>
              <a:t> i in </a:t>
            </a:r>
            <a:r>
              <a:rPr lang="de-DE" sz="1400" b="0">
                <a:solidFill>
                  <a:srgbClr val="098658"/>
                </a:solidFill>
                <a:effectLst/>
                <a:latin typeface="Consolas" panose="020B0609020204030204" pitchFamily="49" charset="0"/>
              </a:rPr>
              <a:t>1</a:t>
            </a:r>
            <a:r>
              <a:rPr lang="de-DE" sz="1400" b="0">
                <a:solidFill>
                  <a:srgbClr val="000000"/>
                </a:solidFill>
                <a:effectLst/>
                <a:latin typeface="Consolas" panose="020B0609020204030204" pitchFamily="49" charset="0"/>
              </a:rPr>
              <a:t>:max_iter</a:t>
            </a:r>
          </a:p>
          <a:p>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 Here </a:t>
            </a:r>
            <a:r>
              <a:rPr lang="de-DE" sz="1400" b="0" err="1">
                <a:solidFill>
                  <a:srgbClr val="008000"/>
                </a:solidFill>
                <a:effectLst/>
                <a:latin typeface="Consolas" panose="020B0609020204030204" pitchFamily="49" charset="0"/>
              </a:rPr>
              <a:t>the</a:t>
            </a:r>
            <a:r>
              <a:rPr lang="de-DE" sz="1400" b="0">
                <a:solidFill>
                  <a:srgbClr val="008000"/>
                </a:solidFill>
                <a:effectLst/>
                <a:latin typeface="Consolas" panose="020B0609020204030204" pitchFamily="49" charset="0"/>
              </a:rPr>
              <a:t> LU </a:t>
            </a:r>
            <a:r>
              <a:rPr lang="de-DE" sz="1400" b="0" err="1">
                <a:solidFill>
                  <a:srgbClr val="008000"/>
                </a:solidFill>
                <a:effectLst/>
                <a:latin typeface="Consolas" panose="020B0609020204030204" pitchFamily="49" charset="0"/>
              </a:rPr>
              <a:t>decomposition</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is</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performed</a:t>
            </a:r>
            <a:r>
              <a:rPr lang="de-DE" sz="1400" b="0">
                <a:solidFill>
                  <a:srgbClr val="008000"/>
                </a:solidFill>
                <a:effectLst/>
                <a:latin typeface="Consolas" panose="020B0609020204030204" pitchFamily="49" charset="0"/>
              </a:rPr>
              <a:t> O(N^3)</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the</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full</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Jacobian</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is</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constructed</a:t>
            </a:r>
            <a:r>
              <a:rPr lang="de-DE" sz="1400" b="0">
                <a:solidFill>
                  <a:srgbClr val="008000"/>
                </a:solidFill>
                <a:effectLst/>
                <a:latin typeface="Consolas" panose="020B0609020204030204" pitchFamily="49" charset="0"/>
              </a:rPr>
              <a:t> in </a:t>
            </a:r>
            <a:r>
              <a:rPr lang="de-DE" sz="1400" b="0" err="1">
                <a:solidFill>
                  <a:srgbClr val="008000"/>
                </a:solidFill>
                <a:effectLst/>
                <a:latin typeface="Consolas" panose="020B0609020204030204" pitchFamily="49" charset="0"/>
              </a:rPr>
              <a:t>every</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step</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err="1">
                <a:solidFill>
                  <a:srgbClr val="000000"/>
                </a:solidFill>
                <a:effectLst/>
                <a:latin typeface="Consolas" panose="020B0609020204030204" pitchFamily="49" charset="0"/>
              </a:rPr>
              <a:t>luJ</a:t>
            </a:r>
            <a:r>
              <a:rPr lang="de-DE" sz="1400" b="0">
                <a:solidFill>
                  <a:srgbClr val="000000"/>
                </a:solidFill>
                <a:effectLst/>
                <a:latin typeface="Consolas" panose="020B0609020204030204" pitchFamily="49" charset="0"/>
              </a:rPr>
              <a:t> = </a:t>
            </a:r>
            <a:r>
              <a:rPr lang="de-DE" sz="1400" b="0" err="1">
                <a:solidFill>
                  <a:srgbClr val="795E26"/>
                </a:solidFill>
                <a:effectLst/>
                <a:latin typeface="Consolas" panose="020B0609020204030204" pitchFamily="49" charset="0"/>
              </a:rPr>
              <a:t>lu</a:t>
            </a:r>
            <a:r>
              <a:rPr lang="de-DE" sz="1400" b="0">
                <a:solidFill>
                  <a:srgbClr val="000000"/>
                </a:solidFill>
                <a:effectLst/>
                <a:latin typeface="Consolas" panose="020B0609020204030204" pitchFamily="49" charset="0"/>
              </a:rPr>
              <a:t>(</a:t>
            </a:r>
            <a:r>
              <a:rPr lang="de-DE" sz="1400" b="0" err="1">
                <a:solidFill>
                  <a:srgbClr val="795E26"/>
                </a:solidFill>
                <a:effectLst/>
                <a:latin typeface="Consolas" panose="020B0609020204030204" pitchFamily="49" charset="0"/>
              </a:rPr>
              <a:t>Jg</a:t>
            </a:r>
            <a:r>
              <a:rPr lang="de-DE" sz="1400" b="0">
                <a:solidFill>
                  <a:srgbClr val="000000"/>
                </a:solidFill>
                <a:effectLst/>
                <a:latin typeface="Consolas" panose="020B0609020204030204" pitchFamily="49" charset="0"/>
              </a:rPr>
              <a:t>(f!, xi, </a:t>
            </a:r>
            <a:r>
              <a:rPr lang="de-DE" sz="1400" b="0" err="1">
                <a:solidFill>
                  <a:srgbClr val="000000"/>
                </a:solidFill>
                <a:effectLst/>
                <a:latin typeface="Consolas" panose="020B0609020204030204" pitchFamily="49" charset="0"/>
              </a:rPr>
              <a:t>dt</a:t>
            </a:r>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Jg</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constructs</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the</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Jacobian</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 = </a:t>
            </a:r>
            <a:r>
              <a:rPr lang="de-DE" sz="1400" b="0" err="1">
                <a:solidFill>
                  <a:srgbClr val="000000"/>
                </a:solidFill>
                <a:effectLst/>
                <a:latin typeface="Consolas" panose="020B0609020204030204" pitchFamily="49" charset="0"/>
              </a:rPr>
              <a:t>luJ</a:t>
            </a:r>
            <a:r>
              <a:rPr lang="de-DE" sz="1400" b="0">
                <a:solidFill>
                  <a:srgbClr val="000000"/>
                </a:solidFill>
                <a:effectLst/>
                <a:latin typeface="Consolas" panose="020B0609020204030204" pitchFamily="49" charset="0"/>
              </a:rPr>
              <a:t> \ </a:t>
            </a:r>
            <a:r>
              <a:rPr lang="de-DE" sz="1400" b="0" err="1">
                <a:solidFill>
                  <a:srgbClr val="795E26"/>
                </a:solidFill>
                <a:effectLst/>
                <a:latin typeface="Consolas" panose="020B0609020204030204" pitchFamily="49" charset="0"/>
              </a:rPr>
              <a:t>g_zero</a:t>
            </a:r>
            <a:r>
              <a:rPr lang="de-DE" sz="1400" b="0">
                <a:solidFill>
                  <a:srgbClr val="000000"/>
                </a:solidFill>
                <a:effectLst/>
                <a:latin typeface="Consolas" panose="020B0609020204030204" pitchFamily="49" charset="0"/>
              </a:rPr>
              <a:t>(f!, xi, </a:t>
            </a:r>
            <a:r>
              <a:rPr lang="de-DE" sz="1400">
                <a:solidFill>
                  <a:srgbClr val="000000"/>
                </a:solidFill>
                <a:latin typeface="Consolas" panose="020B0609020204030204" pitchFamily="49" charset="0"/>
              </a:rPr>
              <a:t>xi</a:t>
            </a:r>
            <a:r>
              <a:rPr lang="de-DE" sz="1400" b="0">
                <a:solidFill>
                  <a:srgbClr val="000000"/>
                </a:solidFill>
                <a:effectLst/>
                <a:latin typeface="Consolas" panose="020B0609020204030204" pitchFamily="49" charset="0"/>
              </a:rPr>
              <a:t>0, </a:t>
            </a:r>
            <a:r>
              <a:rPr lang="de-DE" sz="1400" b="0" err="1">
                <a:solidFill>
                  <a:srgbClr val="000000"/>
                </a:solidFill>
                <a:effectLst/>
                <a:latin typeface="Consolas" panose="020B0609020204030204" pitchFamily="49" charset="0"/>
              </a:rPr>
              <a:t>dt</a:t>
            </a:r>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 O(N^2)</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xi .= xi .- a</a:t>
            </a:r>
          </a:p>
          <a:p>
            <a:r>
              <a:rPr lang="de-DE" sz="1400" b="0">
                <a:solidFill>
                  <a:srgbClr val="000000"/>
                </a:solidFill>
                <a:effectLst/>
                <a:latin typeface="Consolas" panose="020B0609020204030204" pitchFamily="49" charset="0"/>
              </a:rPr>
              <a:t>        </a:t>
            </a:r>
            <a:r>
              <a:rPr lang="de-DE" sz="1400" b="0" err="1">
                <a:solidFill>
                  <a:srgbClr val="AF00DB"/>
                </a:solidFill>
                <a:effectLst/>
                <a:latin typeface="Consolas" panose="020B0609020204030204" pitchFamily="49" charset="0"/>
              </a:rPr>
              <a:t>if</a:t>
            </a:r>
            <a:r>
              <a:rPr lang="de-DE" sz="1400" b="0">
                <a:solidFill>
                  <a:srgbClr val="000000"/>
                </a:solidFill>
                <a:effectLst/>
                <a:latin typeface="Consolas" panose="020B0609020204030204" pitchFamily="49" charset="0"/>
              </a:rPr>
              <a:t> </a:t>
            </a:r>
            <a:r>
              <a:rPr lang="de-DE" sz="1400" b="0">
                <a:solidFill>
                  <a:srgbClr val="795E26"/>
                </a:solidFill>
                <a:effectLst/>
                <a:latin typeface="Consolas" panose="020B0609020204030204" pitchFamily="49" charset="0"/>
              </a:rPr>
              <a:t>norm</a:t>
            </a:r>
            <a:r>
              <a:rPr lang="de-DE" sz="1400" b="0">
                <a:solidFill>
                  <a:srgbClr val="000000"/>
                </a:solidFill>
                <a:effectLst/>
                <a:latin typeface="Consolas" panose="020B0609020204030204" pitchFamily="49" charset="0"/>
              </a:rPr>
              <a:t>(</a:t>
            </a:r>
            <a:r>
              <a:rPr lang="de-DE" sz="1400" b="0" err="1">
                <a:solidFill>
                  <a:srgbClr val="795E26"/>
                </a:solidFill>
                <a:effectLst/>
                <a:latin typeface="Consolas" panose="020B0609020204030204" pitchFamily="49" charset="0"/>
              </a:rPr>
              <a:t>g_zero</a:t>
            </a:r>
            <a:r>
              <a:rPr lang="de-DE" sz="1400" b="0">
                <a:solidFill>
                  <a:srgbClr val="000000"/>
                </a:solidFill>
                <a:effectLst/>
                <a:latin typeface="Consolas" panose="020B0609020204030204" pitchFamily="49" charset="0"/>
              </a:rPr>
              <a:t>(f!, xi, </a:t>
            </a:r>
            <a:r>
              <a:rPr lang="de-DE" sz="1400">
                <a:solidFill>
                  <a:srgbClr val="000000"/>
                </a:solidFill>
                <a:latin typeface="Consolas" panose="020B0609020204030204" pitchFamily="49" charset="0"/>
              </a:rPr>
              <a:t>xi</a:t>
            </a:r>
            <a:r>
              <a:rPr lang="de-DE" sz="1400" b="0">
                <a:solidFill>
                  <a:srgbClr val="000000"/>
                </a:solidFill>
                <a:effectLst/>
                <a:latin typeface="Consolas" panose="020B0609020204030204" pitchFamily="49" charset="0"/>
              </a:rPr>
              <a:t>0, </a:t>
            </a:r>
            <a:r>
              <a:rPr lang="de-DE" sz="1400" b="0" err="1">
                <a:solidFill>
                  <a:srgbClr val="000000"/>
                </a:solidFill>
                <a:effectLst/>
                <a:latin typeface="Consolas" panose="020B0609020204030204" pitchFamily="49" charset="0"/>
              </a:rPr>
              <a:t>dt</a:t>
            </a:r>
            <a:r>
              <a:rPr lang="de-DE" sz="1400" b="0">
                <a:solidFill>
                  <a:srgbClr val="000000"/>
                </a:solidFill>
                <a:effectLst/>
                <a:latin typeface="Consolas" panose="020B0609020204030204" pitchFamily="49" charset="0"/>
              </a:rPr>
              <a:t>)) &lt; </a:t>
            </a:r>
            <a:r>
              <a:rPr lang="de-DE" sz="1400" b="0" err="1">
                <a:solidFill>
                  <a:srgbClr val="000000"/>
                </a:solidFill>
                <a:effectLst/>
                <a:latin typeface="Consolas" panose="020B0609020204030204" pitchFamily="49" charset="0"/>
              </a:rPr>
              <a:t>tol</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err="1">
                <a:solidFill>
                  <a:srgbClr val="AF00DB"/>
                </a:solidFill>
                <a:effectLst/>
                <a:latin typeface="Consolas" panose="020B0609020204030204" pitchFamily="49" charset="0"/>
              </a:rPr>
              <a:t>return</a:t>
            </a:r>
            <a:r>
              <a:rPr lang="de-DE" sz="1400" b="0">
                <a:solidFill>
                  <a:srgbClr val="000000"/>
                </a:solidFill>
                <a:effectLst/>
                <a:latin typeface="Consolas" panose="020B0609020204030204" pitchFamily="49" charset="0"/>
              </a:rPr>
              <a:t> xi</a:t>
            </a:r>
          </a:p>
          <a:p>
            <a:r>
              <a:rPr lang="de-DE" sz="1400" b="0">
                <a:solidFill>
                  <a:srgbClr val="000000"/>
                </a:solidFill>
                <a:effectLst/>
                <a:latin typeface="Consolas" panose="020B0609020204030204" pitchFamily="49" charset="0"/>
              </a:rPr>
              <a:t>        </a:t>
            </a:r>
            <a:r>
              <a:rPr lang="de-DE" sz="1400" b="0">
                <a:solidFill>
                  <a:srgbClr val="AF00DB"/>
                </a:solidFill>
                <a:effectLst/>
                <a:latin typeface="Consolas" panose="020B0609020204030204" pitchFamily="49" charset="0"/>
              </a:rPr>
              <a:t>end</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a:solidFill>
                  <a:srgbClr val="AF00DB"/>
                </a:solidFill>
                <a:effectLst/>
                <a:latin typeface="Consolas" panose="020B0609020204030204" pitchFamily="49" charset="0"/>
              </a:rPr>
              <a:t>end</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err="1">
                <a:solidFill>
                  <a:srgbClr val="AF00DB"/>
                </a:solidFill>
                <a:effectLst/>
                <a:latin typeface="Consolas" panose="020B0609020204030204" pitchFamily="49" charset="0"/>
              </a:rPr>
              <a:t>return</a:t>
            </a:r>
            <a:r>
              <a:rPr lang="de-DE" sz="1400" b="0">
                <a:solidFill>
                  <a:srgbClr val="000000"/>
                </a:solidFill>
                <a:effectLst/>
                <a:latin typeface="Consolas" panose="020B0609020204030204" pitchFamily="49" charset="0"/>
              </a:rPr>
              <a:t> xi</a:t>
            </a:r>
          </a:p>
          <a:p>
            <a:r>
              <a:rPr lang="de-DE" sz="1400" b="0">
                <a:solidFill>
                  <a:srgbClr val="AF00DB"/>
                </a:solidFill>
                <a:effectLst/>
                <a:latin typeface="Consolas" panose="020B0609020204030204" pitchFamily="49" charset="0"/>
              </a:rPr>
              <a:t>end</a:t>
            </a:r>
            <a:endParaRPr lang="de-DE" sz="1400" b="0">
              <a:solidFill>
                <a:srgbClr val="000000"/>
              </a:solidFill>
              <a:effectLst/>
              <a:latin typeface="Consolas" panose="020B0609020204030204" pitchFamily="49" charset="0"/>
            </a:endParaRPr>
          </a:p>
        </p:txBody>
      </p:sp>
      <p:sp>
        <p:nvSpPr>
          <p:cNvPr id="8" name="Textfeld 7">
            <a:extLst>
              <a:ext uri="{FF2B5EF4-FFF2-40B4-BE49-F238E27FC236}">
                <a16:creationId xmlns:a16="http://schemas.microsoft.com/office/drawing/2014/main" id="{DA73FA1D-1719-3B75-67D1-69614C52825E}"/>
              </a:ext>
            </a:extLst>
          </p:cNvPr>
          <p:cNvSpPr txBox="1"/>
          <p:nvPr/>
        </p:nvSpPr>
        <p:spPr>
          <a:xfrm>
            <a:off x="6197600" y="809378"/>
            <a:ext cx="6464300" cy="4832092"/>
          </a:xfrm>
          <a:prstGeom prst="rect">
            <a:avLst/>
          </a:prstGeom>
          <a:noFill/>
        </p:spPr>
        <p:txBody>
          <a:bodyPr wrap="square">
            <a:spAutoFit/>
          </a:bodyPr>
          <a:lstStyle/>
          <a:p>
            <a:r>
              <a:rPr lang="de-DE" sz="1400" b="0" err="1">
                <a:solidFill>
                  <a:srgbClr val="0000FF"/>
                </a:solidFill>
                <a:effectLst/>
                <a:latin typeface="Consolas" panose="020B0609020204030204" pitchFamily="49" charset="0"/>
              </a:rPr>
              <a:t>function</a:t>
            </a:r>
            <a:r>
              <a:rPr lang="de-DE" sz="1400" b="0">
                <a:solidFill>
                  <a:srgbClr val="000000"/>
                </a:solidFill>
                <a:effectLst/>
                <a:latin typeface="Consolas" panose="020B0609020204030204" pitchFamily="49" charset="0"/>
              </a:rPr>
              <a:t> </a:t>
            </a:r>
            <a:r>
              <a:rPr lang="de-DE" sz="1400" b="0" err="1">
                <a:solidFill>
                  <a:srgbClr val="795E26"/>
                </a:solidFill>
                <a:effectLst/>
                <a:latin typeface="Consolas" panose="020B0609020204030204" pitchFamily="49" charset="0"/>
              </a:rPr>
              <a:t>quasi_newtons_method</a:t>
            </a:r>
            <a:r>
              <a:rPr lang="de-DE" sz="1400" b="0">
                <a:solidFill>
                  <a:srgbClr val="000000"/>
                </a:solidFill>
                <a:effectLst/>
                <a:latin typeface="Consolas" panose="020B0609020204030204" pitchFamily="49" charset="0"/>
              </a:rPr>
              <a:t>(f!, xi0, </a:t>
            </a:r>
            <a:r>
              <a:rPr lang="de-DE" sz="1400" b="0" err="1">
                <a:solidFill>
                  <a:srgbClr val="000000"/>
                </a:solidFill>
                <a:effectLst/>
                <a:latin typeface="Consolas" panose="020B0609020204030204" pitchFamily="49" charset="0"/>
              </a:rPr>
              <a:t>dt</a:t>
            </a:r>
            <a:r>
              <a:rPr lang="de-DE" sz="1400" b="0">
                <a:solidFill>
                  <a:srgbClr val="000000"/>
                </a:solidFill>
                <a:effectLst/>
                <a:latin typeface="Consolas" panose="020B0609020204030204" pitchFamily="49" charset="0"/>
              </a:rPr>
              <a:t>, </a:t>
            </a:r>
            <a:r>
              <a:rPr lang="de-DE" sz="1400" b="0" err="1">
                <a:solidFill>
                  <a:srgbClr val="000000"/>
                </a:solidFill>
                <a:effectLst/>
                <a:latin typeface="Consolas" panose="020B0609020204030204" pitchFamily="49" charset="0"/>
              </a:rPr>
              <a:t>tol</a:t>
            </a:r>
            <a:r>
              <a:rPr lang="de-DE" sz="1400" b="0">
                <a:solidFill>
                  <a:srgbClr val="000000"/>
                </a:solidFill>
                <a:effectLst/>
                <a:latin typeface="Consolas" panose="020B0609020204030204" pitchFamily="49" charset="0"/>
              </a:rPr>
              <a:t>, </a:t>
            </a:r>
            <a:r>
              <a:rPr lang="de-DE" sz="1400" b="0" err="1">
                <a:solidFill>
                  <a:srgbClr val="000000"/>
                </a:solidFill>
                <a:effectLst/>
                <a:latin typeface="Consolas" panose="020B0609020204030204" pitchFamily="49" charset="0"/>
              </a:rPr>
              <a:t>max_iter</a:t>
            </a:r>
            <a:r>
              <a:rPr lang="de-DE" sz="1400" b="0">
                <a:solidFill>
                  <a:srgbClr val="000000"/>
                </a:solidFill>
                <a:effectLst/>
                <a:latin typeface="Consolas" panose="020B0609020204030204" pitchFamily="49" charset="0"/>
              </a:rPr>
              <a:t>)</a:t>
            </a:r>
          </a:p>
          <a:p>
            <a:r>
              <a:rPr lang="de-DE" sz="1400" b="0">
                <a:solidFill>
                  <a:srgbClr val="000000"/>
                </a:solidFill>
                <a:effectLst/>
                <a:latin typeface="Consolas" panose="020B0609020204030204" pitchFamily="49" charset="0"/>
              </a:rPr>
              <a:t>    </a:t>
            </a:r>
            <a:r>
              <a:rPr lang="de-DE" sz="1400" b="0">
                <a:solidFill>
                  <a:srgbClr val="A31515"/>
                </a:solidFill>
                <a:effectLst/>
                <a:latin typeface="Consolas" panose="020B0609020204030204" pitchFamily="49" charset="0"/>
              </a:rPr>
              <a:t>"""</a:t>
            </a:r>
            <a:endParaRPr lang="de-DE" sz="1400" b="0">
              <a:solidFill>
                <a:srgbClr val="000000"/>
              </a:solidFill>
              <a:effectLst/>
              <a:latin typeface="Consolas" panose="020B0609020204030204" pitchFamily="49" charset="0"/>
            </a:endParaRPr>
          </a:p>
          <a:p>
            <a:r>
              <a:rPr lang="de-DE" sz="1400" b="0">
                <a:solidFill>
                  <a:srgbClr val="A31515"/>
                </a:solidFill>
                <a:effectLst/>
                <a:latin typeface="Consolas" panose="020B0609020204030204" pitchFamily="49" charset="0"/>
              </a:rPr>
              <a:t>    The root of </a:t>
            </a:r>
            <a:r>
              <a:rPr lang="de-DE" sz="1400" b="0" err="1">
                <a:solidFill>
                  <a:srgbClr val="A31515"/>
                </a:solidFill>
                <a:effectLst/>
                <a:latin typeface="Consolas" panose="020B0609020204030204" pitchFamily="49" charset="0"/>
              </a:rPr>
              <a:t>g_zero</a:t>
            </a:r>
            <a:r>
              <a:rPr lang="de-DE" sz="1400" b="0">
                <a:solidFill>
                  <a:srgbClr val="A31515"/>
                </a:solidFill>
                <a:effectLst/>
                <a:latin typeface="Consolas" panose="020B0609020204030204" pitchFamily="49" charset="0"/>
              </a:rPr>
              <a:t> (and </a:t>
            </a:r>
            <a:r>
              <a:rPr lang="de-DE" sz="1400" b="0" err="1">
                <a:solidFill>
                  <a:srgbClr val="A31515"/>
                </a:solidFill>
                <a:effectLst/>
                <a:latin typeface="Consolas" panose="020B0609020204030204" pitchFamily="49" charset="0"/>
              </a:rPr>
              <a:t>therefore</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the</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next</a:t>
            </a:r>
            <a:r>
              <a:rPr lang="de-DE" sz="1400" b="0">
                <a:solidFill>
                  <a:srgbClr val="A31515"/>
                </a:solidFill>
                <a:effectLst/>
                <a:latin typeface="Consolas" panose="020B0609020204030204" pitchFamily="49" charset="0"/>
              </a:rPr>
              <a:t> </a:t>
            </a:r>
          </a:p>
          <a:p>
            <a:r>
              <a:rPr lang="de-DE" sz="1400">
                <a:solidFill>
                  <a:srgbClr val="A31515"/>
                </a:solidFill>
                <a:latin typeface="Consolas" panose="020B0609020204030204" pitchFamily="49" charset="0"/>
              </a:rPr>
              <a:t>    </a:t>
            </a:r>
            <a:r>
              <a:rPr lang="de-DE" sz="1400" b="0" err="1">
                <a:solidFill>
                  <a:srgbClr val="A31515"/>
                </a:solidFill>
                <a:effectLst/>
                <a:latin typeface="Consolas" panose="020B0609020204030204" pitchFamily="49" charset="0"/>
              </a:rPr>
              <a:t>step</a:t>
            </a:r>
            <a:r>
              <a:rPr lang="de-DE" sz="1400" b="0">
                <a:solidFill>
                  <a:srgbClr val="A31515"/>
                </a:solidFill>
                <a:effectLst/>
                <a:latin typeface="Consolas" panose="020B0609020204030204" pitchFamily="49" charset="0"/>
              </a:rPr>
              <a:t> in time in</a:t>
            </a:r>
            <a:r>
              <a:rPr lang="de-DE" sz="1400">
                <a:solidFill>
                  <a:srgbClr val="000000"/>
                </a:solidFill>
                <a:latin typeface="Consolas" panose="020B0609020204030204" pitchFamily="49" charset="0"/>
              </a:rPr>
              <a:t> </a:t>
            </a:r>
            <a:r>
              <a:rPr lang="de-DE" sz="1400" b="0" err="1">
                <a:solidFill>
                  <a:srgbClr val="A31515"/>
                </a:solidFill>
                <a:effectLst/>
                <a:latin typeface="Consolas" panose="020B0609020204030204" pitchFamily="49" charset="0"/>
              </a:rPr>
              <a:t>the</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implicit</a:t>
            </a:r>
            <a:r>
              <a:rPr lang="de-DE" sz="1400" b="0">
                <a:solidFill>
                  <a:srgbClr val="A31515"/>
                </a:solidFill>
                <a:effectLst/>
                <a:latin typeface="Consolas" panose="020B0609020204030204" pitchFamily="49" charset="0"/>
              </a:rPr>
              <a:t> Euler </a:t>
            </a:r>
            <a:r>
              <a:rPr lang="de-DE" sz="1400" b="0" err="1">
                <a:solidFill>
                  <a:srgbClr val="A31515"/>
                </a:solidFill>
                <a:effectLst/>
                <a:latin typeface="Consolas" panose="020B0609020204030204" pitchFamily="49" charset="0"/>
              </a:rPr>
              <a:t>scheme</a:t>
            </a:r>
            <a:r>
              <a:rPr lang="de-DE" sz="1400" b="0">
                <a:solidFill>
                  <a:srgbClr val="A31515"/>
                </a:solidFill>
                <a:effectLst/>
                <a:latin typeface="Consolas" panose="020B0609020204030204" pitchFamily="49" charset="0"/>
              </a:rPr>
              <a:t>) </a:t>
            </a:r>
          </a:p>
          <a:p>
            <a:r>
              <a:rPr lang="de-DE" sz="1400">
                <a:solidFill>
                  <a:srgbClr val="A31515"/>
                </a:solidFill>
                <a:latin typeface="Consolas" panose="020B0609020204030204" pitchFamily="49" charset="0"/>
              </a:rPr>
              <a:t>    </a:t>
            </a:r>
            <a:r>
              <a:rPr lang="de-DE" sz="1400" b="0" err="1">
                <a:solidFill>
                  <a:srgbClr val="A31515"/>
                </a:solidFill>
                <a:effectLst/>
                <a:latin typeface="Consolas" panose="020B0609020204030204" pitchFamily="49" charset="0"/>
              </a:rPr>
              <a:t>is</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found</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using</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Newton's</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method</a:t>
            </a:r>
            <a:r>
              <a:rPr lang="de-DE" sz="1400" b="0">
                <a:solidFill>
                  <a:srgbClr val="A31515"/>
                </a:solidFill>
                <a:effectLst/>
                <a:latin typeface="Consolas" panose="020B0609020204030204" pitchFamily="49" charset="0"/>
              </a:rPr>
              <a:t>,</a:t>
            </a:r>
            <a:endParaRPr lang="de-DE" sz="1400" b="0">
              <a:solidFill>
                <a:srgbClr val="000000"/>
              </a:solidFill>
              <a:effectLst/>
              <a:latin typeface="Consolas" panose="020B0609020204030204" pitchFamily="49" charset="0"/>
            </a:endParaRPr>
          </a:p>
          <a:p>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which</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is</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implemented</a:t>
            </a:r>
            <a:r>
              <a:rPr lang="de-DE" sz="1400" b="0">
                <a:solidFill>
                  <a:srgbClr val="A31515"/>
                </a:solidFill>
                <a:effectLst/>
                <a:latin typeface="Consolas" panose="020B0609020204030204" pitchFamily="49" charset="0"/>
              </a:rPr>
              <a:t> </a:t>
            </a:r>
            <a:r>
              <a:rPr lang="de-DE" sz="1400" b="0" err="1">
                <a:solidFill>
                  <a:srgbClr val="A31515"/>
                </a:solidFill>
                <a:effectLst/>
                <a:latin typeface="Consolas" panose="020B0609020204030204" pitchFamily="49" charset="0"/>
              </a:rPr>
              <a:t>here</a:t>
            </a:r>
            <a:r>
              <a:rPr lang="de-DE" sz="1400" b="0">
                <a:solidFill>
                  <a:srgbClr val="A31515"/>
                </a:solidFill>
                <a:effectLst/>
                <a:latin typeface="Consolas" panose="020B0609020204030204" pitchFamily="49" charset="0"/>
              </a:rPr>
              <a:t>.</a:t>
            </a:r>
            <a:endParaRPr lang="de-DE" sz="1400" b="0">
              <a:solidFill>
                <a:srgbClr val="000000"/>
              </a:solidFill>
              <a:effectLst/>
              <a:latin typeface="Consolas" panose="020B0609020204030204" pitchFamily="49" charset="0"/>
            </a:endParaRPr>
          </a:p>
          <a:p>
            <a:r>
              <a:rPr lang="de-DE" sz="1400" b="0">
                <a:solidFill>
                  <a:srgbClr val="A31515"/>
                </a:solidFill>
                <a:effectLst/>
                <a:latin typeface="Consolas" panose="020B0609020204030204" pitchFamily="49" charset="0"/>
              </a:rPr>
              <a:t>    """</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xi = </a:t>
            </a:r>
            <a:r>
              <a:rPr lang="de-DE" sz="1400" b="0" err="1">
                <a:solidFill>
                  <a:srgbClr val="795E26"/>
                </a:solidFill>
                <a:effectLst/>
                <a:latin typeface="Consolas" panose="020B0609020204030204" pitchFamily="49" charset="0"/>
              </a:rPr>
              <a:t>copy</a:t>
            </a:r>
            <a:r>
              <a:rPr lang="de-DE" sz="1400" b="0">
                <a:solidFill>
                  <a:srgbClr val="000000"/>
                </a:solidFill>
                <a:effectLst/>
                <a:latin typeface="Consolas" panose="020B0609020204030204" pitchFamily="49" charset="0"/>
              </a:rPr>
              <a:t>(xi0) </a:t>
            </a:r>
          </a:p>
          <a:p>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 Here a </a:t>
            </a:r>
            <a:r>
              <a:rPr lang="de-DE" sz="1400" b="0" err="1">
                <a:solidFill>
                  <a:srgbClr val="008000"/>
                </a:solidFill>
                <a:effectLst/>
                <a:latin typeface="Consolas" panose="020B0609020204030204" pitchFamily="49" charset="0"/>
              </a:rPr>
              <a:t>matrix</a:t>
            </a:r>
            <a:r>
              <a:rPr lang="de-DE" sz="1400" b="0">
                <a:solidFill>
                  <a:srgbClr val="008000"/>
                </a:solidFill>
                <a:effectLst/>
                <a:latin typeface="Consolas" panose="020B0609020204030204" pitchFamily="49" charset="0"/>
              </a:rPr>
              <a:t> LU </a:t>
            </a:r>
            <a:r>
              <a:rPr lang="de-DE" sz="1400" b="0" err="1">
                <a:solidFill>
                  <a:srgbClr val="008000"/>
                </a:solidFill>
                <a:effectLst/>
                <a:latin typeface="Consolas" panose="020B0609020204030204" pitchFamily="49" charset="0"/>
              </a:rPr>
              <a:t>decomposition</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is</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performed</a:t>
            </a:r>
            <a:r>
              <a:rPr lang="de-DE" sz="1400" b="0">
                <a:solidFill>
                  <a:srgbClr val="008000"/>
                </a:solidFill>
                <a:effectLst/>
                <a:latin typeface="Consolas" panose="020B0609020204030204" pitchFamily="49" charset="0"/>
              </a:rPr>
              <a:t> </a:t>
            </a:r>
            <a:r>
              <a:rPr lang="de-DE" sz="1400" b="0" err="1">
                <a:solidFill>
                  <a:srgbClr val="008000"/>
                </a:solidFill>
                <a:effectLst/>
                <a:latin typeface="Consolas" panose="020B0609020204030204" pitchFamily="49" charset="0"/>
              </a:rPr>
              <a:t>once</a:t>
            </a:r>
            <a:endParaRPr lang="de-DE" sz="1400" b="0">
              <a:solidFill>
                <a:srgbClr val="008000"/>
              </a:solidFill>
              <a:effectLst/>
              <a:latin typeface="Consolas" panose="020B0609020204030204" pitchFamily="49" charset="0"/>
            </a:endParaRPr>
          </a:p>
          <a:p>
            <a:r>
              <a:rPr lang="de-DE" sz="1400">
                <a:solidFill>
                  <a:srgbClr val="008000"/>
                </a:solidFill>
                <a:latin typeface="Consolas" panose="020B0609020204030204" pitchFamily="49" charset="0"/>
              </a:rPr>
              <a:t>    # per </a:t>
            </a:r>
            <a:r>
              <a:rPr lang="de-DE" sz="1400" err="1">
                <a:solidFill>
                  <a:srgbClr val="008000"/>
                </a:solidFill>
                <a:latin typeface="Consolas" panose="020B0609020204030204" pitchFamily="49" charset="0"/>
              </a:rPr>
              <a:t>implicit</a:t>
            </a:r>
            <a:r>
              <a:rPr lang="de-DE" sz="1400">
                <a:solidFill>
                  <a:srgbClr val="008000"/>
                </a:solidFill>
                <a:latin typeface="Consolas" panose="020B0609020204030204" pitchFamily="49" charset="0"/>
              </a:rPr>
              <a:t> Euler </a:t>
            </a:r>
            <a:r>
              <a:rPr lang="de-DE" sz="1400" err="1">
                <a:solidFill>
                  <a:srgbClr val="008000"/>
                </a:solidFill>
                <a:latin typeface="Consolas" panose="020B0609020204030204" pitchFamily="49" charset="0"/>
              </a:rPr>
              <a:t>timestep</a:t>
            </a:r>
            <a:r>
              <a:rPr lang="de-DE" sz="1400">
                <a:solidFill>
                  <a:srgbClr val="008000"/>
                </a:solidFill>
                <a:latin typeface="Consolas" panose="020B0609020204030204" pitchFamily="49" charset="0"/>
              </a:rPr>
              <a:t>, </a:t>
            </a:r>
            <a:r>
              <a:rPr lang="de-DE" sz="1400" b="0">
                <a:solidFill>
                  <a:srgbClr val="008000"/>
                </a:solidFill>
                <a:effectLst/>
                <a:latin typeface="Consolas" panose="020B0609020204030204" pitchFamily="49" charset="0"/>
              </a:rPr>
              <a:t>O(N^3)</a:t>
            </a:r>
          </a:p>
          <a:p>
            <a:r>
              <a:rPr lang="de-DE" sz="1400" b="0">
                <a:solidFill>
                  <a:srgbClr val="000000"/>
                </a:solidFill>
                <a:effectLst/>
                <a:latin typeface="Consolas" panose="020B0609020204030204" pitchFamily="49" charset="0"/>
              </a:rPr>
              <a:t>    </a:t>
            </a:r>
            <a:r>
              <a:rPr lang="de-DE" sz="1400" b="0" err="1">
                <a:solidFill>
                  <a:srgbClr val="000000"/>
                </a:solidFill>
                <a:effectLst/>
                <a:latin typeface="Consolas" panose="020B0609020204030204" pitchFamily="49" charset="0"/>
              </a:rPr>
              <a:t>luJ</a:t>
            </a:r>
            <a:r>
              <a:rPr lang="de-DE" sz="1400" b="0">
                <a:solidFill>
                  <a:srgbClr val="000000"/>
                </a:solidFill>
                <a:effectLst/>
                <a:latin typeface="Consolas" panose="020B0609020204030204" pitchFamily="49" charset="0"/>
              </a:rPr>
              <a:t> = </a:t>
            </a:r>
            <a:r>
              <a:rPr lang="de-DE" sz="1400" b="0" err="1">
                <a:solidFill>
                  <a:srgbClr val="795E26"/>
                </a:solidFill>
                <a:effectLst/>
                <a:latin typeface="Consolas" panose="020B0609020204030204" pitchFamily="49" charset="0"/>
              </a:rPr>
              <a:t>lu</a:t>
            </a:r>
            <a:r>
              <a:rPr lang="de-DE" sz="1400" b="0">
                <a:solidFill>
                  <a:srgbClr val="000000"/>
                </a:solidFill>
                <a:effectLst/>
                <a:latin typeface="Consolas" panose="020B0609020204030204" pitchFamily="49" charset="0"/>
              </a:rPr>
              <a:t>(</a:t>
            </a:r>
            <a:r>
              <a:rPr lang="de-DE" sz="1400" b="0" err="1">
                <a:solidFill>
                  <a:srgbClr val="795E26"/>
                </a:solidFill>
                <a:effectLst/>
                <a:latin typeface="Consolas" panose="020B0609020204030204" pitchFamily="49" charset="0"/>
              </a:rPr>
              <a:t>Jg</a:t>
            </a:r>
            <a:r>
              <a:rPr lang="de-DE" sz="1400" b="0">
                <a:solidFill>
                  <a:srgbClr val="000000"/>
                </a:solidFill>
                <a:effectLst/>
                <a:latin typeface="Consolas" panose="020B0609020204030204" pitchFamily="49" charset="0"/>
              </a:rPr>
              <a:t>(f!, xi, </a:t>
            </a:r>
            <a:r>
              <a:rPr lang="de-DE" sz="1400" b="0" err="1">
                <a:solidFill>
                  <a:srgbClr val="000000"/>
                </a:solidFill>
                <a:effectLst/>
                <a:latin typeface="Consolas" panose="020B0609020204030204" pitchFamily="49" charset="0"/>
              </a:rPr>
              <a:t>dt</a:t>
            </a:r>
            <a:r>
              <a:rPr lang="de-DE" sz="1400" b="0">
                <a:solidFill>
                  <a:srgbClr val="000000"/>
                </a:solidFill>
                <a:effectLst/>
                <a:latin typeface="Consolas" panose="020B0609020204030204" pitchFamily="49" charset="0"/>
              </a:rPr>
              <a:t>))</a:t>
            </a:r>
          </a:p>
          <a:p>
            <a:r>
              <a:rPr lang="de-DE" sz="1400" b="0">
                <a:solidFill>
                  <a:srgbClr val="000000"/>
                </a:solidFill>
                <a:effectLst/>
                <a:latin typeface="Consolas" panose="020B0609020204030204" pitchFamily="49" charset="0"/>
              </a:rPr>
              <a:t>    </a:t>
            </a:r>
            <a:r>
              <a:rPr lang="de-DE" sz="1400" b="0">
                <a:solidFill>
                  <a:srgbClr val="008000"/>
                </a:solidFill>
                <a:effectLst/>
                <a:latin typeface="Consolas" panose="020B0609020204030204" pitchFamily="49" charset="0"/>
              </a:rPr>
              <a:t>#################################################</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err="1">
                <a:solidFill>
                  <a:srgbClr val="AF00DB"/>
                </a:solidFill>
                <a:effectLst/>
                <a:latin typeface="Consolas" panose="020B0609020204030204" pitchFamily="49" charset="0"/>
              </a:rPr>
              <a:t>for</a:t>
            </a:r>
            <a:r>
              <a:rPr lang="de-DE" sz="1400" b="0">
                <a:solidFill>
                  <a:srgbClr val="000000"/>
                </a:solidFill>
                <a:effectLst/>
                <a:latin typeface="Consolas" panose="020B0609020204030204" pitchFamily="49" charset="0"/>
              </a:rPr>
              <a:t> i in </a:t>
            </a:r>
            <a:r>
              <a:rPr lang="de-DE" sz="1400" b="0">
                <a:solidFill>
                  <a:srgbClr val="098658"/>
                </a:solidFill>
                <a:effectLst/>
                <a:latin typeface="Consolas" panose="020B0609020204030204" pitchFamily="49" charset="0"/>
              </a:rPr>
              <a:t>1</a:t>
            </a:r>
            <a:r>
              <a:rPr lang="de-DE" sz="1400" b="0">
                <a:solidFill>
                  <a:srgbClr val="000000"/>
                </a:solidFill>
                <a:effectLst/>
                <a:latin typeface="Consolas" panose="020B0609020204030204" pitchFamily="49" charset="0"/>
              </a:rPr>
              <a:t>:max_iter</a:t>
            </a:r>
          </a:p>
          <a:p>
            <a:r>
              <a:rPr lang="de-DE" sz="1400" b="0">
                <a:solidFill>
                  <a:srgbClr val="000000"/>
                </a:solidFill>
                <a:effectLst/>
                <a:latin typeface="Consolas" panose="020B0609020204030204" pitchFamily="49" charset="0"/>
              </a:rPr>
              <a:t>        a = </a:t>
            </a:r>
            <a:r>
              <a:rPr lang="de-DE" sz="1400" b="0" err="1">
                <a:solidFill>
                  <a:srgbClr val="000000"/>
                </a:solidFill>
                <a:effectLst/>
                <a:latin typeface="Consolas" panose="020B0609020204030204" pitchFamily="49" charset="0"/>
              </a:rPr>
              <a:t>luJ</a:t>
            </a:r>
            <a:r>
              <a:rPr lang="de-DE" sz="1400" b="0">
                <a:solidFill>
                  <a:srgbClr val="000000"/>
                </a:solidFill>
                <a:effectLst/>
                <a:latin typeface="Consolas" panose="020B0609020204030204" pitchFamily="49" charset="0"/>
              </a:rPr>
              <a:t> \ </a:t>
            </a:r>
            <a:r>
              <a:rPr lang="de-DE" sz="1400" b="0" err="1">
                <a:solidFill>
                  <a:srgbClr val="795E26"/>
                </a:solidFill>
                <a:effectLst/>
                <a:latin typeface="Consolas" panose="020B0609020204030204" pitchFamily="49" charset="0"/>
              </a:rPr>
              <a:t>g_zero</a:t>
            </a:r>
            <a:r>
              <a:rPr lang="de-DE" sz="1400" b="0">
                <a:solidFill>
                  <a:srgbClr val="000000"/>
                </a:solidFill>
                <a:effectLst/>
                <a:latin typeface="Consolas" panose="020B0609020204030204" pitchFamily="49" charset="0"/>
              </a:rPr>
              <a:t>(f!, xi, </a:t>
            </a:r>
            <a:r>
              <a:rPr lang="de-DE" sz="1400">
                <a:solidFill>
                  <a:srgbClr val="000000"/>
                </a:solidFill>
                <a:latin typeface="Consolas" panose="020B0609020204030204" pitchFamily="49" charset="0"/>
              </a:rPr>
              <a:t>xi</a:t>
            </a:r>
            <a:r>
              <a:rPr lang="de-DE" sz="1400" b="0">
                <a:solidFill>
                  <a:srgbClr val="000000"/>
                </a:solidFill>
                <a:effectLst/>
                <a:latin typeface="Consolas" panose="020B0609020204030204" pitchFamily="49" charset="0"/>
              </a:rPr>
              <a:t>0, </a:t>
            </a:r>
            <a:r>
              <a:rPr lang="de-DE" sz="1400" b="0" err="1">
                <a:solidFill>
                  <a:srgbClr val="000000"/>
                </a:solidFill>
                <a:effectLst/>
                <a:latin typeface="Consolas" panose="020B0609020204030204" pitchFamily="49" charset="0"/>
              </a:rPr>
              <a:t>dt</a:t>
            </a:r>
            <a:r>
              <a:rPr lang="de-DE" sz="1400" b="0">
                <a:solidFill>
                  <a:srgbClr val="000000"/>
                </a:solidFill>
                <a:effectLst/>
                <a:latin typeface="Consolas" panose="020B0609020204030204" pitchFamily="49" charset="0"/>
              </a:rPr>
              <a:t>) ) </a:t>
            </a:r>
            <a:r>
              <a:rPr lang="de-DE" sz="1400" b="0">
                <a:solidFill>
                  <a:srgbClr val="008000"/>
                </a:solidFill>
                <a:effectLst/>
                <a:latin typeface="Consolas" panose="020B0609020204030204" pitchFamily="49" charset="0"/>
              </a:rPr>
              <a:t># O(N^2)</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xi .= xi .- a</a:t>
            </a:r>
          </a:p>
          <a:p>
            <a:r>
              <a:rPr lang="de-DE" sz="1400" b="0">
                <a:solidFill>
                  <a:srgbClr val="000000"/>
                </a:solidFill>
                <a:effectLst/>
                <a:latin typeface="Consolas" panose="020B0609020204030204" pitchFamily="49" charset="0"/>
              </a:rPr>
              <a:t>        </a:t>
            </a:r>
            <a:r>
              <a:rPr lang="de-DE" sz="1400" b="0" err="1">
                <a:solidFill>
                  <a:srgbClr val="AF00DB"/>
                </a:solidFill>
                <a:effectLst/>
                <a:latin typeface="Consolas" panose="020B0609020204030204" pitchFamily="49" charset="0"/>
              </a:rPr>
              <a:t>if</a:t>
            </a:r>
            <a:r>
              <a:rPr lang="de-DE" sz="1400" b="0">
                <a:solidFill>
                  <a:srgbClr val="000000"/>
                </a:solidFill>
                <a:effectLst/>
                <a:latin typeface="Consolas" panose="020B0609020204030204" pitchFamily="49" charset="0"/>
              </a:rPr>
              <a:t> </a:t>
            </a:r>
            <a:r>
              <a:rPr lang="de-DE" sz="1400" b="0">
                <a:solidFill>
                  <a:srgbClr val="795E26"/>
                </a:solidFill>
                <a:effectLst/>
                <a:latin typeface="Consolas" panose="020B0609020204030204" pitchFamily="49" charset="0"/>
              </a:rPr>
              <a:t>norm</a:t>
            </a:r>
            <a:r>
              <a:rPr lang="de-DE" sz="1400" b="0">
                <a:solidFill>
                  <a:srgbClr val="000000"/>
                </a:solidFill>
                <a:effectLst/>
                <a:latin typeface="Consolas" panose="020B0609020204030204" pitchFamily="49" charset="0"/>
              </a:rPr>
              <a:t>(</a:t>
            </a:r>
            <a:r>
              <a:rPr lang="de-DE" sz="1400" b="0" err="1">
                <a:solidFill>
                  <a:srgbClr val="795E26"/>
                </a:solidFill>
                <a:effectLst/>
                <a:latin typeface="Consolas" panose="020B0609020204030204" pitchFamily="49" charset="0"/>
              </a:rPr>
              <a:t>g_zero</a:t>
            </a:r>
            <a:r>
              <a:rPr lang="de-DE" sz="1400" b="0">
                <a:solidFill>
                  <a:srgbClr val="000000"/>
                </a:solidFill>
                <a:effectLst/>
                <a:latin typeface="Consolas" panose="020B0609020204030204" pitchFamily="49" charset="0"/>
              </a:rPr>
              <a:t>(f!, xi, </a:t>
            </a:r>
            <a:r>
              <a:rPr lang="de-DE" sz="1400">
                <a:solidFill>
                  <a:srgbClr val="000000"/>
                </a:solidFill>
                <a:latin typeface="Consolas" panose="020B0609020204030204" pitchFamily="49" charset="0"/>
              </a:rPr>
              <a:t>xi</a:t>
            </a:r>
            <a:r>
              <a:rPr lang="de-DE" sz="1400" b="0">
                <a:solidFill>
                  <a:srgbClr val="000000"/>
                </a:solidFill>
                <a:effectLst/>
                <a:latin typeface="Consolas" panose="020B0609020204030204" pitchFamily="49" charset="0"/>
              </a:rPr>
              <a:t>0, </a:t>
            </a:r>
            <a:r>
              <a:rPr lang="de-DE" sz="1400" b="0" err="1">
                <a:solidFill>
                  <a:srgbClr val="000000"/>
                </a:solidFill>
                <a:effectLst/>
                <a:latin typeface="Consolas" panose="020B0609020204030204" pitchFamily="49" charset="0"/>
              </a:rPr>
              <a:t>dt</a:t>
            </a:r>
            <a:r>
              <a:rPr lang="de-DE" sz="1400" b="0">
                <a:solidFill>
                  <a:srgbClr val="000000"/>
                </a:solidFill>
                <a:effectLst/>
                <a:latin typeface="Consolas" panose="020B0609020204030204" pitchFamily="49" charset="0"/>
              </a:rPr>
              <a:t>)) &lt; </a:t>
            </a:r>
            <a:r>
              <a:rPr lang="de-DE" sz="1400" b="0" err="1">
                <a:solidFill>
                  <a:srgbClr val="000000"/>
                </a:solidFill>
                <a:effectLst/>
                <a:latin typeface="Consolas" panose="020B0609020204030204" pitchFamily="49" charset="0"/>
              </a:rPr>
              <a:t>tol</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err="1">
                <a:solidFill>
                  <a:srgbClr val="AF00DB"/>
                </a:solidFill>
                <a:effectLst/>
                <a:latin typeface="Consolas" panose="020B0609020204030204" pitchFamily="49" charset="0"/>
              </a:rPr>
              <a:t>return</a:t>
            </a:r>
            <a:r>
              <a:rPr lang="de-DE" sz="1400" b="0">
                <a:solidFill>
                  <a:srgbClr val="000000"/>
                </a:solidFill>
                <a:effectLst/>
                <a:latin typeface="Consolas" panose="020B0609020204030204" pitchFamily="49" charset="0"/>
              </a:rPr>
              <a:t> xi</a:t>
            </a:r>
          </a:p>
          <a:p>
            <a:r>
              <a:rPr lang="de-DE" sz="1400" b="0">
                <a:solidFill>
                  <a:srgbClr val="000000"/>
                </a:solidFill>
                <a:effectLst/>
                <a:latin typeface="Consolas" panose="020B0609020204030204" pitchFamily="49" charset="0"/>
              </a:rPr>
              <a:t>        </a:t>
            </a:r>
            <a:r>
              <a:rPr lang="de-DE" sz="1400" b="0">
                <a:solidFill>
                  <a:srgbClr val="AF00DB"/>
                </a:solidFill>
                <a:effectLst/>
                <a:latin typeface="Consolas" panose="020B0609020204030204" pitchFamily="49" charset="0"/>
              </a:rPr>
              <a:t>end</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a:solidFill>
                  <a:srgbClr val="AF00DB"/>
                </a:solidFill>
                <a:effectLst/>
                <a:latin typeface="Consolas" panose="020B0609020204030204" pitchFamily="49" charset="0"/>
              </a:rPr>
              <a:t>end</a:t>
            </a:r>
            <a:endParaRPr lang="de-DE" sz="1400" b="0">
              <a:solidFill>
                <a:srgbClr val="000000"/>
              </a:solidFill>
              <a:effectLst/>
              <a:latin typeface="Consolas" panose="020B0609020204030204" pitchFamily="49" charset="0"/>
            </a:endParaRPr>
          </a:p>
          <a:p>
            <a:r>
              <a:rPr lang="de-DE" sz="1400" b="0">
                <a:solidFill>
                  <a:srgbClr val="000000"/>
                </a:solidFill>
                <a:effectLst/>
                <a:latin typeface="Consolas" panose="020B0609020204030204" pitchFamily="49" charset="0"/>
              </a:rPr>
              <a:t>    </a:t>
            </a:r>
            <a:r>
              <a:rPr lang="de-DE" sz="1400" b="0" err="1">
                <a:solidFill>
                  <a:srgbClr val="AF00DB"/>
                </a:solidFill>
                <a:effectLst/>
                <a:latin typeface="Consolas" panose="020B0609020204030204" pitchFamily="49" charset="0"/>
              </a:rPr>
              <a:t>return</a:t>
            </a:r>
            <a:r>
              <a:rPr lang="de-DE" sz="1400" b="0">
                <a:solidFill>
                  <a:srgbClr val="000000"/>
                </a:solidFill>
                <a:effectLst/>
                <a:latin typeface="Consolas" panose="020B0609020204030204" pitchFamily="49" charset="0"/>
              </a:rPr>
              <a:t> xi</a:t>
            </a:r>
          </a:p>
          <a:p>
            <a:r>
              <a:rPr lang="de-DE" sz="1400" b="0">
                <a:solidFill>
                  <a:srgbClr val="AF00DB"/>
                </a:solidFill>
                <a:effectLst/>
                <a:latin typeface="Consolas" panose="020B0609020204030204" pitchFamily="49" charset="0"/>
              </a:rPr>
              <a:t>end</a:t>
            </a:r>
            <a:endParaRPr lang="de-DE" sz="1400" b="0">
              <a:solidFill>
                <a:srgbClr val="000000"/>
              </a:solidFill>
              <a:effectLst/>
              <a:latin typeface="Consolas" panose="020B0609020204030204" pitchFamily="49" charset="0"/>
            </a:endParaRPr>
          </a:p>
        </p:txBody>
      </p:sp>
      <p:cxnSp>
        <p:nvCxnSpPr>
          <p:cNvPr id="10" name="Gerader Verbinder 9">
            <a:extLst>
              <a:ext uri="{FF2B5EF4-FFF2-40B4-BE49-F238E27FC236}">
                <a16:creationId xmlns:a16="http://schemas.microsoft.com/office/drawing/2014/main" id="{252E097D-1D6D-8EED-AA21-0A96643AD693}"/>
              </a:ext>
            </a:extLst>
          </p:cNvPr>
          <p:cNvCxnSpPr/>
          <p:nvPr/>
        </p:nvCxnSpPr>
        <p:spPr>
          <a:xfrm>
            <a:off x="6096000" y="711199"/>
            <a:ext cx="0" cy="564515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11" name="Textfeld 10">
            <a:extLst>
              <a:ext uri="{FF2B5EF4-FFF2-40B4-BE49-F238E27FC236}">
                <a16:creationId xmlns:a16="http://schemas.microsoft.com/office/drawing/2014/main" id="{6F625A09-AAFD-7635-DF3C-2794BBAA8CDA}"/>
              </a:ext>
            </a:extLst>
          </p:cNvPr>
          <p:cNvSpPr txBox="1"/>
          <p:nvPr/>
        </p:nvSpPr>
        <p:spPr>
          <a:xfrm>
            <a:off x="317500" y="135102"/>
            <a:ext cx="7356758" cy="523220"/>
          </a:xfrm>
          <a:prstGeom prst="rect">
            <a:avLst/>
          </a:prstGeom>
          <a:noFill/>
        </p:spPr>
        <p:txBody>
          <a:bodyPr wrap="none" rtlCol="0">
            <a:spAutoFit/>
          </a:bodyPr>
          <a:lstStyle/>
          <a:p>
            <a:r>
              <a:rPr lang="en-US" sz="2800" dirty="0">
                <a:latin typeface="+mj-lt"/>
              </a:rPr>
              <a:t>Comparison between Newton and Quasi-Newton</a:t>
            </a:r>
          </a:p>
        </p:txBody>
      </p:sp>
      <p:sp>
        <p:nvSpPr>
          <p:cNvPr id="390" name="Textfeld 389">
            <a:extLst>
              <a:ext uri="{FF2B5EF4-FFF2-40B4-BE49-F238E27FC236}">
                <a16:creationId xmlns:a16="http://schemas.microsoft.com/office/drawing/2014/main" id="{91FEEAFE-5E8C-1D45-D608-6B822F1335E1}"/>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361455634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304F0889-72EB-D27D-C9F2-0211AD592A0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0920" y="168232"/>
            <a:ext cx="5931680" cy="3954453"/>
          </a:xfrm>
          <a:prstGeom prst="rect">
            <a:avLst/>
          </a:prstGeom>
        </p:spPr>
      </p:pic>
      <p:sp>
        <p:nvSpPr>
          <p:cNvPr id="4" name="Textfeld 3">
            <a:extLst>
              <a:ext uri="{FF2B5EF4-FFF2-40B4-BE49-F238E27FC236}">
                <a16:creationId xmlns:a16="http://schemas.microsoft.com/office/drawing/2014/main" id="{9668CDF5-23B9-655C-24A8-F4B8A8EB6E56}"/>
              </a:ext>
            </a:extLst>
          </p:cNvPr>
          <p:cNvSpPr txBox="1"/>
          <p:nvPr/>
        </p:nvSpPr>
        <p:spPr>
          <a:xfrm>
            <a:off x="904459" y="3978462"/>
            <a:ext cx="10383079" cy="1200329"/>
          </a:xfrm>
          <a:prstGeom prst="rect">
            <a:avLst/>
          </a:prstGeom>
          <a:noFill/>
        </p:spPr>
        <p:txBody>
          <a:bodyPr wrap="square" rtlCol="0">
            <a:spAutoFit/>
          </a:bodyPr>
          <a:lstStyle/>
          <a:p>
            <a:r>
              <a:rPr lang="en-US" sz="3600">
                <a:solidFill>
                  <a:srgbClr val="FF0000"/>
                </a:solidFill>
              </a:rPr>
              <a:t>Problem I</a:t>
            </a:r>
            <a:r>
              <a:rPr lang="en-US" sz="3600"/>
              <a:t>: Calculation of the Jacobian column-by-column is very expensive.</a:t>
            </a:r>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6E521200-20C8-81EF-6E4F-7063A1EFBC20}"/>
                  </a:ext>
                </a:extLst>
              </p:cNvPr>
              <p:cNvSpPr txBox="1"/>
              <p:nvPr/>
            </p:nvSpPr>
            <p:spPr>
              <a:xfrm>
                <a:off x="904458" y="5289366"/>
                <a:ext cx="10383079" cy="1200329"/>
              </a:xfrm>
              <a:prstGeom prst="rect">
                <a:avLst/>
              </a:prstGeom>
              <a:noFill/>
            </p:spPr>
            <p:txBody>
              <a:bodyPr wrap="square" rtlCol="0">
                <a:spAutoFit/>
              </a:bodyPr>
              <a:lstStyle/>
              <a:p>
                <a:r>
                  <a:rPr lang="en-US" sz="3600">
                    <a:solidFill>
                      <a:schemeClr val="accent2">
                        <a:lumMod val="75000"/>
                      </a:schemeClr>
                    </a:solidFill>
                  </a:rPr>
                  <a:t>Problem II</a:t>
                </a:r>
                <a:r>
                  <a:rPr lang="en-US" sz="3600"/>
                  <a:t>: The matrix factorization with </a:t>
                </a:r>
                <a14:m>
                  <m:oMath xmlns:m="http://schemas.openxmlformats.org/officeDocument/2006/math">
                    <m:r>
                      <a:rPr lang="de-DE" sz="36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𝒪</m:t>
                    </m:r>
                    <m:d>
                      <m:dPr>
                        <m:ctrlPr>
                          <a:rPr lang="de-DE" sz="3600"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p>
                          <m:sSupPr>
                            <m:ctrlPr>
                              <a:rPr lang="de-DE" sz="3600" b="0" i="1"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de-DE" sz="36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N</m:t>
                            </m:r>
                          </m:e>
                          <m:sup>
                            <m:r>
                              <a:rPr lang="de-DE" sz="3600" b="0" i="0" dirty="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p>
                        </m:sSup>
                      </m:e>
                    </m:d>
                  </m:oMath>
                </a14:m>
                <a:r>
                  <a:rPr lang="en-US" sz="3600"/>
                  <a:t> is also expensive but a highly optimized problem (</a:t>
                </a:r>
                <a:r>
                  <a:rPr lang="en-US" sz="3600">
                    <a:sym typeface="Wingdings" panose="05000000000000000000" pitchFamily="2" charset="2"/>
                  </a:rPr>
                  <a:t> LAPACK)</a:t>
                </a:r>
                <a:endParaRPr lang="en-US" sz="3600"/>
              </a:p>
            </p:txBody>
          </p:sp>
        </mc:Choice>
        <mc:Fallback xmlns="">
          <p:sp>
            <p:nvSpPr>
              <p:cNvPr id="5" name="Textfeld 4">
                <a:extLst>
                  <a:ext uri="{FF2B5EF4-FFF2-40B4-BE49-F238E27FC236}">
                    <a16:creationId xmlns:a16="http://schemas.microsoft.com/office/drawing/2014/main" id="{6E521200-20C8-81EF-6E4F-7063A1EFBC20}"/>
                  </a:ext>
                </a:extLst>
              </p:cNvPr>
              <p:cNvSpPr txBox="1">
                <a:spLocks noRot="1" noChangeAspect="1" noMove="1" noResize="1" noEditPoints="1" noAdjustHandles="1" noChangeArrowheads="1" noChangeShapeType="1" noTextEdit="1"/>
              </p:cNvSpPr>
              <p:nvPr/>
            </p:nvSpPr>
            <p:spPr>
              <a:xfrm>
                <a:off x="904458" y="5289366"/>
                <a:ext cx="10383079" cy="1200329"/>
              </a:xfrm>
              <a:prstGeom prst="rect">
                <a:avLst/>
              </a:prstGeom>
              <a:blipFill>
                <a:blip r:embed="rId4"/>
                <a:stretch>
                  <a:fillRect l="-1761" t="-7614" r="-1232" b="-1878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12713B40-DAE9-DE96-7739-BDE232C1BE54}"/>
                  </a:ext>
                </a:extLst>
              </p:cNvPr>
              <p:cNvSpPr txBox="1"/>
              <p:nvPr/>
            </p:nvSpPr>
            <p:spPr>
              <a:xfrm>
                <a:off x="6045277" y="368305"/>
                <a:ext cx="4894610" cy="523220"/>
              </a:xfrm>
              <a:prstGeom prst="rect">
                <a:avLst/>
              </a:prstGeom>
              <a:noFill/>
            </p:spPr>
            <p:txBody>
              <a:bodyPr wrap="none" rtlCol="0">
                <a:spAutoFit/>
              </a:bodyPr>
              <a:lstStyle/>
              <a:p>
                <a:r>
                  <a:rPr lang="en-US" sz="2800">
                    <a:solidFill>
                      <a:schemeClr val="accent6">
                        <a:lumMod val="50000"/>
                      </a:schemeClr>
                    </a:solidFill>
                  </a:rPr>
                  <a:t>Looks good and that at </a:t>
                </a:r>
                <a14:m>
                  <m:oMath xmlns:m="http://schemas.openxmlformats.org/officeDocument/2006/math">
                    <m:r>
                      <m:rPr>
                        <m:sty m:val="p"/>
                      </m:rPr>
                      <a:rPr lang="de-DE" sz="2800" b="0" i="0" smtClean="0">
                        <a:solidFill>
                          <a:schemeClr val="accent6">
                            <a:lumMod val="50000"/>
                          </a:schemeClr>
                        </a:solidFill>
                        <a:latin typeface="Cambria Math" panose="02040503050406030204" pitchFamily="18" charset="0"/>
                      </a:rPr>
                      <m:t>Δt</m:t>
                    </m:r>
                    <m:r>
                      <a:rPr lang="de-DE" sz="2800" b="0" i="0" smtClean="0">
                        <a:solidFill>
                          <a:schemeClr val="accent6">
                            <a:lumMod val="50000"/>
                          </a:schemeClr>
                        </a:solidFill>
                        <a:latin typeface="Cambria Math" panose="02040503050406030204" pitchFamily="18" charset="0"/>
                      </a:rPr>
                      <m:t>=0.1</m:t>
                    </m:r>
                  </m:oMath>
                </a14:m>
                <a:endParaRPr lang="en-US" sz="2800">
                  <a:solidFill>
                    <a:schemeClr val="accent6">
                      <a:lumMod val="50000"/>
                    </a:schemeClr>
                  </a:solidFill>
                </a:endParaRPr>
              </a:p>
            </p:txBody>
          </p:sp>
        </mc:Choice>
        <mc:Fallback xmlns="">
          <p:sp>
            <p:nvSpPr>
              <p:cNvPr id="8" name="Textfeld 7">
                <a:extLst>
                  <a:ext uri="{FF2B5EF4-FFF2-40B4-BE49-F238E27FC236}">
                    <a16:creationId xmlns:a16="http://schemas.microsoft.com/office/drawing/2014/main" id="{12713B40-DAE9-DE96-7739-BDE232C1BE54}"/>
                  </a:ext>
                </a:extLst>
              </p:cNvPr>
              <p:cNvSpPr txBox="1">
                <a:spLocks noRot="1" noChangeAspect="1" noMove="1" noResize="1" noEditPoints="1" noAdjustHandles="1" noChangeArrowheads="1" noChangeShapeType="1" noTextEdit="1"/>
              </p:cNvSpPr>
              <p:nvPr/>
            </p:nvSpPr>
            <p:spPr>
              <a:xfrm>
                <a:off x="6045277" y="368305"/>
                <a:ext cx="4894610" cy="523220"/>
              </a:xfrm>
              <a:prstGeom prst="rect">
                <a:avLst/>
              </a:prstGeom>
              <a:blipFill>
                <a:blip r:embed="rId5"/>
                <a:stretch>
                  <a:fillRect l="-2615" t="-10465" b="-3255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graphicFrame>
            <p:nvGraphicFramePr>
              <p:cNvPr id="9" name="Tabelle 9">
                <a:extLst>
                  <a:ext uri="{FF2B5EF4-FFF2-40B4-BE49-F238E27FC236}">
                    <a16:creationId xmlns:a16="http://schemas.microsoft.com/office/drawing/2014/main" id="{1FFB81BC-0A00-3F73-46DD-52C2A344558D}"/>
                  </a:ext>
                </a:extLst>
              </p:cNvPr>
              <p:cNvGraphicFramePr>
                <a:graphicFrameLocks noGrp="1"/>
              </p:cNvGraphicFramePr>
              <p:nvPr>
                <p:extLst>
                  <p:ext uri="{D42A27DB-BD31-4B8C-83A1-F6EECF244321}">
                    <p14:modId xmlns:p14="http://schemas.microsoft.com/office/powerpoint/2010/main" val="1373793610"/>
                  </p:ext>
                </p:extLst>
              </p:nvPr>
            </p:nvGraphicFramePr>
            <p:xfrm>
              <a:off x="5317947" y="1938229"/>
              <a:ext cx="6502404" cy="1554480"/>
            </p:xfrm>
            <a:graphic>
              <a:graphicData uri="http://schemas.openxmlformats.org/drawingml/2006/table">
                <a:tbl>
                  <a:tblPr firstRow="1" bandRow="1">
                    <a:tableStyleId>{5940675A-B579-460E-94D1-54222C63F5DA}</a:tableStyleId>
                  </a:tblPr>
                  <a:tblGrid>
                    <a:gridCol w="2076766">
                      <a:extLst>
                        <a:ext uri="{9D8B030D-6E8A-4147-A177-3AD203B41FA5}">
                          <a16:colId xmlns:a16="http://schemas.microsoft.com/office/drawing/2014/main" val="2211239172"/>
                        </a:ext>
                      </a:extLst>
                    </a:gridCol>
                    <a:gridCol w="2140226">
                      <a:extLst>
                        <a:ext uri="{9D8B030D-6E8A-4147-A177-3AD203B41FA5}">
                          <a16:colId xmlns:a16="http://schemas.microsoft.com/office/drawing/2014/main" val="68483765"/>
                        </a:ext>
                      </a:extLst>
                    </a:gridCol>
                    <a:gridCol w="2285412">
                      <a:extLst>
                        <a:ext uri="{9D8B030D-6E8A-4147-A177-3AD203B41FA5}">
                          <a16:colId xmlns:a16="http://schemas.microsoft.com/office/drawing/2014/main" val="2886398484"/>
                        </a:ext>
                      </a:extLst>
                    </a:gridCol>
                  </a:tblGrid>
                  <a:tr h="0">
                    <a:tc>
                      <a:txBody>
                        <a:bodyPr/>
                        <a:lstStyle/>
                        <a:p>
                          <a:r>
                            <a:rPr lang="en-US" i="0">
                              <a:solidFill>
                                <a:schemeClr val="accent1">
                                  <a:lumMod val="75000"/>
                                </a:schemeClr>
                              </a:solidFill>
                            </a:rPr>
                            <a:t>Explicit Euler, </a:t>
                          </a:r>
                          <a14:m>
                            <m:oMath xmlns:m="http://schemas.openxmlformats.org/officeDocument/2006/math">
                              <m:r>
                                <m:rPr>
                                  <m:sty m:val="p"/>
                                </m:rPr>
                                <a:rPr lang="de-DE" b="0" i="0" smtClean="0">
                                  <a:solidFill>
                                    <a:schemeClr val="accent1">
                                      <a:lumMod val="75000"/>
                                    </a:schemeClr>
                                  </a:solidFill>
                                  <a:latin typeface="Cambria Math" panose="02040503050406030204" pitchFamily="18" charset="0"/>
                                </a:rPr>
                                <m:t>dt</m:t>
                              </m:r>
                              <m:r>
                                <a:rPr lang="de-DE" b="0" i="0" smtClean="0">
                                  <a:solidFill>
                                    <a:schemeClr val="accent1">
                                      <a:lumMod val="75000"/>
                                    </a:schemeClr>
                                  </a:solidFill>
                                  <a:latin typeface="Cambria Math" panose="02040503050406030204" pitchFamily="18" charset="0"/>
                                </a:rPr>
                                <m:t>=0.0001</m:t>
                              </m:r>
                            </m:oMath>
                          </a14:m>
                          <a:endParaRPr lang="en-US" i="0">
                            <a:solidFill>
                              <a:schemeClr val="accent1">
                                <a:lumMod val="75000"/>
                              </a:schemeClr>
                            </a:solidFill>
                          </a:endParaRPr>
                        </a:p>
                      </a:txBody>
                      <a:tcPr/>
                    </a:tc>
                    <a:tc>
                      <a:txBody>
                        <a:bodyPr/>
                        <a:lstStyle/>
                        <a:p>
                          <a:r>
                            <a:rPr lang="en-US" i="0">
                              <a:solidFill>
                                <a:schemeClr val="accent1">
                                  <a:lumMod val="75000"/>
                                </a:schemeClr>
                              </a:solidFill>
                            </a:rPr>
                            <a:t>Implicit Euler; Newton,</a:t>
                          </a:r>
                          <a:r>
                            <a:rPr lang="en-US" i="0" baseline="0">
                              <a:solidFill>
                                <a:schemeClr val="accent1">
                                  <a:lumMod val="75000"/>
                                </a:schemeClr>
                              </a:solidFill>
                            </a:rPr>
                            <a:t> </a:t>
                          </a:r>
                          <a14:m>
                            <m:oMath xmlns:m="http://schemas.openxmlformats.org/officeDocument/2006/math">
                              <m:r>
                                <m:rPr>
                                  <m:sty m:val="p"/>
                                </m:rPr>
                                <a:rPr lang="de-DE" b="0" i="0" smtClean="0">
                                  <a:solidFill>
                                    <a:schemeClr val="accent1">
                                      <a:lumMod val="75000"/>
                                    </a:schemeClr>
                                  </a:solidFill>
                                  <a:latin typeface="Cambria Math" panose="02040503050406030204" pitchFamily="18" charset="0"/>
                                </a:rPr>
                                <m:t>dt</m:t>
                              </m:r>
                              <m:r>
                                <a:rPr lang="de-DE" b="0" i="0" smtClean="0">
                                  <a:solidFill>
                                    <a:schemeClr val="accent1">
                                      <a:lumMod val="75000"/>
                                    </a:schemeClr>
                                  </a:solidFill>
                                  <a:latin typeface="Cambria Math" panose="02040503050406030204" pitchFamily="18" charset="0"/>
                                </a:rPr>
                                <m:t>=0.1</m:t>
                              </m:r>
                            </m:oMath>
                          </a14:m>
                          <a:endParaRPr lang="en-US" i="0">
                            <a:solidFill>
                              <a:schemeClr val="accent1">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accent1">
                                  <a:lumMod val="75000"/>
                                </a:schemeClr>
                              </a:solidFill>
                            </a:rPr>
                            <a:t>Implicit Euler; Quasi-Newton, </a:t>
                          </a:r>
                          <a14:m>
                            <m:oMath xmlns:m="http://schemas.openxmlformats.org/officeDocument/2006/math">
                              <m:r>
                                <m:rPr>
                                  <m:sty m:val="p"/>
                                </m:rPr>
                                <a:rPr lang="de-DE" b="0" i="0" smtClean="0">
                                  <a:solidFill>
                                    <a:schemeClr val="accent1">
                                      <a:lumMod val="75000"/>
                                    </a:schemeClr>
                                  </a:solidFill>
                                  <a:latin typeface="Cambria Math" panose="02040503050406030204" pitchFamily="18" charset="0"/>
                                </a:rPr>
                                <m:t>dt</m:t>
                              </m:r>
                              <m:r>
                                <a:rPr lang="de-DE" b="0" i="0" smtClean="0">
                                  <a:solidFill>
                                    <a:schemeClr val="accent1">
                                      <a:lumMod val="75000"/>
                                    </a:schemeClr>
                                  </a:solidFill>
                                  <a:latin typeface="Cambria Math" panose="02040503050406030204" pitchFamily="18" charset="0"/>
                                </a:rPr>
                                <m:t>=0.1</m:t>
                              </m:r>
                            </m:oMath>
                          </a14:m>
                          <a:endParaRPr lang="en-US" i="0">
                            <a:solidFill>
                              <a:schemeClr val="accent1">
                                <a:lumMod val="75000"/>
                              </a:schemeClr>
                            </a:solidFill>
                          </a:endParaRPr>
                        </a:p>
                      </a:txBody>
                      <a:tcPr/>
                    </a:tc>
                    <a:extLst>
                      <a:ext uri="{0D108BD9-81ED-4DB2-BD59-A6C34878D82A}">
                        <a16:rowId xmlns:a16="http://schemas.microsoft.com/office/drawing/2014/main" val="3375983241"/>
                      </a:ext>
                    </a:extLst>
                  </a:tr>
                  <a:tr h="370840">
                    <a:tc>
                      <a:txBody>
                        <a:bodyPr/>
                        <a:lstStyle/>
                        <a:p>
                          <a:r>
                            <a:rPr lang="en-US" sz="1800" b="0" i="0" kern="1200">
                              <a:solidFill>
                                <a:schemeClr val="tx1"/>
                              </a:solidFill>
                              <a:effectLst/>
                              <a:latin typeface="+mn-lt"/>
                              <a:ea typeface="+mn-ea"/>
                              <a:cs typeface="+mn-cs"/>
                            </a:rPr>
                            <a:t>1.848 s (1447185 allocations: 5.95 GiB)</a:t>
                          </a:r>
                          <a:endParaRPr lang="en-US" i="0"/>
                        </a:p>
                      </a:txBody>
                      <a:tcPr/>
                    </a:tc>
                    <a:tc>
                      <a:txBody>
                        <a:bodyPr/>
                        <a:lstStyle/>
                        <a:p>
                          <a:r>
                            <a:rPr lang="en-US" sz="1800" b="0" i="0" kern="1200">
                              <a:solidFill>
                                <a:schemeClr val="accent2">
                                  <a:lumMod val="75000"/>
                                </a:schemeClr>
                              </a:solidFill>
                              <a:effectLst/>
                              <a:latin typeface="+mn-lt"/>
                              <a:ea typeface="+mn-ea"/>
                              <a:cs typeface="+mn-cs"/>
                            </a:rPr>
                            <a:t>6.737 s (396055 allocations: 11.48 GiB)</a:t>
                          </a:r>
                          <a:endParaRPr lang="en-US" i="0">
                            <a:solidFill>
                              <a:schemeClr val="accent2">
                                <a:lumMod val="75000"/>
                              </a:schemeClr>
                            </a:solidFill>
                          </a:endParaRPr>
                        </a:p>
                      </a:txBody>
                      <a:tcPr/>
                    </a:tc>
                    <a:tc>
                      <a:txBody>
                        <a:bodyPr/>
                        <a:lstStyle/>
                        <a:p>
                          <a:r>
                            <a:rPr lang="en-US" sz="1800" b="0" i="0" kern="1200">
                              <a:solidFill>
                                <a:schemeClr val="accent2">
                                  <a:lumMod val="75000"/>
                                </a:schemeClr>
                              </a:solidFill>
                              <a:effectLst/>
                              <a:latin typeface="+mn-lt"/>
                              <a:ea typeface="+mn-ea"/>
                              <a:cs typeface="+mn-cs"/>
                            </a:rPr>
                            <a:t>3.144 s (197980 allocations: 5.57 GiB)</a:t>
                          </a:r>
                          <a:endParaRPr lang="en-US" i="0">
                            <a:solidFill>
                              <a:schemeClr val="accent2">
                                <a:lumMod val="75000"/>
                              </a:schemeClr>
                            </a:solidFill>
                          </a:endParaRPr>
                        </a:p>
                      </a:txBody>
                      <a:tcPr/>
                    </a:tc>
                    <a:extLst>
                      <a:ext uri="{0D108BD9-81ED-4DB2-BD59-A6C34878D82A}">
                        <a16:rowId xmlns:a16="http://schemas.microsoft.com/office/drawing/2014/main" val="3403223472"/>
                      </a:ext>
                    </a:extLst>
                  </a:tr>
                </a:tbl>
              </a:graphicData>
            </a:graphic>
          </p:graphicFrame>
        </mc:Choice>
        <mc:Fallback xmlns="">
          <p:graphicFrame>
            <p:nvGraphicFramePr>
              <p:cNvPr id="9" name="Tabelle 9">
                <a:extLst>
                  <a:ext uri="{FF2B5EF4-FFF2-40B4-BE49-F238E27FC236}">
                    <a16:creationId xmlns:a16="http://schemas.microsoft.com/office/drawing/2014/main" id="{1FFB81BC-0A00-3F73-46DD-52C2A344558D}"/>
                  </a:ext>
                </a:extLst>
              </p:cNvPr>
              <p:cNvGraphicFramePr>
                <a:graphicFrameLocks noGrp="1"/>
              </p:cNvGraphicFramePr>
              <p:nvPr>
                <p:extLst>
                  <p:ext uri="{D42A27DB-BD31-4B8C-83A1-F6EECF244321}">
                    <p14:modId xmlns:p14="http://schemas.microsoft.com/office/powerpoint/2010/main" val="1373793610"/>
                  </p:ext>
                </p:extLst>
              </p:nvPr>
            </p:nvGraphicFramePr>
            <p:xfrm>
              <a:off x="5317947" y="1938229"/>
              <a:ext cx="6502404" cy="1554480"/>
            </p:xfrm>
            <a:graphic>
              <a:graphicData uri="http://schemas.openxmlformats.org/drawingml/2006/table">
                <a:tbl>
                  <a:tblPr firstRow="1" bandRow="1">
                    <a:tableStyleId>{5940675A-B579-460E-94D1-54222C63F5DA}</a:tableStyleId>
                  </a:tblPr>
                  <a:tblGrid>
                    <a:gridCol w="2076766">
                      <a:extLst>
                        <a:ext uri="{9D8B030D-6E8A-4147-A177-3AD203B41FA5}">
                          <a16:colId xmlns:a16="http://schemas.microsoft.com/office/drawing/2014/main" val="2211239172"/>
                        </a:ext>
                      </a:extLst>
                    </a:gridCol>
                    <a:gridCol w="2140226">
                      <a:extLst>
                        <a:ext uri="{9D8B030D-6E8A-4147-A177-3AD203B41FA5}">
                          <a16:colId xmlns:a16="http://schemas.microsoft.com/office/drawing/2014/main" val="68483765"/>
                        </a:ext>
                      </a:extLst>
                    </a:gridCol>
                    <a:gridCol w="2285412">
                      <a:extLst>
                        <a:ext uri="{9D8B030D-6E8A-4147-A177-3AD203B41FA5}">
                          <a16:colId xmlns:a16="http://schemas.microsoft.com/office/drawing/2014/main" val="2886398484"/>
                        </a:ext>
                      </a:extLst>
                    </a:gridCol>
                  </a:tblGrid>
                  <a:tr h="640080">
                    <a:tc>
                      <a:txBody>
                        <a:bodyPr/>
                        <a:lstStyle/>
                        <a:p>
                          <a:endParaRPr lang="en-US"/>
                        </a:p>
                      </a:txBody>
                      <a:tcPr>
                        <a:blipFill>
                          <a:blip r:embed="rId6"/>
                          <a:stretch>
                            <a:fillRect l="-293" t="-4762" r="-213783" b="-159048"/>
                          </a:stretch>
                        </a:blipFill>
                      </a:tcPr>
                    </a:tc>
                    <a:tc>
                      <a:txBody>
                        <a:bodyPr/>
                        <a:lstStyle/>
                        <a:p>
                          <a:endParaRPr lang="en-US"/>
                        </a:p>
                      </a:txBody>
                      <a:tcPr>
                        <a:blipFill>
                          <a:blip r:embed="rId6"/>
                          <a:stretch>
                            <a:fillRect l="-97159" t="-4762" r="-107102" b="-159048"/>
                          </a:stretch>
                        </a:blipFill>
                      </a:tcPr>
                    </a:tc>
                    <a:tc>
                      <a:txBody>
                        <a:bodyPr/>
                        <a:lstStyle/>
                        <a:p>
                          <a:endParaRPr lang="en-US"/>
                        </a:p>
                      </a:txBody>
                      <a:tcPr>
                        <a:blipFill>
                          <a:blip r:embed="rId6"/>
                          <a:stretch>
                            <a:fillRect l="-185067" t="-4762" r="-533" b="-159048"/>
                          </a:stretch>
                        </a:blipFill>
                      </a:tcPr>
                    </a:tc>
                    <a:extLst>
                      <a:ext uri="{0D108BD9-81ED-4DB2-BD59-A6C34878D82A}">
                        <a16:rowId xmlns:a16="http://schemas.microsoft.com/office/drawing/2014/main" val="3375983241"/>
                      </a:ext>
                    </a:extLst>
                  </a:tr>
                  <a:tr h="914400">
                    <a:tc>
                      <a:txBody>
                        <a:bodyPr/>
                        <a:lstStyle/>
                        <a:p>
                          <a:r>
                            <a:rPr lang="en-US" sz="1800" b="0" i="0" kern="1200">
                              <a:solidFill>
                                <a:schemeClr val="tx1"/>
                              </a:solidFill>
                              <a:effectLst/>
                              <a:latin typeface="+mn-lt"/>
                              <a:ea typeface="+mn-ea"/>
                              <a:cs typeface="+mn-cs"/>
                            </a:rPr>
                            <a:t>1.848 s (1447185 allocations: 5.95 GiB)</a:t>
                          </a:r>
                          <a:endParaRPr lang="en-US" i="0"/>
                        </a:p>
                      </a:txBody>
                      <a:tcPr/>
                    </a:tc>
                    <a:tc>
                      <a:txBody>
                        <a:bodyPr/>
                        <a:lstStyle/>
                        <a:p>
                          <a:r>
                            <a:rPr lang="en-US" sz="1800" b="0" i="0" kern="1200">
                              <a:solidFill>
                                <a:schemeClr val="accent2">
                                  <a:lumMod val="75000"/>
                                </a:schemeClr>
                              </a:solidFill>
                              <a:effectLst/>
                              <a:latin typeface="+mn-lt"/>
                              <a:ea typeface="+mn-ea"/>
                              <a:cs typeface="+mn-cs"/>
                            </a:rPr>
                            <a:t>6.737 s (396055 allocations: 11.48 GiB)</a:t>
                          </a:r>
                          <a:endParaRPr lang="en-US" i="0">
                            <a:solidFill>
                              <a:schemeClr val="accent2">
                                <a:lumMod val="75000"/>
                              </a:schemeClr>
                            </a:solidFill>
                          </a:endParaRPr>
                        </a:p>
                      </a:txBody>
                      <a:tcPr/>
                    </a:tc>
                    <a:tc>
                      <a:txBody>
                        <a:bodyPr/>
                        <a:lstStyle/>
                        <a:p>
                          <a:r>
                            <a:rPr lang="en-US" sz="1800" b="0" i="0" kern="1200">
                              <a:solidFill>
                                <a:schemeClr val="accent2">
                                  <a:lumMod val="75000"/>
                                </a:schemeClr>
                              </a:solidFill>
                              <a:effectLst/>
                              <a:latin typeface="+mn-lt"/>
                              <a:ea typeface="+mn-ea"/>
                              <a:cs typeface="+mn-cs"/>
                            </a:rPr>
                            <a:t>3.144 s (197980 allocations: 5.57 GiB)</a:t>
                          </a:r>
                          <a:endParaRPr lang="en-US" i="0">
                            <a:solidFill>
                              <a:schemeClr val="accent2">
                                <a:lumMod val="75000"/>
                              </a:schemeClr>
                            </a:solidFill>
                          </a:endParaRPr>
                        </a:p>
                      </a:txBody>
                      <a:tcPr/>
                    </a:tc>
                    <a:extLst>
                      <a:ext uri="{0D108BD9-81ED-4DB2-BD59-A6C34878D82A}">
                        <a16:rowId xmlns:a16="http://schemas.microsoft.com/office/drawing/2014/main" val="3403223472"/>
                      </a:ext>
                    </a:extLst>
                  </a:tr>
                </a:tbl>
              </a:graphicData>
            </a:graphic>
          </p:graphicFrame>
        </mc:Fallback>
      </mc:AlternateContent>
      <p:sp>
        <p:nvSpPr>
          <p:cNvPr id="10" name="Textfeld 9">
            <a:extLst>
              <a:ext uri="{FF2B5EF4-FFF2-40B4-BE49-F238E27FC236}">
                <a16:creationId xmlns:a16="http://schemas.microsoft.com/office/drawing/2014/main" id="{559364CF-32B3-7973-C861-9EFB04BC831A}"/>
              </a:ext>
            </a:extLst>
          </p:cNvPr>
          <p:cNvSpPr txBox="1"/>
          <p:nvPr/>
        </p:nvSpPr>
        <p:spPr>
          <a:xfrm>
            <a:off x="5284817" y="1223194"/>
            <a:ext cx="6120458" cy="523220"/>
          </a:xfrm>
          <a:prstGeom prst="rect">
            <a:avLst/>
          </a:prstGeom>
          <a:noFill/>
        </p:spPr>
        <p:txBody>
          <a:bodyPr wrap="none" rtlCol="0">
            <a:spAutoFit/>
          </a:bodyPr>
          <a:lstStyle/>
          <a:p>
            <a:r>
              <a:rPr lang="en-US" sz="2800"/>
              <a:t>Efficiency of our simple implementations</a:t>
            </a:r>
          </a:p>
        </p:txBody>
      </p:sp>
      <p:sp>
        <p:nvSpPr>
          <p:cNvPr id="2" name="Foliennummernplatzhalter 1">
            <a:extLst>
              <a:ext uri="{FF2B5EF4-FFF2-40B4-BE49-F238E27FC236}">
                <a16:creationId xmlns:a16="http://schemas.microsoft.com/office/drawing/2014/main" id="{43DF1D32-2377-14CF-51A0-97C23157DA4E}"/>
              </a:ext>
            </a:extLst>
          </p:cNvPr>
          <p:cNvSpPr>
            <a:spLocks noGrp="1"/>
          </p:cNvSpPr>
          <p:nvPr>
            <p:ph type="sldNum" sz="quarter" idx="12"/>
          </p:nvPr>
        </p:nvSpPr>
        <p:spPr/>
        <p:txBody>
          <a:bodyPr/>
          <a:lstStyle/>
          <a:p>
            <a:fld id="{A0B92CD8-FF24-4321-9188-DC9BF5755683}" type="slidenum">
              <a:rPr lang="en-US" smtClean="0"/>
              <a:t>34</a:t>
            </a:fld>
            <a:endParaRPr lang="en-US"/>
          </a:p>
        </p:txBody>
      </p:sp>
      <p:sp>
        <p:nvSpPr>
          <p:cNvPr id="385" name="Textfeld 384">
            <a:extLst>
              <a:ext uri="{FF2B5EF4-FFF2-40B4-BE49-F238E27FC236}">
                <a16:creationId xmlns:a16="http://schemas.microsoft.com/office/drawing/2014/main" id="{F7BE4CA3-A63F-A28D-3759-20DAC6F4D91B}"/>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4092977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C748B943-CF29-E642-2868-AAE1F83A8156}"/>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814" y="1495193"/>
            <a:ext cx="6576884" cy="4932663"/>
          </a:xfrm>
          <a:prstGeom prst="rect">
            <a:avLst/>
          </a:prstGeom>
        </p:spPr>
      </p:pic>
      <p:sp>
        <p:nvSpPr>
          <p:cNvPr id="2" name="Titel 1">
            <a:extLst>
              <a:ext uri="{FF2B5EF4-FFF2-40B4-BE49-F238E27FC236}">
                <a16:creationId xmlns:a16="http://schemas.microsoft.com/office/drawing/2014/main" id="{72E744EA-F8EC-8FAF-747F-959BB195660B}"/>
              </a:ext>
            </a:extLst>
          </p:cNvPr>
          <p:cNvSpPr>
            <a:spLocks noGrp="1"/>
          </p:cNvSpPr>
          <p:nvPr>
            <p:ph type="title"/>
          </p:nvPr>
        </p:nvSpPr>
        <p:spPr>
          <a:xfrm>
            <a:off x="838200" y="-114060"/>
            <a:ext cx="10515600" cy="1325563"/>
          </a:xfrm>
        </p:spPr>
        <p:txBody>
          <a:bodyPr/>
          <a:lstStyle/>
          <a:p>
            <a:r>
              <a:rPr lang="en-US" dirty="0"/>
              <a:t>Sparsity of the Jacobian</a:t>
            </a:r>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A607AA32-F472-E825-9EE4-ED252F8D607A}"/>
                  </a:ext>
                </a:extLst>
              </p:cNvPr>
              <p:cNvSpPr txBox="1"/>
              <p:nvPr/>
            </p:nvSpPr>
            <p:spPr>
              <a:xfrm>
                <a:off x="911087" y="1033528"/>
                <a:ext cx="4913243" cy="461665"/>
              </a:xfrm>
              <a:prstGeom prst="rect">
                <a:avLst/>
              </a:prstGeom>
              <a:noFill/>
            </p:spPr>
            <p:txBody>
              <a:bodyPr wrap="square" rtlCol="0">
                <a:spAutoFit/>
              </a:bodyPr>
              <a:lstStyle/>
              <a:p>
                <a:r>
                  <a:rPr lang="en-US" sz="2400"/>
                  <a:t>Examples for </a:t>
                </a:r>
                <a14:m>
                  <m:oMath xmlns:m="http://schemas.openxmlformats.org/officeDocument/2006/math">
                    <m:r>
                      <a:rPr lang="de-DE" sz="2400" b="0" i="1" smtClean="0">
                        <a:latin typeface="Cambria Math" panose="02040503050406030204" pitchFamily="18" charset="0"/>
                      </a:rPr>
                      <m:t>𝑁</m:t>
                    </m:r>
                    <m:r>
                      <a:rPr lang="de-DE" sz="2400" b="0" i="1" smtClean="0">
                        <a:latin typeface="Cambria Math" panose="02040503050406030204" pitchFamily="18" charset="0"/>
                      </a:rPr>
                      <m:t>=5</m:t>
                    </m:r>
                  </m:oMath>
                </a14:m>
                <a:r>
                  <a:rPr lang="en-US" sz="2400"/>
                  <a:t> for </a:t>
                </a:r>
                <a:r>
                  <a:rPr lang="en-US" sz="2400" err="1"/>
                  <a:t>explainability</a:t>
                </a:r>
                <a:r>
                  <a:rPr lang="en-US" sz="2400"/>
                  <a:t>.</a:t>
                </a:r>
              </a:p>
            </p:txBody>
          </p:sp>
        </mc:Choice>
        <mc:Fallback xmlns="">
          <p:sp>
            <p:nvSpPr>
              <p:cNvPr id="4" name="Textfeld 3">
                <a:extLst>
                  <a:ext uri="{FF2B5EF4-FFF2-40B4-BE49-F238E27FC236}">
                    <a16:creationId xmlns:a16="http://schemas.microsoft.com/office/drawing/2014/main" id="{A607AA32-F472-E825-9EE4-ED252F8D607A}"/>
                  </a:ext>
                </a:extLst>
              </p:cNvPr>
              <p:cNvSpPr txBox="1">
                <a:spLocks noRot="1" noChangeAspect="1" noMove="1" noResize="1" noEditPoints="1" noAdjustHandles="1" noChangeArrowheads="1" noChangeShapeType="1" noTextEdit="1"/>
              </p:cNvSpPr>
              <p:nvPr/>
            </p:nvSpPr>
            <p:spPr>
              <a:xfrm>
                <a:off x="911087" y="1033528"/>
                <a:ext cx="4913243" cy="461665"/>
              </a:xfrm>
              <a:prstGeom prst="rect">
                <a:avLst/>
              </a:prstGeom>
              <a:blipFill>
                <a:blip r:embed="rId4"/>
                <a:stretch>
                  <a:fillRect l="-1861" t="-10667" b="-30667"/>
                </a:stretch>
              </a:blipFill>
            </p:spPr>
            <p:txBody>
              <a:bodyPr/>
              <a:lstStyle/>
              <a:p>
                <a:r>
                  <a:rPr lang="en-US">
                    <a:noFill/>
                  </a:rPr>
                  <a:t> </a:t>
                </a:r>
              </a:p>
            </p:txBody>
          </p:sp>
        </mc:Fallback>
      </mc:AlternateContent>
      <p:pic>
        <p:nvPicPr>
          <p:cNvPr id="9" name="Grafik 8" descr="Ein Bild, das Reihe, Diagramm, Text, parallel enthält.&#10;&#10;Automatisch generierte Beschreibung">
            <a:extLst>
              <a:ext uri="{FF2B5EF4-FFF2-40B4-BE49-F238E27FC236}">
                <a16:creationId xmlns:a16="http://schemas.microsoft.com/office/drawing/2014/main" id="{07EAA2FE-EDA4-92D2-05A2-8E520AAA171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31552" y="1389128"/>
            <a:ext cx="3518540" cy="2345693"/>
          </a:xfrm>
          <a:prstGeom prst="rect">
            <a:avLst/>
          </a:prstGeom>
        </p:spPr>
      </p:pic>
      <p:cxnSp>
        <p:nvCxnSpPr>
          <p:cNvPr id="12" name="Gerade Verbindung mit Pfeil 11">
            <a:extLst>
              <a:ext uri="{FF2B5EF4-FFF2-40B4-BE49-F238E27FC236}">
                <a16:creationId xmlns:a16="http://schemas.microsoft.com/office/drawing/2014/main" id="{51DB89F0-0CA6-2DFB-77F4-D5CE5C4CB141}"/>
              </a:ext>
            </a:extLst>
          </p:cNvPr>
          <p:cNvCxnSpPr>
            <a:cxnSpLocks/>
          </p:cNvCxnSpPr>
          <p:nvPr/>
        </p:nvCxnSpPr>
        <p:spPr>
          <a:xfrm flipV="1">
            <a:off x="5771322" y="2874796"/>
            <a:ext cx="1543878" cy="14423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CD372A48-D406-289D-BE1C-A77C6AE355BB}"/>
                  </a:ext>
                </a:extLst>
              </p:cNvPr>
              <p:cNvSpPr txBox="1"/>
              <p:nvPr/>
            </p:nvSpPr>
            <p:spPr>
              <a:xfrm>
                <a:off x="6248400" y="4190997"/>
                <a:ext cx="5034168" cy="6164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de-DE" b="0" i="0" smtClean="0">
                          <a:latin typeface="Cambria Math" panose="02040503050406030204" pitchFamily="18" charset="0"/>
                        </a:rPr>
                        <m:t>N</m:t>
                      </m:r>
                      <m:r>
                        <a:rPr lang="de-DE" b="0" i="0" smtClean="0">
                          <a:latin typeface="Cambria Math" panose="02040503050406030204" pitchFamily="18" charset="0"/>
                        </a:rPr>
                        <m:t>=400:</m:t>
                      </m:r>
                      <m:f>
                        <m:fPr>
                          <m:ctrlPr>
                            <a:rPr lang="de-DE" b="0" i="1" smtClean="0">
                              <a:latin typeface="Cambria Math" panose="02040503050406030204" pitchFamily="18" charset="0"/>
                            </a:rPr>
                          </m:ctrlPr>
                        </m:fPr>
                        <m:num>
                          <m:r>
                            <a:rPr lang="de-DE" b="0" i="0" smtClean="0">
                              <a:latin typeface="Cambria Math" panose="02040503050406030204" pitchFamily="18" charset="0"/>
                            </a:rPr>
                            <m:t># </m:t>
                          </m:r>
                          <m:r>
                            <m:rPr>
                              <m:sty m:val="p"/>
                            </m:rPr>
                            <a:rPr lang="de-DE" b="0" i="0" smtClean="0">
                              <a:latin typeface="Cambria Math" panose="02040503050406030204" pitchFamily="18" charset="0"/>
                            </a:rPr>
                            <m:t>non</m:t>
                          </m:r>
                          <m:r>
                            <a:rPr lang="de-DE" b="0" i="0" smtClean="0">
                              <a:latin typeface="Cambria Math" panose="02040503050406030204" pitchFamily="18" charset="0"/>
                            </a:rPr>
                            <m:t>−</m:t>
                          </m:r>
                          <m:r>
                            <m:rPr>
                              <m:sty m:val="p"/>
                            </m:rPr>
                            <a:rPr lang="de-DE" b="0" i="0" smtClean="0">
                              <a:latin typeface="Cambria Math" panose="02040503050406030204" pitchFamily="18" charset="0"/>
                            </a:rPr>
                            <m:t>zero</m:t>
                          </m:r>
                          <m:r>
                            <a:rPr lang="de-DE" b="0" i="0" smtClean="0">
                              <a:latin typeface="Cambria Math" panose="02040503050406030204" pitchFamily="18" charset="0"/>
                            </a:rPr>
                            <m:t> </m:t>
                          </m:r>
                          <m:r>
                            <m:rPr>
                              <m:sty m:val="p"/>
                            </m:rPr>
                            <a:rPr lang="de-DE" b="0" i="0" smtClean="0">
                              <a:latin typeface="Cambria Math" panose="02040503050406030204" pitchFamily="18" charset="0"/>
                            </a:rPr>
                            <m:t>elements</m:t>
                          </m:r>
                        </m:num>
                        <m:den>
                          <m:r>
                            <a:rPr lang="de-DE" b="0" i="0" smtClean="0">
                              <a:latin typeface="Cambria Math" panose="02040503050406030204" pitchFamily="18" charset="0"/>
                            </a:rPr>
                            <m:t># </m:t>
                          </m:r>
                          <m:r>
                            <m:rPr>
                              <m:sty m:val="p"/>
                            </m:rPr>
                            <a:rPr lang="de-DE" b="0" i="0" smtClean="0">
                              <a:latin typeface="Cambria Math" panose="02040503050406030204" pitchFamily="18" charset="0"/>
                            </a:rPr>
                            <m:t>all</m:t>
                          </m:r>
                          <m:r>
                            <a:rPr lang="de-DE" b="0" i="0" smtClean="0">
                              <a:latin typeface="Cambria Math" panose="02040503050406030204" pitchFamily="18" charset="0"/>
                            </a:rPr>
                            <m:t> </m:t>
                          </m:r>
                          <m:r>
                            <m:rPr>
                              <m:sty m:val="p"/>
                            </m:rPr>
                            <a:rPr lang="de-DE" b="0" i="0" smtClean="0">
                              <a:latin typeface="Cambria Math" panose="02040503050406030204" pitchFamily="18" charset="0"/>
                            </a:rPr>
                            <m:t>elements</m:t>
                          </m:r>
                        </m:den>
                      </m:f>
                      <m:r>
                        <a:rPr lang="de-DE" b="0" i="0" smtClean="0">
                          <a:latin typeface="Cambria Math" panose="02040503050406030204" pitchFamily="18" charset="0"/>
                        </a:rPr>
                        <m:t>≈6⋅</m:t>
                      </m:r>
                      <m:sSup>
                        <m:sSupPr>
                          <m:ctrlPr>
                            <a:rPr lang="de-DE" b="0" i="1" smtClean="0">
                              <a:latin typeface="Cambria Math" panose="02040503050406030204" pitchFamily="18" charset="0"/>
                            </a:rPr>
                          </m:ctrlPr>
                        </m:sSupPr>
                        <m:e>
                          <m:r>
                            <a:rPr lang="de-DE" b="0" i="0" smtClean="0">
                              <a:latin typeface="Cambria Math" panose="02040503050406030204" pitchFamily="18" charset="0"/>
                            </a:rPr>
                            <m:t>10</m:t>
                          </m:r>
                        </m:e>
                        <m:sup>
                          <m:r>
                            <a:rPr lang="de-DE" b="0" i="0" smtClean="0">
                              <a:latin typeface="Cambria Math" panose="02040503050406030204" pitchFamily="18" charset="0"/>
                            </a:rPr>
                            <m:t>−5</m:t>
                          </m:r>
                        </m:sup>
                      </m:sSup>
                    </m:oMath>
                  </m:oMathPara>
                </a14:m>
                <a:endParaRPr lang="en-US"/>
              </a:p>
            </p:txBody>
          </p:sp>
        </mc:Choice>
        <mc:Fallback xmlns="">
          <p:sp>
            <p:nvSpPr>
              <p:cNvPr id="18" name="Textfeld 17">
                <a:extLst>
                  <a:ext uri="{FF2B5EF4-FFF2-40B4-BE49-F238E27FC236}">
                    <a16:creationId xmlns:a16="http://schemas.microsoft.com/office/drawing/2014/main" id="{CD372A48-D406-289D-BE1C-A77C6AE355BB}"/>
                  </a:ext>
                </a:extLst>
              </p:cNvPr>
              <p:cNvSpPr txBox="1">
                <a:spLocks noRot="1" noChangeAspect="1" noMove="1" noResize="1" noEditPoints="1" noAdjustHandles="1" noChangeArrowheads="1" noChangeShapeType="1" noTextEdit="1"/>
              </p:cNvSpPr>
              <p:nvPr/>
            </p:nvSpPr>
            <p:spPr>
              <a:xfrm>
                <a:off x="6248400" y="4190997"/>
                <a:ext cx="5034168" cy="616451"/>
              </a:xfrm>
              <a:prstGeom prst="rect">
                <a:avLst/>
              </a:prstGeom>
              <a:blipFill>
                <a:blip r:embed="rId6"/>
                <a:stretch>
                  <a:fillRect/>
                </a:stretch>
              </a:blipFill>
            </p:spPr>
            <p:txBody>
              <a:bodyPr/>
              <a:lstStyle/>
              <a:p>
                <a:r>
                  <a:rPr lang="en-US">
                    <a:noFill/>
                  </a:rPr>
                  <a:t> </a:t>
                </a:r>
              </a:p>
            </p:txBody>
          </p:sp>
        </mc:Fallback>
      </mc:AlternateContent>
      <p:sp>
        <p:nvSpPr>
          <p:cNvPr id="19" name="Textfeld 18">
            <a:extLst>
              <a:ext uri="{FF2B5EF4-FFF2-40B4-BE49-F238E27FC236}">
                <a16:creationId xmlns:a16="http://schemas.microsoft.com/office/drawing/2014/main" id="{4865FA0C-960E-A90E-7418-8BE6E7D56856}"/>
              </a:ext>
            </a:extLst>
          </p:cNvPr>
          <p:cNvSpPr txBox="1"/>
          <p:nvPr/>
        </p:nvSpPr>
        <p:spPr>
          <a:xfrm>
            <a:off x="5946218" y="5341127"/>
            <a:ext cx="5638531" cy="584775"/>
          </a:xfrm>
          <a:prstGeom prst="rect">
            <a:avLst/>
          </a:prstGeom>
          <a:noFill/>
        </p:spPr>
        <p:txBody>
          <a:bodyPr wrap="none" rtlCol="0">
            <a:spAutoFit/>
          </a:bodyPr>
          <a:lstStyle/>
          <a:p>
            <a:r>
              <a:rPr lang="en-US" sz="3200"/>
              <a:t>Q: How can we use this sparsity?</a:t>
            </a:r>
          </a:p>
        </p:txBody>
      </p:sp>
      <p:sp>
        <p:nvSpPr>
          <p:cNvPr id="3" name="Foliennummernplatzhalter 2">
            <a:extLst>
              <a:ext uri="{FF2B5EF4-FFF2-40B4-BE49-F238E27FC236}">
                <a16:creationId xmlns:a16="http://schemas.microsoft.com/office/drawing/2014/main" id="{A2680E64-5EFB-9E18-7018-045C6588DA20}"/>
              </a:ext>
            </a:extLst>
          </p:cNvPr>
          <p:cNvSpPr>
            <a:spLocks noGrp="1"/>
          </p:cNvSpPr>
          <p:nvPr>
            <p:ph type="sldNum" sz="quarter" idx="12"/>
          </p:nvPr>
        </p:nvSpPr>
        <p:spPr/>
        <p:txBody>
          <a:bodyPr/>
          <a:lstStyle/>
          <a:p>
            <a:fld id="{A0B92CD8-FF24-4321-9188-DC9BF5755683}" type="slidenum">
              <a:rPr lang="en-US" smtClean="0"/>
              <a:t>35</a:t>
            </a:fld>
            <a:endParaRPr lang="en-US"/>
          </a:p>
        </p:txBody>
      </p:sp>
      <p:cxnSp>
        <p:nvCxnSpPr>
          <p:cNvPr id="7" name="Gerade Verbindung mit Pfeil 6">
            <a:extLst>
              <a:ext uri="{FF2B5EF4-FFF2-40B4-BE49-F238E27FC236}">
                <a16:creationId xmlns:a16="http://schemas.microsoft.com/office/drawing/2014/main" id="{69753E20-A298-3D34-2B1C-32F5027A72CA}"/>
              </a:ext>
            </a:extLst>
          </p:cNvPr>
          <p:cNvCxnSpPr>
            <a:cxnSpLocks/>
          </p:cNvCxnSpPr>
          <p:nvPr/>
        </p:nvCxnSpPr>
        <p:spPr>
          <a:xfrm flipH="1">
            <a:off x="3302000" y="1384300"/>
            <a:ext cx="2743200" cy="974791"/>
          </a:xfrm>
          <a:prstGeom prst="straightConnector1">
            <a:avLst/>
          </a:prstGeom>
          <a:ln w="57150">
            <a:tailEnd type="triangle"/>
          </a:ln>
        </p:spPr>
        <p:style>
          <a:lnRef idx="1">
            <a:schemeClr val="accent4"/>
          </a:lnRef>
          <a:fillRef idx="0">
            <a:schemeClr val="accent4"/>
          </a:fillRef>
          <a:effectRef idx="0">
            <a:schemeClr val="accent4"/>
          </a:effectRef>
          <a:fontRef idx="minor">
            <a:schemeClr val="tx1"/>
          </a:fontRef>
        </p:style>
      </p:cxn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7068CEDF-B035-2D8D-219B-3E4A07982411}"/>
                  </a:ext>
                </a:extLst>
              </p:cNvPr>
              <p:cNvSpPr txBox="1"/>
              <p:nvPr/>
            </p:nvSpPr>
            <p:spPr>
              <a:xfrm>
                <a:off x="5999190" y="1020950"/>
                <a:ext cx="1031436" cy="664797"/>
              </a:xfrm>
              <a:prstGeom prst="rect">
                <a:avLst/>
              </a:prstGeom>
              <a:ln w="38100"/>
            </p:spPr>
            <p:style>
              <a:lnRef idx="2">
                <a:schemeClr val="accent4"/>
              </a:lnRef>
              <a:fillRef idx="1">
                <a:schemeClr val="lt1"/>
              </a:fillRef>
              <a:effectRef idx="0">
                <a:schemeClr val="accent4"/>
              </a:effectRef>
              <a:fontRef idx="minor">
                <a:schemeClr val="dk1"/>
              </a:fontRef>
            </p:style>
            <p:txBody>
              <a:bodyPr wrap="none" rtlCol="0">
                <a:spAutoFit/>
              </a:bodyPr>
              <a:lstStyle/>
              <a:p>
                <a:pPr/>
                <a14:m>
                  <m:oMathPara xmlns:m="http://schemas.openxmlformats.org/officeDocument/2006/math">
                    <m:oMathParaPr>
                      <m:jc m:val="centerGroup"/>
                    </m:oMathParaPr>
                    <m:oMath xmlns:m="http://schemas.openxmlformats.org/officeDocument/2006/math">
                      <m:f>
                        <m:fPr>
                          <m:ctrlPr>
                            <a:rPr lang="de-DE" b="0" i="1" smtClean="0">
                              <a:latin typeface="Cambria Math" panose="02040503050406030204" pitchFamily="18" charset="0"/>
                            </a:rPr>
                          </m:ctrlPr>
                        </m:fPr>
                        <m:num>
                          <m:r>
                            <a:rPr lang="de-DE" i="0">
                              <a:latin typeface="Cambria Math" panose="02040503050406030204" pitchFamily="18" charset="0"/>
                            </a:rPr>
                            <m:t>𝜕</m:t>
                          </m:r>
                          <m:sSub>
                            <m:sSubPr>
                              <m:ctrlPr>
                                <a:rPr lang="de-DE" i="1">
                                  <a:latin typeface="Cambria Math" panose="02040503050406030204" pitchFamily="18" charset="0"/>
                                </a:rPr>
                              </m:ctrlPr>
                            </m:sSubPr>
                            <m:e>
                              <m:r>
                                <m:rPr>
                                  <m:sty m:val="p"/>
                                </m:rPr>
                                <a:rPr lang="de-DE" i="0">
                                  <a:latin typeface="Cambria Math" panose="02040503050406030204" pitchFamily="18" charset="0"/>
                                </a:rPr>
                                <m:t>g</m:t>
                              </m:r>
                            </m:e>
                            <m:sub>
                              <m:r>
                                <a:rPr lang="de-DE" i="0">
                                  <a:latin typeface="Cambria Math" panose="02040503050406030204" pitchFamily="18" charset="0"/>
                                </a:rPr>
                                <m:t>2</m:t>
                              </m:r>
                            </m:sub>
                          </m:sSub>
                        </m:num>
                        <m:den>
                          <m:r>
                            <a:rPr lang="de-DE" i="0">
                              <a:latin typeface="Cambria Math" panose="02040503050406030204" pitchFamily="18" charset="0"/>
                            </a:rPr>
                            <m:t>𝜕</m:t>
                          </m:r>
                          <m:sSub>
                            <m:sSubPr>
                              <m:ctrlPr>
                                <a:rPr lang="de-DE" i="1">
                                  <a:latin typeface="Cambria Math" panose="02040503050406030204" pitchFamily="18" charset="0"/>
                                </a:rPr>
                              </m:ctrlPr>
                            </m:sSubPr>
                            <m:e>
                              <m:r>
                                <a:rPr lang="de-DE" b="0" i="1" smtClean="0">
                                  <a:latin typeface="Cambria Math" panose="02040503050406030204" pitchFamily="18" charset="0"/>
                                </a:rPr>
                                <m:t>𝜉</m:t>
                              </m:r>
                            </m:e>
                            <m:sub>
                              <m:r>
                                <a:rPr lang="de-DE" i="0">
                                  <a:latin typeface="Cambria Math" panose="02040503050406030204" pitchFamily="18" charset="0"/>
                                </a:rPr>
                                <m:t>7</m:t>
                              </m:r>
                            </m:sub>
                          </m:sSub>
                        </m:den>
                      </m:f>
                      <m:r>
                        <a:rPr lang="de-DE" b="0" i="0" smtClean="0">
                          <a:latin typeface="Cambria Math" panose="02040503050406030204" pitchFamily="18" charset="0"/>
                        </a:rPr>
                        <m:t>=0</m:t>
                      </m:r>
                    </m:oMath>
                  </m:oMathPara>
                </a14:m>
                <a:endParaRPr lang="en-US"/>
              </a:p>
            </p:txBody>
          </p:sp>
        </mc:Choice>
        <mc:Fallback xmlns="">
          <p:sp>
            <p:nvSpPr>
              <p:cNvPr id="8" name="Textfeld 7">
                <a:extLst>
                  <a:ext uri="{FF2B5EF4-FFF2-40B4-BE49-F238E27FC236}">
                    <a16:creationId xmlns:a16="http://schemas.microsoft.com/office/drawing/2014/main" id="{7068CEDF-B035-2D8D-219B-3E4A07982411}"/>
                  </a:ext>
                </a:extLst>
              </p:cNvPr>
              <p:cNvSpPr txBox="1">
                <a:spLocks noRot="1" noChangeAspect="1" noMove="1" noResize="1" noEditPoints="1" noAdjustHandles="1" noChangeArrowheads="1" noChangeShapeType="1" noTextEdit="1"/>
              </p:cNvSpPr>
              <p:nvPr/>
            </p:nvSpPr>
            <p:spPr>
              <a:xfrm>
                <a:off x="5999190" y="1020950"/>
                <a:ext cx="1031436" cy="664797"/>
              </a:xfrm>
              <a:prstGeom prst="rect">
                <a:avLst/>
              </a:prstGeom>
              <a:blipFill>
                <a:blip r:embed="rId7"/>
                <a:stretch>
                  <a:fillRect/>
                </a:stretch>
              </a:blipFill>
              <a:ln w="38100"/>
            </p:spPr>
            <p:txBody>
              <a:bodyPr/>
              <a:lstStyle/>
              <a:p>
                <a:r>
                  <a:rPr lang="en-US">
                    <a:noFill/>
                  </a:rPr>
                  <a:t> </a:t>
                </a:r>
              </a:p>
            </p:txBody>
          </p:sp>
        </mc:Fallback>
      </mc:AlternateContent>
      <p:sp>
        <p:nvSpPr>
          <p:cNvPr id="388" name="Textfeld 387">
            <a:extLst>
              <a:ext uri="{FF2B5EF4-FFF2-40B4-BE49-F238E27FC236}">
                <a16:creationId xmlns:a16="http://schemas.microsoft.com/office/drawing/2014/main" id="{6799B64B-28F9-C5DC-503A-7AF27684BF72}"/>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8584234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83381BD-758B-FF2E-C050-A9342A61ED14}"/>
              </a:ext>
            </a:extLst>
          </p:cNvPr>
          <p:cNvSpPr>
            <a:spLocks noGrp="1"/>
          </p:cNvSpPr>
          <p:nvPr>
            <p:ph type="title"/>
          </p:nvPr>
        </p:nvSpPr>
        <p:spPr>
          <a:xfrm>
            <a:off x="593428" y="-334563"/>
            <a:ext cx="10515600" cy="1325563"/>
          </a:xfrm>
        </p:spPr>
        <p:txBody>
          <a:bodyPr/>
          <a:lstStyle/>
          <a:p>
            <a:r>
              <a:rPr lang="en-US" dirty="0">
                <a:solidFill>
                  <a:srgbClr val="002060"/>
                </a:solidFill>
              </a:rPr>
              <a:t>Intermezzo</a:t>
            </a:r>
            <a:r>
              <a:rPr lang="en-US" dirty="0"/>
              <a:t>: Non-Overlapping differentiations</a:t>
            </a:r>
          </a:p>
        </p:txBody>
      </p:sp>
      <p:sp>
        <p:nvSpPr>
          <p:cNvPr id="4" name="Foliennummernplatzhalter 3">
            <a:extLst>
              <a:ext uri="{FF2B5EF4-FFF2-40B4-BE49-F238E27FC236}">
                <a16:creationId xmlns:a16="http://schemas.microsoft.com/office/drawing/2014/main" id="{A7B719D9-7037-EB2C-7349-352E8667100E}"/>
              </a:ext>
            </a:extLst>
          </p:cNvPr>
          <p:cNvSpPr>
            <a:spLocks noGrp="1"/>
          </p:cNvSpPr>
          <p:nvPr>
            <p:ph type="sldNum" sz="quarter" idx="12"/>
          </p:nvPr>
        </p:nvSpPr>
        <p:spPr>
          <a:xfrm>
            <a:off x="8966223" y="5881179"/>
            <a:ext cx="2743200" cy="466979"/>
          </a:xfrm>
        </p:spPr>
        <p:txBody>
          <a:bodyPr/>
          <a:lstStyle/>
          <a:p>
            <a:fld id="{A0B92CD8-FF24-4321-9188-DC9BF5755683}" type="slidenum">
              <a:rPr lang="en-US" smtClean="0"/>
              <a:pPr/>
              <a:t>36</a:t>
            </a:fld>
            <a:endParaRPr lang="en-US"/>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EBF2A19D-0E69-11B6-1214-4691515FD63A}"/>
                  </a:ext>
                </a:extLst>
              </p:cNvPr>
              <p:cNvSpPr txBox="1"/>
              <p:nvPr/>
            </p:nvSpPr>
            <p:spPr>
              <a:xfrm>
                <a:off x="593428" y="615849"/>
                <a:ext cx="10770282" cy="5880199"/>
              </a:xfrm>
              <a:prstGeom prst="rect">
                <a:avLst/>
              </a:prstGeom>
              <a:noFill/>
            </p:spPr>
            <p:txBody>
              <a:bodyPr wrap="square" rtlCol="0">
                <a:spAutoFit/>
              </a:bodyPr>
              <a:lstStyle/>
              <a:p>
                <a:r>
                  <a:rPr lang="en-US" sz="2400"/>
                  <a:t>Consider e. g.</a:t>
                </a:r>
              </a:p>
              <a:p>
                <a:pPr/>
                <a14:m>
                  <m:oMathPara xmlns:m="http://schemas.openxmlformats.org/officeDocument/2006/math">
                    <m:oMathParaPr>
                      <m:jc m:val="centerGroup"/>
                    </m:oMathParaPr>
                    <m:oMath xmlns:m="http://schemas.openxmlformats.org/officeDocument/2006/math">
                      <m:acc>
                        <m:accPr>
                          <m:chr m:val="̲"/>
                          <m:ctrlPr>
                            <a:rPr lang="de-DE" sz="2400" i="1" smtClean="0">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effectLst/>
                                  <a:latin typeface="Cambria Math" panose="02040503050406030204" pitchFamily="18" charset="0"/>
                                  <a:ea typeface="Calibri" panose="020F0502020204030204" pitchFamily="34" charset="0"/>
                                  <a:cs typeface="Times New Roman" panose="02020603050405020304" pitchFamily="18" charset="0"/>
                                </a:rPr>
                                <m:t>x</m:t>
                              </m:r>
                            </m:e>
                          </m:acc>
                        </m:e>
                      </m:d>
                      <m:r>
                        <a:rPr lang="en-US" sz="2400" i="0">
                          <a:effectLst/>
                          <a:latin typeface="Cambria Math" panose="02040503050406030204" pitchFamily="18" charset="0"/>
                          <a:ea typeface="Calibri" panose="020F0502020204030204" pitchFamily="34" charset="0"/>
                          <a:cs typeface="Times New Roman" panose="02020603050405020304" pitchFamily="18" charset="0"/>
                        </a:rPr>
                        <m:t>=</m:t>
                      </m:r>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eqArrPr>
                            <m:e>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i="0">
                                      <a:effectLst/>
                                      <a:latin typeface="Cambria Math" panose="02040503050406030204" pitchFamily="18" charset="0"/>
                                      <a:ea typeface="Calibri" panose="020F0502020204030204" pitchFamily="34" charset="0"/>
                                      <a:cs typeface="Times New Roman" panose="02020603050405020304" pitchFamily="18" charset="0"/>
                                    </a:rPr>
                                    <m:t>x</m:t>
                                  </m:r>
                                </m:e>
                                <m:sub>
                                  <m:r>
                                    <a:rPr lang="en-US" sz="2400" i="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i="0">
                                      <a:effectLst/>
                                      <a:latin typeface="Cambria Math" panose="02040503050406030204" pitchFamily="18" charset="0"/>
                                      <a:ea typeface="Calibri" panose="020F0502020204030204" pitchFamily="34" charset="0"/>
                                      <a:cs typeface="Times New Roman" panose="02020603050405020304" pitchFamily="18" charset="0"/>
                                    </a:rPr>
                                    <m:t>x</m:t>
                                  </m:r>
                                </m:e>
                                <m:sub>
                                  <m:r>
                                    <a:rPr lang="en-US" sz="2400" i="0">
                                      <a:effectLst/>
                                      <a:latin typeface="Cambria Math" panose="02040503050406030204" pitchFamily="18" charset="0"/>
                                      <a:ea typeface="Calibri" panose="020F0502020204030204" pitchFamily="34" charset="0"/>
                                      <a:cs typeface="Times New Roman" panose="02020603050405020304" pitchFamily="18" charset="0"/>
                                    </a:rPr>
                                    <m:t>3</m:t>
                                  </m:r>
                                </m:sub>
                              </m:sSub>
                            </m:e>
                            <m:e>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i="0">
                                      <a:effectLst/>
                                      <a:latin typeface="Cambria Math" panose="02040503050406030204" pitchFamily="18" charset="0"/>
                                      <a:ea typeface="Calibri" panose="020F0502020204030204" pitchFamily="34" charset="0"/>
                                      <a:cs typeface="Times New Roman" panose="02020603050405020304" pitchFamily="18" charset="0"/>
                                    </a:rPr>
                                    <m:t>x</m:t>
                                  </m:r>
                                </m:e>
                                <m:sub>
                                  <m:r>
                                    <a:rPr lang="en-US" sz="2400" i="0">
                                      <a:effectLst/>
                                      <a:latin typeface="Cambria Math" panose="02040503050406030204" pitchFamily="18" charset="0"/>
                                      <a:ea typeface="Calibri" panose="020F0502020204030204" pitchFamily="34" charset="0"/>
                                      <a:cs typeface="Times New Roman" panose="02020603050405020304" pitchFamily="18" charset="0"/>
                                    </a:rPr>
                                    <m:t>2</m:t>
                                  </m:r>
                                </m:sub>
                              </m:sSub>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i="0">
                                      <a:effectLst/>
                                      <a:latin typeface="Cambria Math" panose="02040503050406030204" pitchFamily="18" charset="0"/>
                                      <a:ea typeface="Calibri" panose="020F0502020204030204" pitchFamily="34" charset="0"/>
                                      <a:cs typeface="Times New Roman" panose="02020603050405020304" pitchFamily="18" charset="0"/>
                                    </a:rPr>
                                    <m:t>x</m:t>
                                  </m:r>
                                </m:e>
                                <m:sub>
                                  <m:r>
                                    <a:rPr lang="en-US" sz="2400" i="0">
                                      <a:effectLst/>
                                      <a:latin typeface="Cambria Math" panose="02040503050406030204" pitchFamily="18" charset="0"/>
                                      <a:ea typeface="Calibri" panose="020F0502020204030204" pitchFamily="34" charset="0"/>
                                      <a:cs typeface="Times New Roman" panose="02020603050405020304" pitchFamily="18" charset="0"/>
                                    </a:rPr>
                                    <m:t>3</m:t>
                                  </m:r>
                                </m:sub>
                              </m:sSub>
                            </m:e>
                            <m:e>
                              <m:sSub>
                                <m:sSubPr>
                                  <m:ctrlPr>
                                    <a:rPr lang="de-DE" sz="2400" i="1">
                                      <a:effectLst/>
                                      <a:latin typeface="Cambria Math" panose="02040503050406030204" pitchFamily="18" charset="0"/>
                                      <a:ea typeface="Cambria Math" panose="02040503050406030204" pitchFamily="18" charset="0"/>
                                      <a:cs typeface="Cambria Math" panose="02040503050406030204" pitchFamily="18" charset="0"/>
                                    </a:rPr>
                                  </m:ctrlPr>
                                </m:sSubPr>
                                <m:e>
                                  <m:r>
                                    <m:rPr>
                                      <m:sty m:val="p"/>
                                    </m:rPr>
                                    <a:rPr lang="en-US" sz="2400" i="0">
                                      <a:effectLst/>
                                      <a:latin typeface="Cambria Math" panose="02040503050406030204" pitchFamily="18" charset="0"/>
                                      <a:ea typeface="Cambria Math" panose="02040503050406030204" pitchFamily="18" charset="0"/>
                                      <a:cs typeface="Cambria Math" panose="02040503050406030204" pitchFamily="18" charset="0"/>
                                    </a:rPr>
                                    <m:t>x</m:t>
                                  </m:r>
                                </m:e>
                                <m:sub>
                                  <m:r>
                                    <a:rPr lang="en-US" sz="2400" i="0">
                                      <a:effectLst/>
                                      <a:latin typeface="Cambria Math" panose="02040503050406030204" pitchFamily="18" charset="0"/>
                                      <a:ea typeface="Cambria Math" panose="02040503050406030204" pitchFamily="18" charset="0"/>
                                      <a:cs typeface="Cambria Math" panose="02040503050406030204" pitchFamily="18" charset="0"/>
                                    </a:rPr>
                                    <m:t>1</m:t>
                                  </m:r>
                                </m:sub>
                              </m:sSub>
                            </m:e>
                          </m:eqArr>
                        </m:e>
                      </m:d>
                      <m:r>
                        <a:rPr lang="de-DE" sz="2400" b="0" i="0"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de-DE" sz="2400" b="0" i="1" smtClean="0">
                              <a:effectLst/>
                              <a:latin typeface="Cambria Math" panose="02040503050406030204" pitchFamily="18" charset="0"/>
                              <a:ea typeface="Cambria Math" panose="02040503050406030204" pitchFamily="18" charset="0"/>
                              <a:cs typeface="Cambria Math" panose="02040503050406030204" pitchFamily="18" charset="0"/>
                            </a:rPr>
                          </m:ctrlPr>
                        </m:sSubPr>
                        <m:e>
                          <m:acc>
                            <m:accPr>
                              <m:chr m:val="̳"/>
                              <m:ctrlPr>
                                <a:rPr lang="de-DE" sz="2400" b="0" i="1" smtClean="0">
                                  <a:effectLst/>
                                  <a:latin typeface="Cambria Math" panose="02040503050406030204" pitchFamily="18" charset="0"/>
                                  <a:ea typeface="Cambria Math" panose="02040503050406030204" pitchFamily="18" charset="0"/>
                                  <a:cs typeface="Cambria Math" panose="02040503050406030204" pitchFamily="18" charset="0"/>
                                </a:rPr>
                              </m:ctrlPr>
                            </m:accPr>
                            <m:e>
                              <m:r>
                                <m:rPr>
                                  <m:sty m:val="p"/>
                                </m:rPr>
                                <a:rPr lang="de-DE" sz="2400" b="0" i="0" smtClean="0">
                                  <a:effectLst/>
                                  <a:latin typeface="Cambria Math" panose="02040503050406030204" pitchFamily="18" charset="0"/>
                                  <a:ea typeface="Cambria Math" panose="02040503050406030204" pitchFamily="18" charset="0"/>
                                  <a:cs typeface="Cambria Math" panose="02040503050406030204" pitchFamily="18" charset="0"/>
                                </a:rPr>
                                <m:t>J</m:t>
                              </m:r>
                            </m:e>
                          </m:acc>
                        </m:e>
                        <m:sub>
                          <m:acc>
                            <m:accPr>
                              <m:chr m:val="̲"/>
                              <m:ctrlPr>
                                <a:rPr lang="de-DE" sz="2400" b="0" i="1" smtClean="0">
                                  <a:effectLst/>
                                  <a:latin typeface="Cambria Math" panose="02040503050406030204" pitchFamily="18" charset="0"/>
                                  <a:ea typeface="Cambria Math" panose="02040503050406030204" pitchFamily="18" charset="0"/>
                                  <a:cs typeface="Cambria Math" panose="02040503050406030204" pitchFamily="18" charset="0"/>
                                </a:rPr>
                              </m:ctrlPr>
                            </m:accPr>
                            <m:e>
                              <m:r>
                                <m:rPr>
                                  <m:sty m:val="p"/>
                                </m:rPr>
                                <a:rPr lang="de-DE" sz="2400" b="0" i="0" smtClean="0">
                                  <a:effectLst/>
                                  <a:latin typeface="Cambria Math" panose="02040503050406030204" pitchFamily="18" charset="0"/>
                                  <a:ea typeface="Cambria Math" panose="02040503050406030204" pitchFamily="18" charset="0"/>
                                  <a:cs typeface="Cambria Math" panose="02040503050406030204" pitchFamily="18" charset="0"/>
                                </a:rPr>
                                <m:t>f</m:t>
                              </m:r>
                            </m:e>
                          </m:acc>
                        </m:sub>
                      </m:sSub>
                      <m:r>
                        <a:rPr lang="de-DE" sz="2400" b="0" i="0" smtClean="0">
                          <a:effectLst/>
                          <a:latin typeface="Cambria Math" panose="02040503050406030204" pitchFamily="18" charset="0"/>
                          <a:ea typeface="Cambria Math" panose="02040503050406030204" pitchFamily="18" charset="0"/>
                          <a:cs typeface="Cambria Math" panose="02040503050406030204" pitchFamily="18" charset="0"/>
                        </a:rPr>
                        <m:t>=</m:t>
                      </m:r>
                      <m:d>
                        <m:dPr>
                          <m:ctrlPr>
                            <a:rPr lang="de-DE" sz="2400" b="0" i="1" smtClean="0">
                              <a:effectLst/>
                              <a:latin typeface="Cambria Math" panose="02040503050406030204" pitchFamily="18" charset="0"/>
                              <a:ea typeface="Cambria Math" panose="02040503050406030204" pitchFamily="18" charset="0"/>
                            </a:rPr>
                          </m:ctrlPr>
                        </m:dPr>
                        <m:e>
                          <m:m>
                            <m:mPr>
                              <m:mcs>
                                <m:mc>
                                  <m:mcPr>
                                    <m:count m:val="3"/>
                                    <m:mcJc m:val="center"/>
                                  </m:mcPr>
                                </m:mc>
                              </m:mcs>
                              <m:ctrlPr>
                                <a:rPr lang="de-DE" sz="2400" b="0" i="1" smtClean="0">
                                  <a:effectLst/>
                                  <a:latin typeface="Cambria Math" panose="02040503050406030204" pitchFamily="18" charset="0"/>
                                  <a:ea typeface="Cambria Math" panose="02040503050406030204" pitchFamily="18" charset="0"/>
                                </a:rPr>
                              </m:ctrlPr>
                            </m:mPr>
                            <m:mr>
                              <m:e>
                                <m:f>
                                  <m:fPr>
                                    <m:ctrlPr>
                                      <a:rPr lang="de-DE" sz="2400" i="1">
                                        <a:latin typeface="Cambria Math" panose="02040503050406030204" pitchFamily="18" charset="0"/>
                                      </a:rPr>
                                    </m:ctrlPr>
                                  </m:fPr>
                                  <m:num>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f</m:t>
                                        </m:r>
                                      </m:e>
                                      <m:sub>
                                        <m:r>
                                          <a:rPr lang="de-DE" sz="2400" b="0" i="0" smtClean="0">
                                            <a:latin typeface="Cambria Math" panose="02040503050406030204" pitchFamily="18" charset="0"/>
                                          </a:rPr>
                                          <m:t>1</m:t>
                                        </m:r>
                                      </m:sub>
                                    </m:sSub>
                                  </m:num>
                                  <m:den>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x</m:t>
                                        </m:r>
                                      </m:e>
                                      <m:sub>
                                        <m:r>
                                          <a:rPr lang="de-DE" sz="2400" b="0" i="0" smtClean="0">
                                            <a:latin typeface="Cambria Math" panose="02040503050406030204" pitchFamily="18" charset="0"/>
                                          </a:rPr>
                                          <m:t>1</m:t>
                                        </m:r>
                                      </m:sub>
                                    </m:sSub>
                                  </m:den>
                                </m:f>
                              </m:e>
                              <m:e>
                                <m:f>
                                  <m:fPr>
                                    <m:ctrlPr>
                                      <a:rPr lang="de-DE" sz="2400" i="1">
                                        <a:latin typeface="Cambria Math" panose="02040503050406030204" pitchFamily="18" charset="0"/>
                                      </a:rPr>
                                    </m:ctrlPr>
                                  </m:fPr>
                                  <m:num>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f</m:t>
                                        </m:r>
                                      </m:e>
                                      <m:sub>
                                        <m:r>
                                          <a:rPr lang="de-DE" sz="2400" b="0" i="0" smtClean="0">
                                            <a:latin typeface="Cambria Math" panose="02040503050406030204" pitchFamily="18" charset="0"/>
                                          </a:rPr>
                                          <m:t>1</m:t>
                                        </m:r>
                                      </m:sub>
                                    </m:sSub>
                                  </m:num>
                                  <m:den>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x</m:t>
                                        </m:r>
                                      </m:e>
                                      <m:sub>
                                        <m:r>
                                          <a:rPr lang="de-DE" sz="2400" b="0" i="0" smtClean="0">
                                            <a:latin typeface="Cambria Math" panose="02040503050406030204" pitchFamily="18" charset="0"/>
                                          </a:rPr>
                                          <m:t>2</m:t>
                                        </m:r>
                                      </m:sub>
                                    </m:sSub>
                                  </m:den>
                                </m:f>
                              </m:e>
                              <m:e>
                                <m:f>
                                  <m:fPr>
                                    <m:ctrlPr>
                                      <a:rPr lang="de-DE" sz="2400" i="1">
                                        <a:latin typeface="Cambria Math" panose="02040503050406030204" pitchFamily="18" charset="0"/>
                                      </a:rPr>
                                    </m:ctrlPr>
                                  </m:fPr>
                                  <m:num>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f</m:t>
                                        </m:r>
                                      </m:e>
                                      <m:sub>
                                        <m:r>
                                          <a:rPr lang="de-DE" sz="2400" b="0" i="0" smtClean="0">
                                            <a:latin typeface="Cambria Math" panose="02040503050406030204" pitchFamily="18" charset="0"/>
                                          </a:rPr>
                                          <m:t>1</m:t>
                                        </m:r>
                                      </m:sub>
                                    </m:sSub>
                                  </m:num>
                                  <m:den>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x</m:t>
                                        </m:r>
                                      </m:e>
                                      <m:sub>
                                        <m:r>
                                          <a:rPr lang="de-DE" sz="2400" b="0" i="0" smtClean="0">
                                            <a:latin typeface="Cambria Math" panose="02040503050406030204" pitchFamily="18" charset="0"/>
                                          </a:rPr>
                                          <m:t>3</m:t>
                                        </m:r>
                                      </m:sub>
                                    </m:sSub>
                                  </m:den>
                                </m:f>
                              </m:e>
                            </m:mr>
                            <m:mr>
                              <m:e>
                                <m:f>
                                  <m:fPr>
                                    <m:ctrlPr>
                                      <a:rPr lang="de-DE" sz="2400" i="1">
                                        <a:latin typeface="Cambria Math" panose="02040503050406030204" pitchFamily="18" charset="0"/>
                                      </a:rPr>
                                    </m:ctrlPr>
                                  </m:fPr>
                                  <m:num>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f</m:t>
                                        </m:r>
                                      </m:e>
                                      <m:sub>
                                        <m:r>
                                          <a:rPr lang="de-DE" sz="2400" b="0" i="0" smtClean="0">
                                            <a:latin typeface="Cambria Math" panose="02040503050406030204" pitchFamily="18" charset="0"/>
                                          </a:rPr>
                                          <m:t>2</m:t>
                                        </m:r>
                                      </m:sub>
                                    </m:sSub>
                                  </m:num>
                                  <m:den>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x</m:t>
                                        </m:r>
                                      </m:e>
                                      <m:sub>
                                        <m:r>
                                          <a:rPr lang="de-DE" sz="2400" b="0" i="0" smtClean="0">
                                            <a:latin typeface="Cambria Math" panose="02040503050406030204" pitchFamily="18" charset="0"/>
                                          </a:rPr>
                                          <m:t>1</m:t>
                                        </m:r>
                                      </m:sub>
                                    </m:sSub>
                                  </m:den>
                                </m:f>
                              </m:e>
                              <m:e>
                                <m:f>
                                  <m:fPr>
                                    <m:ctrlPr>
                                      <a:rPr lang="de-DE" sz="2400" i="1">
                                        <a:latin typeface="Cambria Math" panose="02040503050406030204" pitchFamily="18" charset="0"/>
                                      </a:rPr>
                                    </m:ctrlPr>
                                  </m:fPr>
                                  <m:num>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f</m:t>
                                        </m:r>
                                      </m:e>
                                      <m:sub>
                                        <m:r>
                                          <a:rPr lang="de-DE" sz="2400" b="0" i="0" smtClean="0">
                                            <a:latin typeface="Cambria Math" panose="02040503050406030204" pitchFamily="18" charset="0"/>
                                          </a:rPr>
                                          <m:t>2</m:t>
                                        </m:r>
                                      </m:sub>
                                    </m:sSub>
                                  </m:num>
                                  <m:den>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x</m:t>
                                        </m:r>
                                      </m:e>
                                      <m:sub>
                                        <m:r>
                                          <a:rPr lang="de-DE" sz="2400" b="0" i="0" smtClean="0">
                                            <a:latin typeface="Cambria Math" panose="02040503050406030204" pitchFamily="18" charset="0"/>
                                          </a:rPr>
                                          <m:t>2</m:t>
                                        </m:r>
                                      </m:sub>
                                    </m:sSub>
                                  </m:den>
                                </m:f>
                              </m:e>
                              <m:e>
                                <m:f>
                                  <m:fPr>
                                    <m:ctrlPr>
                                      <a:rPr lang="de-DE" sz="2400" i="1">
                                        <a:latin typeface="Cambria Math" panose="02040503050406030204" pitchFamily="18" charset="0"/>
                                      </a:rPr>
                                    </m:ctrlPr>
                                  </m:fPr>
                                  <m:num>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f</m:t>
                                        </m:r>
                                      </m:e>
                                      <m:sub>
                                        <m:r>
                                          <a:rPr lang="de-DE" sz="2400" b="0" i="0" smtClean="0">
                                            <a:latin typeface="Cambria Math" panose="02040503050406030204" pitchFamily="18" charset="0"/>
                                          </a:rPr>
                                          <m:t>2</m:t>
                                        </m:r>
                                      </m:sub>
                                    </m:sSub>
                                  </m:num>
                                  <m:den>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x</m:t>
                                        </m:r>
                                      </m:e>
                                      <m:sub>
                                        <m:r>
                                          <a:rPr lang="de-DE" sz="2400" b="0" i="0" smtClean="0">
                                            <a:latin typeface="Cambria Math" panose="02040503050406030204" pitchFamily="18" charset="0"/>
                                          </a:rPr>
                                          <m:t>3</m:t>
                                        </m:r>
                                      </m:sub>
                                    </m:sSub>
                                  </m:den>
                                </m:f>
                              </m:e>
                            </m:mr>
                            <m:mr>
                              <m:e>
                                <m:f>
                                  <m:fPr>
                                    <m:ctrlPr>
                                      <a:rPr lang="de-DE" sz="2400" i="1">
                                        <a:latin typeface="Cambria Math" panose="02040503050406030204" pitchFamily="18" charset="0"/>
                                      </a:rPr>
                                    </m:ctrlPr>
                                  </m:fPr>
                                  <m:num>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f</m:t>
                                        </m:r>
                                      </m:e>
                                      <m:sub>
                                        <m:r>
                                          <a:rPr lang="de-DE" sz="2400" b="0" i="0" smtClean="0">
                                            <a:latin typeface="Cambria Math" panose="02040503050406030204" pitchFamily="18" charset="0"/>
                                          </a:rPr>
                                          <m:t>3</m:t>
                                        </m:r>
                                      </m:sub>
                                    </m:sSub>
                                  </m:num>
                                  <m:den>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x</m:t>
                                        </m:r>
                                      </m:e>
                                      <m:sub>
                                        <m:r>
                                          <a:rPr lang="de-DE" sz="2400" b="0" i="0" smtClean="0">
                                            <a:latin typeface="Cambria Math" panose="02040503050406030204" pitchFamily="18" charset="0"/>
                                          </a:rPr>
                                          <m:t>1</m:t>
                                        </m:r>
                                      </m:sub>
                                    </m:sSub>
                                  </m:den>
                                </m:f>
                              </m:e>
                              <m:e>
                                <m:f>
                                  <m:fPr>
                                    <m:ctrlPr>
                                      <a:rPr lang="de-DE" sz="2400" i="1">
                                        <a:latin typeface="Cambria Math" panose="02040503050406030204" pitchFamily="18" charset="0"/>
                                      </a:rPr>
                                    </m:ctrlPr>
                                  </m:fPr>
                                  <m:num>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f</m:t>
                                        </m:r>
                                      </m:e>
                                      <m:sub>
                                        <m:r>
                                          <a:rPr lang="de-DE" sz="2400" b="0" i="0" smtClean="0">
                                            <a:latin typeface="Cambria Math" panose="02040503050406030204" pitchFamily="18" charset="0"/>
                                          </a:rPr>
                                          <m:t>3</m:t>
                                        </m:r>
                                      </m:sub>
                                    </m:sSub>
                                  </m:num>
                                  <m:den>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x</m:t>
                                        </m:r>
                                      </m:e>
                                      <m:sub>
                                        <m:r>
                                          <a:rPr lang="de-DE" sz="2400" b="0" i="0" smtClean="0">
                                            <a:latin typeface="Cambria Math" panose="02040503050406030204" pitchFamily="18" charset="0"/>
                                          </a:rPr>
                                          <m:t>2</m:t>
                                        </m:r>
                                      </m:sub>
                                    </m:sSub>
                                  </m:den>
                                </m:f>
                              </m:e>
                              <m:e>
                                <m:f>
                                  <m:fPr>
                                    <m:ctrlPr>
                                      <a:rPr lang="de-DE" sz="2400" i="1">
                                        <a:latin typeface="Cambria Math" panose="02040503050406030204" pitchFamily="18" charset="0"/>
                                      </a:rPr>
                                    </m:ctrlPr>
                                  </m:fPr>
                                  <m:num>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f</m:t>
                                        </m:r>
                                      </m:e>
                                      <m:sub>
                                        <m:r>
                                          <a:rPr lang="de-DE" sz="2400" b="0" i="0" smtClean="0">
                                            <a:latin typeface="Cambria Math" panose="02040503050406030204" pitchFamily="18" charset="0"/>
                                          </a:rPr>
                                          <m:t>3</m:t>
                                        </m:r>
                                      </m:sub>
                                    </m:sSub>
                                  </m:num>
                                  <m:den>
                                    <m:r>
                                      <a:rPr lang="en-US" sz="2400" i="0">
                                        <a:latin typeface="Cambria Math" panose="02040503050406030204" pitchFamily="18" charset="0"/>
                                      </a:rPr>
                                      <m:t>𝜕</m:t>
                                    </m:r>
                                    <m:sSub>
                                      <m:sSubPr>
                                        <m:ctrlPr>
                                          <a:rPr lang="de-DE" sz="2400" i="1">
                                            <a:latin typeface="Cambria Math" panose="02040503050406030204" pitchFamily="18" charset="0"/>
                                          </a:rPr>
                                        </m:ctrlPr>
                                      </m:sSubPr>
                                      <m:e>
                                        <m:r>
                                          <m:rPr>
                                            <m:sty m:val="p"/>
                                          </m:rPr>
                                          <a:rPr lang="en-US" sz="2400" i="0">
                                            <a:latin typeface="Cambria Math" panose="02040503050406030204" pitchFamily="18" charset="0"/>
                                          </a:rPr>
                                          <m:t>x</m:t>
                                        </m:r>
                                      </m:e>
                                      <m:sub>
                                        <m:r>
                                          <a:rPr lang="de-DE" sz="2400" b="0" i="0" smtClean="0">
                                            <a:latin typeface="Cambria Math" panose="02040503050406030204" pitchFamily="18" charset="0"/>
                                          </a:rPr>
                                          <m:t>3</m:t>
                                        </m:r>
                                      </m:sub>
                                    </m:sSub>
                                  </m:den>
                                </m:f>
                              </m:e>
                            </m:mr>
                          </m:m>
                        </m:e>
                      </m:d>
                      <m:r>
                        <a:rPr lang="de-DE" sz="2400" b="0" i="0" smtClean="0">
                          <a:effectLst/>
                          <a:latin typeface="Cambria Math" panose="02040503050406030204" pitchFamily="18" charset="0"/>
                          <a:ea typeface="Cambria Math" panose="02040503050406030204" pitchFamily="18" charset="0"/>
                        </a:rPr>
                        <m:t>,  </m:t>
                      </m:r>
                      <m:r>
                        <m:rPr>
                          <m:sty m:val="p"/>
                        </m:rPr>
                        <a:rPr lang="de-DE" sz="2400" b="0" i="0" smtClean="0">
                          <a:effectLst/>
                          <a:latin typeface="Cambria Math" panose="02040503050406030204" pitchFamily="18" charset="0"/>
                          <a:ea typeface="Cambria Math" panose="02040503050406030204" pitchFamily="18" charset="0"/>
                          <a:cs typeface="Cambria Math" panose="02040503050406030204" pitchFamily="18" charset="0"/>
                        </a:rPr>
                        <m:t>sparsity</m:t>
                      </m:r>
                      <m:r>
                        <a:rPr lang="de-DE" sz="2400" b="0" i="0" smtClean="0">
                          <a:effectLst/>
                          <a:latin typeface="Cambria Math" panose="02040503050406030204" pitchFamily="18" charset="0"/>
                          <a:ea typeface="Cambria Math" panose="02040503050406030204" pitchFamily="18" charset="0"/>
                          <a:cs typeface="Cambria Math" panose="02040503050406030204" pitchFamily="18" charset="0"/>
                        </a:rPr>
                        <m:t> </m:t>
                      </m:r>
                      <m:sSub>
                        <m:sSubPr>
                          <m:ctrlPr>
                            <a:rPr lang="de-DE" sz="2400" i="1">
                              <a:latin typeface="Cambria Math" panose="02040503050406030204" pitchFamily="18" charset="0"/>
                            </a:rPr>
                          </m:ctrlPr>
                        </m:sSubPr>
                        <m:e>
                          <m:acc>
                            <m:accPr>
                              <m:chr m:val="̳"/>
                              <m:ctrlPr>
                                <a:rPr lang="de-DE" sz="2400" i="1">
                                  <a:latin typeface="Cambria Math" panose="02040503050406030204" pitchFamily="18" charset="0"/>
                                </a:rPr>
                              </m:ctrlPr>
                            </m:accPr>
                            <m:e>
                              <m:r>
                                <a:rPr lang="en-US" sz="2400" i="0">
                                  <a:latin typeface="Cambria Math" panose="02040503050406030204" pitchFamily="18" charset="0"/>
                                </a:rPr>
                                <m:t>𝒮</m:t>
                              </m:r>
                            </m:e>
                          </m:acc>
                        </m:e>
                        <m:sub>
                          <m:r>
                            <a:rPr lang="en-US" sz="2400" i="0">
                              <a:latin typeface="Cambria Math" panose="02040503050406030204" pitchFamily="18" charset="0"/>
                            </a:rPr>
                            <m:t> </m:t>
                          </m:r>
                          <m:acc>
                            <m:accPr>
                              <m:chr m:val="̲"/>
                              <m:ctrlPr>
                                <a:rPr lang="de-DE" sz="2400" i="1">
                                  <a:latin typeface="Cambria Math" panose="02040503050406030204" pitchFamily="18" charset="0"/>
                                </a:rPr>
                              </m:ctrlPr>
                            </m:accPr>
                            <m:e>
                              <m:r>
                                <m:rPr>
                                  <m:sty m:val="p"/>
                                </m:rPr>
                                <a:rPr lang="en-US" sz="2400" i="0">
                                  <a:latin typeface="Cambria Math" panose="02040503050406030204" pitchFamily="18" charset="0"/>
                                </a:rPr>
                                <m:t>f</m:t>
                              </m:r>
                            </m:e>
                          </m:acc>
                        </m:sub>
                      </m:sSub>
                      <m:r>
                        <a:rPr lang="en-US" sz="2400" i="0">
                          <a:latin typeface="Cambria Math" panose="02040503050406030204" pitchFamily="18" charset="0"/>
                        </a:rPr>
                        <m:t>=</m:t>
                      </m:r>
                      <m:d>
                        <m:dPr>
                          <m:ctrlPr>
                            <a:rPr lang="de-DE" sz="2400" i="1">
                              <a:latin typeface="Cambria Math" panose="02040503050406030204" pitchFamily="18" charset="0"/>
                            </a:rPr>
                          </m:ctrlPr>
                        </m:dPr>
                        <m:e>
                          <m:m>
                            <m:mPr>
                              <m:mcs>
                                <m:mc>
                                  <m:mcPr>
                                    <m:count m:val="3"/>
                                    <m:mcJc m:val="center"/>
                                  </m:mcPr>
                                </m:mc>
                              </m:mcs>
                              <m:ctrlPr>
                                <a:rPr lang="de-DE" sz="2400" i="1">
                                  <a:latin typeface="Cambria Math" panose="02040503050406030204" pitchFamily="18" charset="0"/>
                                </a:rPr>
                              </m:ctrlPr>
                            </m:mPr>
                            <m:mr>
                              <m:e>
                                <m:r>
                                  <a:rPr lang="en-US" sz="2400" i="0">
                                    <a:latin typeface="Cambria Math" panose="02040503050406030204" pitchFamily="18" charset="0"/>
                                  </a:rPr>
                                  <m:t>1</m:t>
                                </m:r>
                              </m:e>
                              <m:e>
                                <m:r>
                                  <a:rPr lang="en-US" sz="2400" i="0">
                                    <a:latin typeface="Cambria Math" panose="02040503050406030204" pitchFamily="18" charset="0"/>
                                  </a:rPr>
                                  <m:t>0</m:t>
                                </m:r>
                              </m:e>
                              <m:e>
                                <m:r>
                                  <a:rPr lang="en-US" sz="2400" i="0">
                                    <a:latin typeface="Cambria Math" panose="02040503050406030204" pitchFamily="18" charset="0"/>
                                  </a:rPr>
                                  <m:t>1</m:t>
                                </m:r>
                              </m:e>
                            </m:mr>
                            <m:mr>
                              <m:e>
                                <m:r>
                                  <a:rPr lang="en-US" sz="2400" i="0">
                                    <a:latin typeface="Cambria Math" panose="02040503050406030204" pitchFamily="18" charset="0"/>
                                  </a:rPr>
                                  <m:t>0</m:t>
                                </m:r>
                              </m:e>
                              <m:e>
                                <m:r>
                                  <a:rPr lang="en-US" sz="2400" i="0">
                                    <a:latin typeface="Cambria Math" panose="02040503050406030204" pitchFamily="18" charset="0"/>
                                  </a:rPr>
                                  <m:t>1</m:t>
                                </m:r>
                              </m:e>
                              <m:e>
                                <m:r>
                                  <a:rPr lang="en-US" sz="2400" i="0">
                                    <a:latin typeface="Cambria Math" panose="02040503050406030204" pitchFamily="18" charset="0"/>
                                  </a:rPr>
                                  <m:t>1</m:t>
                                </m:r>
                              </m:e>
                            </m:mr>
                            <m:mr>
                              <m:e>
                                <m:r>
                                  <a:rPr lang="en-US" sz="2400" i="0">
                                    <a:latin typeface="Cambria Math" panose="02040503050406030204" pitchFamily="18" charset="0"/>
                                  </a:rPr>
                                  <m:t>1</m:t>
                                </m:r>
                              </m:e>
                              <m:e>
                                <m:r>
                                  <a:rPr lang="en-US" sz="2400" i="0">
                                    <a:latin typeface="Cambria Math" panose="02040503050406030204" pitchFamily="18" charset="0"/>
                                  </a:rPr>
                                  <m:t>0</m:t>
                                </m:r>
                              </m:e>
                              <m:e>
                                <m:r>
                                  <a:rPr lang="en-US" sz="2400" i="0">
                                    <a:latin typeface="Cambria Math" panose="02040503050406030204" pitchFamily="18" charset="0"/>
                                  </a:rPr>
                                  <m:t>0</m:t>
                                </m:r>
                              </m:e>
                            </m:mr>
                          </m:m>
                        </m:e>
                      </m:d>
                    </m:oMath>
                  </m:oMathPara>
                </a14:m>
                <a:endParaRPr lang="de-DE" sz="2400">
                  <a:effectLst/>
                  <a:latin typeface="Roboto" panose="02000000000000000000" pitchFamily="2" charset="0"/>
                  <a:ea typeface="Calibri" panose="020F0502020204030204" pitchFamily="34" charset="0"/>
                  <a:cs typeface="Times New Roman" panose="02020603050405020304" pitchFamily="18" charset="0"/>
                </a:endParaRPr>
              </a:p>
              <a:p>
                <a:r>
                  <a:rPr lang="de-DE" sz="2400" err="1">
                    <a:latin typeface="Roboto" panose="02000000000000000000" pitchFamily="2" charset="0"/>
                    <a:ea typeface="Calibri" panose="020F0502020204030204" pitchFamily="34" charset="0"/>
                    <a:cs typeface="Times New Roman" panose="02020603050405020304" pitchFamily="18" charset="0"/>
                  </a:rPr>
                  <a:t>where</a:t>
                </a:r>
                <a:endParaRPr lang="de-DE" sz="2400">
                  <a:effectLst/>
                  <a:latin typeface="Roboto" panose="02000000000000000000" pitchFamily="2"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f>
                        <m:fPr>
                          <m:ctrlPr>
                            <a:rPr lang="de-DE" sz="2400" i="1" smtClean="0">
                              <a:effectLst/>
                              <a:latin typeface="Cambria Math" panose="02040503050406030204" pitchFamily="18" charset="0"/>
                            </a:rPr>
                          </m:ctrlPr>
                        </m:fPr>
                        <m:num>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2400" i="1">
                                  <a:effectLst/>
                                  <a:latin typeface="Cambria Math" panose="02040503050406030204" pitchFamily="18" charset="0"/>
                                </a:rPr>
                              </m:ctrlPr>
                            </m:dPr>
                            <m:e>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x</m:t>
                                  </m:r>
                                </m:e>
                              </m:acc>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h</m:t>
                              </m:r>
                              <m:sSub>
                                <m:sSubPr>
                                  <m:ctrlPr>
                                    <a:rPr lang="de-DE" sz="2400" i="1">
                                      <a:effectLst/>
                                      <a:latin typeface="Cambria Math" panose="02040503050406030204" pitchFamily="18" charset="0"/>
                                    </a:rPr>
                                  </m:ctrlPr>
                                </m:sSubPr>
                                <m:e>
                                  <m:acc>
                                    <m:accPr>
                                      <m:chr m:val="̂"/>
                                      <m:ctrlPr>
                                        <a:rPr lang="de-DE" sz="2400" i="1">
                                          <a:effectLst/>
                                          <a:latin typeface="Cambria Math" panose="02040503050406030204" pitchFamily="18" charset="0"/>
                                        </a:rPr>
                                      </m:ctrlPr>
                                    </m:accPr>
                                    <m:e>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e</m:t>
                                          </m:r>
                                        </m:e>
                                      </m:acc>
                                    </m:e>
                                  </m:acc>
                                </m:e>
                                <m:sub>
                                  <m:r>
                                    <a:rPr lang="en-US" sz="2400">
                                      <a:effectLst/>
                                      <a:latin typeface="Cambria Math" panose="02040503050406030204" pitchFamily="18" charset="0"/>
                                      <a:ea typeface="Calibri" panose="020F0502020204030204" pitchFamily="34" charset="0"/>
                                      <a:cs typeface="Times New Roman" panose="02020603050405020304" pitchFamily="18" charset="0"/>
                                    </a:rPr>
                                    <m:t>1</m:t>
                                  </m:r>
                                </m:sub>
                              </m:sSub>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2400" i="1">
                                  <a:effectLst/>
                                  <a:latin typeface="Cambria Math" panose="02040503050406030204" pitchFamily="18" charset="0"/>
                                </a:rPr>
                              </m:ctrlPr>
                            </m:dPr>
                            <m:e>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x</m:t>
                                  </m:r>
                                </m:e>
                              </m:acc>
                            </m:e>
                          </m:d>
                        </m:num>
                        <m:den>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h</m:t>
                          </m:r>
                        </m:den>
                      </m:f>
                      <m:r>
                        <a:rPr lang="en-US" sz="2400">
                          <a:effectLst/>
                          <a:latin typeface="Cambria Math" panose="02040503050406030204" pitchFamily="18" charset="0"/>
                          <a:ea typeface="Calibri" panose="020F0502020204030204" pitchFamily="34" charset="0"/>
                          <a:cs typeface="Times New Roman" panose="02020603050405020304" pitchFamily="18" charset="0"/>
                        </a:rPr>
                        <m:t>=</m:t>
                      </m:r>
                      <m:d>
                        <m:dPr>
                          <m:ctrlPr>
                            <a:rPr lang="de-DE" sz="2400" i="1" smtClean="0">
                              <a:solidFill>
                                <a:srgbClr val="0070C0"/>
                              </a:solidFill>
                              <a:effectLst/>
                              <a:latin typeface="Cambria Math" panose="02040503050406030204" pitchFamily="18" charset="0"/>
                            </a:rPr>
                          </m:ctrlPr>
                        </m:dPr>
                        <m:e>
                          <m:eqArr>
                            <m:eqArrPr>
                              <m:ctrlPr>
                                <a:rPr lang="de-DE" sz="2400" i="1">
                                  <a:solidFill>
                                    <a:srgbClr val="0070C0"/>
                                  </a:solidFill>
                                  <a:effectLst/>
                                  <a:latin typeface="Cambria Math" panose="02040503050406030204" pitchFamily="18" charset="0"/>
                                </a:rPr>
                              </m:ctrlPr>
                            </m:eqArrPr>
                            <m:e>
                              <m:r>
                                <a:rPr lang="en-US" sz="2400">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1</m:t>
                              </m:r>
                            </m:e>
                            <m:e>
                              <m:r>
                                <a:rPr lang="en-US" sz="2400">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0</m:t>
                              </m:r>
                            </m:e>
                            <m:e>
                              <m:r>
                                <a:rPr lang="en-US" sz="2400">
                                  <a:solidFill>
                                    <a:srgbClr val="0070C0"/>
                                  </a:solidFill>
                                  <a:effectLst/>
                                  <a:latin typeface="Cambria Math" panose="02040503050406030204" pitchFamily="18" charset="0"/>
                                  <a:ea typeface="Cambria Math" panose="02040503050406030204" pitchFamily="18" charset="0"/>
                                  <a:cs typeface="Cambria Math" panose="02040503050406030204" pitchFamily="18" charset="0"/>
                                </a:rPr>
                                <m:t>1</m:t>
                              </m:r>
                            </m:e>
                          </m:eqArr>
                        </m:e>
                      </m:d>
                      <m:r>
                        <a:rPr lang="en-US" sz="2400">
                          <a:effectLst/>
                          <a:latin typeface="Cambria Math" panose="02040503050406030204" pitchFamily="18" charset="0"/>
                          <a:ea typeface="Calibri" panose="020F0502020204030204" pitchFamily="34" charset="0"/>
                          <a:cs typeface="Times New Roman" panose="02020603050405020304" pitchFamily="18" charset="0"/>
                        </a:rPr>
                        <m:t>,  </m:t>
                      </m:r>
                      <m:f>
                        <m:fPr>
                          <m:ctrlPr>
                            <a:rPr lang="de-DE" sz="2400" i="1">
                              <a:effectLst/>
                              <a:latin typeface="Cambria Math" panose="02040503050406030204" pitchFamily="18" charset="0"/>
                            </a:rPr>
                          </m:ctrlPr>
                        </m:fPr>
                        <m:num>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2400" i="1">
                                  <a:effectLst/>
                                  <a:latin typeface="Cambria Math" panose="02040503050406030204" pitchFamily="18" charset="0"/>
                                </a:rPr>
                              </m:ctrlPr>
                            </m:dPr>
                            <m:e>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x</m:t>
                                  </m:r>
                                </m:e>
                              </m:acc>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h</m:t>
                              </m:r>
                              <m:sSub>
                                <m:sSubPr>
                                  <m:ctrlPr>
                                    <a:rPr lang="de-DE" sz="2400" i="1">
                                      <a:effectLst/>
                                      <a:latin typeface="Cambria Math" panose="02040503050406030204" pitchFamily="18" charset="0"/>
                                    </a:rPr>
                                  </m:ctrlPr>
                                </m:sSubPr>
                                <m:e>
                                  <m:acc>
                                    <m:accPr>
                                      <m:chr m:val="̂"/>
                                      <m:ctrlPr>
                                        <a:rPr lang="de-DE" sz="2400" i="1">
                                          <a:effectLst/>
                                          <a:latin typeface="Cambria Math" panose="02040503050406030204" pitchFamily="18" charset="0"/>
                                        </a:rPr>
                                      </m:ctrlPr>
                                    </m:accPr>
                                    <m:e>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e</m:t>
                                          </m:r>
                                        </m:e>
                                      </m:acc>
                                    </m:e>
                                  </m:acc>
                                </m:e>
                                <m:sub>
                                  <m:r>
                                    <a:rPr lang="en-US" sz="2400">
                                      <a:effectLst/>
                                      <a:latin typeface="Cambria Math" panose="02040503050406030204" pitchFamily="18" charset="0"/>
                                      <a:ea typeface="Calibri" panose="020F0502020204030204" pitchFamily="34" charset="0"/>
                                      <a:cs typeface="Times New Roman" panose="02020603050405020304" pitchFamily="18" charset="0"/>
                                    </a:rPr>
                                    <m:t>2</m:t>
                                  </m:r>
                                </m:sub>
                              </m:sSub>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2400" i="1">
                                  <a:effectLst/>
                                  <a:latin typeface="Cambria Math" panose="02040503050406030204" pitchFamily="18" charset="0"/>
                                </a:rPr>
                              </m:ctrlPr>
                            </m:dPr>
                            <m:e>
                              <m:acc>
                                <m:accPr>
                                  <m:chr m:val="̲"/>
                                  <m:ctrlPr>
                                    <a:rPr lang="de-DE" sz="2400" i="1">
                                      <a:effectLst/>
                                      <a:latin typeface="Cambria Math" panose="020405030504060302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x</m:t>
                                  </m:r>
                                </m:e>
                              </m:acc>
                            </m:e>
                          </m:d>
                        </m:num>
                        <m:den>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h</m:t>
                          </m:r>
                        </m:den>
                      </m:f>
                      <m:r>
                        <a:rPr lang="en-US" sz="2400">
                          <a:effectLst/>
                          <a:latin typeface="Cambria Math" panose="02040503050406030204" pitchFamily="18" charset="0"/>
                          <a:ea typeface="Calibri" panose="020F0502020204030204" pitchFamily="34" charset="0"/>
                          <a:cs typeface="Times New Roman" panose="02020603050405020304" pitchFamily="18" charset="0"/>
                        </a:rPr>
                        <m:t>=</m:t>
                      </m:r>
                      <m:d>
                        <m:dPr>
                          <m:ctrlPr>
                            <a:rPr lang="de-DE" sz="2400" i="1" smtClean="0">
                              <a:solidFill>
                                <a:srgbClr val="00B050"/>
                              </a:solidFill>
                              <a:effectLst/>
                              <a:latin typeface="Cambria Math" panose="02040503050406030204" pitchFamily="18" charset="0"/>
                            </a:rPr>
                          </m:ctrlPr>
                        </m:dPr>
                        <m:e>
                          <m:eqArr>
                            <m:eqArrPr>
                              <m:ctrlPr>
                                <a:rPr lang="de-DE" sz="2400" i="1">
                                  <a:solidFill>
                                    <a:srgbClr val="00B050"/>
                                  </a:solidFill>
                                  <a:effectLst/>
                                  <a:latin typeface="Cambria Math" panose="02040503050406030204" pitchFamily="18" charset="0"/>
                                </a:rPr>
                              </m:ctrlPr>
                            </m:eqArrPr>
                            <m:e>
                              <m:r>
                                <a:rPr lang="en-US" sz="240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0</m:t>
                              </m:r>
                            </m:e>
                            <m:e>
                              <m:sSub>
                                <m:sSubPr>
                                  <m:ctrlPr>
                                    <a:rPr lang="de-DE" sz="2400" i="1">
                                      <a:solidFill>
                                        <a:srgbClr val="00B050"/>
                                      </a:solidFill>
                                      <a:effectLst/>
                                      <a:latin typeface="Cambria Math" panose="02040503050406030204" pitchFamily="18" charset="0"/>
                                    </a:rPr>
                                  </m:ctrlPr>
                                </m:sSubPr>
                                <m:e>
                                  <m:r>
                                    <m:rPr>
                                      <m:sty m:val="p"/>
                                    </m:rPr>
                                    <a:rPr lang="en-US" sz="240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x</m:t>
                                  </m:r>
                                </m:e>
                                <m:sub>
                                  <m:r>
                                    <a:rPr lang="en-US" sz="240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3</m:t>
                                  </m:r>
                                </m:sub>
                              </m:sSub>
                            </m:e>
                            <m:e>
                              <m:r>
                                <a:rPr lang="en-US" sz="2400">
                                  <a:solidFill>
                                    <a:srgbClr val="00B050"/>
                                  </a:solidFill>
                                  <a:effectLst/>
                                  <a:latin typeface="Cambria Math" panose="02040503050406030204" pitchFamily="18" charset="0"/>
                                  <a:ea typeface="Cambria Math" panose="02040503050406030204" pitchFamily="18" charset="0"/>
                                  <a:cs typeface="Cambria Math" panose="02040503050406030204" pitchFamily="18" charset="0"/>
                                </a:rPr>
                                <m:t>0</m:t>
                              </m:r>
                            </m:e>
                          </m:eqArr>
                        </m:e>
                      </m:d>
                    </m:oMath>
                  </m:oMathPara>
                </a14:m>
                <a:endParaRPr lang="de-DE" sz="2400">
                  <a:effectLst/>
                  <a:latin typeface="Roboto" panose="02000000000000000000" pitchFamily="2" charset="0"/>
                  <a:ea typeface="Calibri" panose="020F0502020204030204" pitchFamily="34" charset="0"/>
                  <a:cs typeface="Times New Roman" panose="02020603050405020304" pitchFamily="18" charset="0"/>
                </a:endParaRPr>
              </a:p>
              <a:p>
                <a:r>
                  <a:rPr lang="de-DE" sz="2400">
                    <a:latin typeface="Roboto" panose="02000000000000000000" pitchFamily="2" charset="0"/>
                    <a:ea typeface="Calibri" panose="020F0502020204030204" pitchFamily="34" charset="0"/>
                    <a:cs typeface="Times New Roman" panose="02020603050405020304" pitchFamily="18" charset="0"/>
                  </a:rPr>
                  <a:t>and</a:t>
                </a:r>
              </a:p>
              <a:p>
                <a:pPr/>
                <a14:m>
                  <m:oMathPara xmlns:m="http://schemas.openxmlformats.org/officeDocument/2006/math">
                    <m:oMathParaPr>
                      <m:jc m:val="centerGroup"/>
                    </m:oMathParaPr>
                    <m:oMath xmlns:m="http://schemas.openxmlformats.org/officeDocument/2006/math">
                      <m:f>
                        <m:fPr>
                          <m:ctrlPr>
                            <a:rPr lang="de-DE" sz="2400" i="1" smtClean="0">
                              <a:effectLst/>
                              <a:latin typeface="Cambria Math" panose="02040503050406030204" pitchFamily="18" charset="0"/>
                              <a:ea typeface="Calibri" panose="020F0502020204030204" pitchFamily="34" charset="0"/>
                              <a:cs typeface="Times New Roman" panose="02020603050405020304" pitchFamily="18" charset="0"/>
                            </a:rPr>
                          </m:ctrlPr>
                        </m:fPr>
                        <m:num>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x</m:t>
                                  </m:r>
                                </m:e>
                              </m:acc>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h</m:t>
                              </m:r>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e</m:t>
                                          </m:r>
                                        </m:e>
                                      </m:acc>
                                    </m:e>
                                  </m:acc>
                                </m:e>
                                <m:sub>
                                  <m:r>
                                    <a:rPr lang="en-US" sz="24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h</m:t>
                              </m:r>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e</m:t>
                                          </m:r>
                                        </m:e>
                                      </m:acc>
                                    </m:e>
                                  </m:acc>
                                </m:e>
                                <m:sub>
                                  <m:r>
                                    <a:rPr lang="en-US" sz="2400">
                                      <a:effectLst/>
                                      <a:latin typeface="Cambria Math" panose="02040503050406030204" pitchFamily="18" charset="0"/>
                                      <a:ea typeface="Calibri" panose="020F0502020204030204" pitchFamily="34" charset="0"/>
                                      <a:cs typeface="Times New Roman" panose="02020603050405020304" pitchFamily="18" charset="0"/>
                                    </a:rPr>
                                    <m:t>2</m:t>
                                  </m:r>
                                </m:sub>
                              </m:sSub>
                            </m:e>
                          </m:d>
                          <m:r>
                            <a:rPr lang="en-US" sz="2400" i="1">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x</m:t>
                                  </m:r>
                                </m:e>
                              </m:acc>
                            </m:e>
                          </m:d>
                        </m:num>
                        <m:den>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h</m:t>
                          </m:r>
                        </m:den>
                      </m:f>
                      <m:r>
                        <a:rPr lang="en-US" sz="2400">
                          <a:effectLst/>
                          <a:latin typeface="Cambria Math" panose="02040503050406030204" pitchFamily="18" charset="0"/>
                          <a:ea typeface="Calibri" panose="020F0502020204030204" pitchFamily="34" charset="0"/>
                          <a:cs typeface="Times New Roman" panose="02020603050405020304" pitchFamily="18" charset="0"/>
                        </a:rPr>
                        <m:t>=</m:t>
                      </m:r>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eqArrPr>
                            <m:e>
                              <m:r>
                                <a:rPr lang="en-US" sz="2400">
                                  <a:effectLst/>
                                  <a:latin typeface="Cambria Math" panose="02040503050406030204" pitchFamily="18" charset="0"/>
                                  <a:ea typeface="Calibri" panose="020F0502020204030204" pitchFamily="34" charset="0"/>
                                  <a:cs typeface="Times New Roman" panose="02020603050405020304" pitchFamily="18" charset="0"/>
                                </a:rPr>
                                <m:t>1</m:t>
                              </m:r>
                            </m:e>
                            <m:e>
                              <m:sSub>
                                <m:sSub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x</m:t>
                                  </m:r>
                                </m:e>
                                <m:sub>
                                  <m:r>
                                    <a:rPr lang="en-US" sz="2400">
                                      <a:effectLst/>
                                      <a:latin typeface="Cambria Math" panose="02040503050406030204" pitchFamily="18" charset="0"/>
                                      <a:ea typeface="Calibri" panose="020F0502020204030204" pitchFamily="34" charset="0"/>
                                      <a:cs typeface="Times New Roman" panose="02020603050405020304" pitchFamily="18" charset="0"/>
                                    </a:rPr>
                                    <m:t>3</m:t>
                                  </m:r>
                                </m:sub>
                              </m:sSub>
                            </m:e>
                            <m:e>
                              <m:r>
                                <a:rPr lang="en-US" sz="2400">
                                  <a:effectLst/>
                                  <a:latin typeface="Cambria Math" panose="02040503050406030204" pitchFamily="18" charset="0"/>
                                  <a:ea typeface="Cambria Math" panose="02040503050406030204" pitchFamily="18" charset="0"/>
                                  <a:cs typeface="Cambria Math" panose="02040503050406030204" pitchFamily="18" charset="0"/>
                                </a:rPr>
                                <m:t>1</m:t>
                              </m:r>
                            </m:e>
                          </m:eqArr>
                        </m:e>
                      </m:d>
                      <m:r>
                        <a:rPr lang="en-US" sz="2400">
                          <a:effectLst/>
                          <a:latin typeface="Cambria Math" panose="02040503050406030204" pitchFamily="18" charset="0"/>
                          <a:ea typeface="Calibri" panose="020F0502020204030204" pitchFamily="34" charset="0"/>
                          <a:cs typeface="Times New Roman" panose="02020603050405020304" pitchFamily="18" charset="0"/>
                        </a:rPr>
                        <m:t>=</m:t>
                      </m:r>
                      <m:d>
                        <m:dPr>
                          <m:ctrlPr>
                            <a:rPr lang="de-DE" sz="2400" i="1" smtClean="0">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de-DE" sz="2400" i="1">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ctrlPr>
                            </m:eqArrPr>
                            <m:e>
                              <m:r>
                                <a:rPr lang="en-US" sz="2400">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1</m:t>
                              </m:r>
                            </m:e>
                            <m:e>
                              <m:r>
                                <a:rPr lang="en-US" sz="2400">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0</m:t>
                              </m:r>
                            </m:e>
                            <m:e>
                              <m:r>
                                <a:rPr lang="en-US" sz="2400">
                                  <a:solidFill>
                                    <a:srgbClr val="0070C0"/>
                                  </a:solidFill>
                                  <a:effectLst/>
                                  <a:latin typeface="Cambria Math" panose="02040503050406030204" pitchFamily="18" charset="0"/>
                                  <a:ea typeface="Cambria Math" panose="02040503050406030204" pitchFamily="18" charset="0"/>
                                  <a:cs typeface="Cambria Math" panose="02040503050406030204" pitchFamily="18" charset="0"/>
                                </a:rPr>
                                <m:t>1</m:t>
                              </m:r>
                            </m:e>
                          </m:eqArr>
                        </m:e>
                      </m:d>
                      <m:r>
                        <a:rPr lang="en-US" sz="2400">
                          <a:effectLst/>
                          <a:latin typeface="Cambria Math" panose="02040503050406030204" pitchFamily="18" charset="0"/>
                          <a:ea typeface="Calibri" panose="020F0502020204030204" pitchFamily="34" charset="0"/>
                          <a:cs typeface="Times New Roman" panose="02020603050405020304" pitchFamily="18" charset="0"/>
                        </a:rPr>
                        <m:t>+</m:t>
                      </m:r>
                      <m:d>
                        <m:dPr>
                          <m:ctrlPr>
                            <a:rPr lang="de-DE" sz="2400" i="1" smtClean="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dPr>
                        <m:e>
                          <m:eqArr>
                            <m:eqArrPr>
                              <m:ctrlPr>
                                <a:rPr lang="de-DE" sz="2400"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eqArrPr>
                            <m:e>
                              <m:r>
                                <a:rPr lang="en-US" sz="240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0</m:t>
                              </m:r>
                            </m:e>
                            <m:e>
                              <m:sSub>
                                <m:sSubPr>
                                  <m:ctrlPr>
                                    <a:rPr lang="de-DE" sz="2400" i="1">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240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x</m:t>
                                  </m:r>
                                </m:e>
                                <m:sub>
                                  <m:r>
                                    <a:rPr lang="en-US" sz="2400">
                                      <a:solidFill>
                                        <a:srgbClr val="00B050"/>
                                      </a:solidFill>
                                      <a:effectLst/>
                                      <a:latin typeface="Cambria Math" panose="02040503050406030204" pitchFamily="18" charset="0"/>
                                      <a:ea typeface="Calibri" panose="020F0502020204030204" pitchFamily="34" charset="0"/>
                                      <a:cs typeface="Times New Roman" panose="02020603050405020304" pitchFamily="18" charset="0"/>
                                    </a:rPr>
                                    <m:t>3</m:t>
                                  </m:r>
                                </m:sub>
                              </m:sSub>
                            </m:e>
                            <m:e>
                              <m:r>
                                <a:rPr lang="en-US" sz="2400">
                                  <a:solidFill>
                                    <a:srgbClr val="00B050"/>
                                  </a:solidFill>
                                  <a:effectLst/>
                                  <a:latin typeface="Cambria Math" panose="02040503050406030204" pitchFamily="18" charset="0"/>
                                  <a:ea typeface="Cambria Math" panose="02040503050406030204" pitchFamily="18" charset="0"/>
                                  <a:cs typeface="Cambria Math" panose="02040503050406030204" pitchFamily="18" charset="0"/>
                                </a:rPr>
                                <m:t>0</m:t>
                              </m:r>
                            </m:e>
                          </m:eqArr>
                        </m:e>
                      </m:d>
                      <m:groupChr>
                        <m:groupChrPr>
                          <m:chr m:val="→"/>
                          <m:pos m:val="top"/>
                          <m:ctrlPr>
                            <a:rPr lang="en-US" sz="2400" i="1" smtClean="0">
                              <a:effectLst/>
                              <a:latin typeface="Cambria Math" panose="02040503050406030204" pitchFamily="18" charset="0"/>
                              <a:ea typeface="Cambria Math" panose="02040503050406030204" pitchFamily="18" charset="0"/>
                            </a:rPr>
                          </m:ctrlPr>
                        </m:groupChrPr>
                        <m:e>
                          <m:r>
                            <m:rPr>
                              <m:sty m:val="p"/>
                              <m:brk m:alnAt="1"/>
                            </m:rPr>
                            <a:rPr lang="de-DE" sz="2400" b="0" i="0" smtClean="0">
                              <a:effectLst/>
                              <a:latin typeface="Cambria Math" panose="02040503050406030204" pitchFamily="18" charset="0"/>
                              <a:ea typeface="Cambria Math" panose="02040503050406030204" pitchFamily="18" charset="0"/>
                            </a:rPr>
                            <m:t>u</m:t>
                          </m:r>
                          <m:r>
                            <m:rPr>
                              <m:sty m:val="p"/>
                            </m:rPr>
                            <a:rPr lang="de-DE" sz="2400" b="0" i="0" smtClean="0">
                              <a:effectLst/>
                              <a:latin typeface="Cambria Math" panose="02040503050406030204" pitchFamily="18" charset="0"/>
                              <a:ea typeface="Cambria Math" panose="02040503050406030204" pitchFamily="18" charset="0"/>
                            </a:rPr>
                            <m:t>sing</m:t>
                          </m:r>
                          <m:r>
                            <a:rPr lang="de-DE" sz="2400" b="0" i="0" smtClean="0">
                              <a:effectLst/>
                              <a:latin typeface="Cambria Math" panose="02040503050406030204" pitchFamily="18" charset="0"/>
                              <a:ea typeface="Cambria Math" panose="02040503050406030204" pitchFamily="18" charset="0"/>
                            </a:rPr>
                            <m:t> </m:t>
                          </m:r>
                          <m:sSub>
                            <m:sSubPr>
                              <m:ctrlPr>
                                <a:rPr lang="de-DE" sz="2400" i="1">
                                  <a:latin typeface="Cambria Math" panose="02040503050406030204" pitchFamily="18" charset="0"/>
                                </a:rPr>
                              </m:ctrlPr>
                            </m:sSubPr>
                            <m:e>
                              <m:acc>
                                <m:accPr>
                                  <m:chr m:val="̳"/>
                                  <m:ctrlPr>
                                    <a:rPr lang="de-DE" sz="2400" i="1">
                                      <a:latin typeface="Cambria Math" panose="02040503050406030204" pitchFamily="18" charset="0"/>
                                    </a:rPr>
                                  </m:ctrlPr>
                                </m:accPr>
                                <m:e>
                                  <m:r>
                                    <a:rPr lang="en-US" sz="2400" i="0">
                                      <a:latin typeface="Cambria Math" panose="02040503050406030204" pitchFamily="18" charset="0"/>
                                    </a:rPr>
                                    <m:t>𝒮</m:t>
                                  </m:r>
                                </m:e>
                              </m:acc>
                            </m:e>
                            <m:sub>
                              <m:r>
                                <a:rPr lang="en-US" sz="2400" i="0">
                                  <a:latin typeface="Cambria Math" panose="02040503050406030204" pitchFamily="18" charset="0"/>
                                </a:rPr>
                                <m:t> </m:t>
                              </m:r>
                              <m:acc>
                                <m:accPr>
                                  <m:chr m:val="̲"/>
                                  <m:ctrlPr>
                                    <a:rPr lang="de-DE" sz="2400" i="1">
                                      <a:latin typeface="Cambria Math" panose="02040503050406030204" pitchFamily="18" charset="0"/>
                                    </a:rPr>
                                  </m:ctrlPr>
                                </m:accPr>
                                <m:e>
                                  <m:r>
                                    <m:rPr>
                                      <m:sty m:val="p"/>
                                    </m:rPr>
                                    <a:rPr lang="en-US" sz="2400" i="0">
                                      <a:latin typeface="Cambria Math" panose="02040503050406030204" pitchFamily="18" charset="0"/>
                                    </a:rPr>
                                    <m:t>f</m:t>
                                  </m:r>
                                </m:e>
                              </m:acc>
                            </m:sub>
                          </m:sSub>
                        </m:e>
                      </m:groupChr>
                      <m:sSub>
                        <m:sSubPr>
                          <m:ctrlPr>
                            <a:rPr lang="de-DE" sz="2400" i="1">
                              <a:latin typeface="Cambria Math" panose="02040503050406030204" pitchFamily="18" charset="0"/>
                              <a:ea typeface="Cambria Math" panose="02040503050406030204" pitchFamily="18" charset="0"/>
                              <a:cs typeface="Cambria Math" panose="02040503050406030204" pitchFamily="18" charset="0"/>
                            </a:rPr>
                          </m:ctrlPr>
                        </m:sSubPr>
                        <m:e>
                          <m:acc>
                            <m:accPr>
                              <m:chr m:val="̳"/>
                              <m:ctrlPr>
                                <a:rPr lang="de-DE" sz="2400" i="1">
                                  <a:latin typeface="Cambria Math" panose="02040503050406030204" pitchFamily="18" charset="0"/>
                                  <a:ea typeface="Cambria Math" panose="02040503050406030204" pitchFamily="18" charset="0"/>
                                  <a:cs typeface="Cambria Math" panose="02040503050406030204" pitchFamily="18" charset="0"/>
                                </a:rPr>
                              </m:ctrlPr>
                            </m:accPr>
                            <m:e>
                              <m:r>
                                <m:rPr>
                                  <m:sty m:val="p"/>
                                </m:rPr>
                                <a:rPr lang="de-DE" sz="2400">
                                  <a:latin typeface="Cambria Math" panose="02040503050406030204" pitchFamily="18" charset="0"/>
                                  <a:ea typeface="Cambria Math" panose="02040503050406030204" pitchFamily="18" charset="0"/>
                                  <a:cs typeface="Cambria Math" panose="02040503050406030204" pitchFamily="18" charset="0"/>
                                </a:rPr>
                                <m:t>J</m:t>
                              </m:r>
                            </m:e>
                          </m:acc>
                        </m:e>
                        <m:sub>
                          <m:acc>
                            <m:accPr>
                              <m:chr m:val="̲"/>
                              <m:ctrlPr>
                                <a:rPr lang="de-DE" sz="2400" i="1">
                                  <a:latin typeface="Cambria Math" panose="02040503050406030204" pitchFamily="18" charset="0"/>
                                  <a:ea typeface="Cambria Math" panose="02040503050406030204" pitchFamily="18" charset="0"/>
                                  <a:cs typeface="Cambria Math" panose="02040503050406030204" pitchFamily="18" charset="0"/>
                                </a:rPr>
                              </m:ctrlPr>
                            </m:accPr>
                            <m:e>
                              <m:r>
                                <m:rPr>
                                  <m:sty m:val="p"/>
                                </m:rPr>
                                <a:rPr lang="de-DE" sz="2400">
                                  <a:latin typeface="Cambria Math" panose="02040503050406030204" pitchFamily="18" charset="0"/>
                                  <a:ea typeface="Cambria Math" panose="02040503050406030204" pitchFamily="18" charset="0"/>
                                  <a:cs typeface="Cambria Math" panose="02040503050406030204" pitchFamily="18" charset="0"/>
                                </a:rPr>
                                <m:t>f</m:t>
                              </m:r>
                            </m:e>
                          </m:acc>
                        </m:sub>
                      </m:sSub>
                      <m:r>
                        <a:rPr lang="de-DE" sz="2400" b="0" i="1" smtClean="0">
                          <a:latin typeface="Cambria Math" panose="02040503050406030204" pitchFamily="18" charset="0"/>
                          <a:ea typeface="Cambria Math" panose="02040503050406030204" pitchFamily="18" charset="0"/>
                          <a:cs typeface="Cambria Math" panose="02040503050406030204" pitchFamily="18" charset="0"/>
                        </a:rPr>
                        <m:t>=</m:t>
                      </m:r>
                      <m:d>
                        <m:dPr>
                          <m:ctrlPr>
                            <a:rPr lang="de-DE" sz="2400" i="1">
                              <a:latin typeface="Cambria Math" panose="02040503050406030204" pitchFamily="18" charset="0"/>
                            </a:rPr>
                          </m:ctrlPr>
                        </m:dPr>
                        <m:e>
                          <m:m>
                            <m:mPr>
                              <m:mcs>
                                <m:mc>
                                  <m:mcPr>
                                    <m:count m:val="3"/>
                                    <m:mcJc m:val="center"/>
                                  </m:mcPr>
                                </m:mc>
                              </m:mcs>
                              <m:ctrlPr>
                                <a:rPr lang="de-DE" sz="2400" i="1">
                                  <a:latin typeface="Cambria Math" panose="02040503050406030204" pitchFamily="18" charset="0"/>
                                </a:rPr>
                              </m:ctrlPr>
                            </m:mPr>
                            <m:mr>
                              <m:e>
                                <m:r>
                                  <a:rPr lang="en-US" sz="2400" smtClean="0">
                                    <a:solidFill>
                                      <a:srgbClr val="0070C0"/>
                                    </a:solidFill>
                                    <a:latin typeface="Cambria Math" panose="02040503050406030204" pitchFamily="18" charset="0"/>
                                  </a:rPr>
                                  <m:t>1</m:t>
                                </m:r>
                              </m:e>
                              <m:e>
                                <m:r>
                                  <a:rPr lang="en-US" sz="2400" smtClean="0">
                                    <a:solidFill>
                                      <a:srgbClr val="00B050"/>
                                    </a:solidFill>
                                    <a:latin typeface="Cambria Math" panose="02040503050406030204" pitchFamily="18" charset="0"/>
                                  </a:rPr>
                                  <m:t>0</m:t>
                                </m:r>
                              </m:e>
                              <m:e>
                                <m:r>
                                  <a:rPr lang="en-US" sz="2400">
                                    <a:latin typeface="Cambria Math" panose="02040503050406030204" pitchFamily="18" charset="0"/>
                                  </a:rPr>
                                  <m:t>⋮</m:t>
                                </m:r>
                              </m:e>
                            </m:mr>
                            <m:mr>
                              <m:e>
                                <m:r>
                                  <a:rPr lang="en-US" sz="2400" smtClean="0">
                                    <a:solidFill>
                                      <a:srgbClr val="0070C0"/>
                                    </a:solidFill>
                                    <a:latin typeface="Cambria Math" panose="02040503050406030204" pitchFamily="18" charset="0"/>
                                  </a:rPr>
                                  <m:t>0</m:t>
                                </m:r>
                              </m:e>
                              <m:e>
                                <m:sSub>
                                  <m:sSubPr>
                                    <m:ctrlPr>
                                      <a:rPr lang="de-DE" sz="2400" i="1" smtClean="0">
                                        <a:solidFill>
                                          <a:srgbClr val="00B050"/>
                                        </a:solidFill>
                                        <a:latin typeface="Cambria Math" panose="02040503050406030204" pitchFamily="18" charset="0"/>
                                      </a:rPr>
                                    </m:ctrlPr>
                                  </m:sSubPr>
                                  <m:e>
                                    <m:r>
                                      <m:rPr>
                                        <m:sty m:val="p"/>
                                      </m:rPr>
                                      <a:rPr lang="en-US" sz="2400">
                                        <a:solidFill>
                                          <a:srgbClr val="00B050"/>
                                        </a:solidFill>
                                        <a:latin typeface="Cambria Math" panose="02040503050406030204" pitchFamily="18" charset="0"/>
                                      </a:rPr>
                                      <m:t>x</m:t>
                                    </m:r>
                                  </m:e>
                                  <m:sub>
                                    <m:r>
                                      <a:rPr lang="en-US" sz="2400">
                                        <a:solidFill>
                                          <a:srgbClr val="00B050"/>
                                        </a:solidFill>
                                        <a:latin typeface="Cambria Math" panose="02040503050406030204" pitchFamily="18" charset="0"/>
                                      </a:rPr>
                                      <m:t>3</m:t>
                                    </m:r>
                                  </m:sub>
                                </m:sSub>
                              </m:e>
                              <m:e>
                                <m:r>
                                  <a:rPr lang="en-US" sz="2400">
                                    <a:latin typeface="Cambria Math" panose="02040503050406030204" pitchFamily="18" charset="0"/>
                                  </a:rPr>
                                  <m:t>⋮</m:t>
                                </m:r>
                              </m:e>
                            </m:mr>
                            <m:mr>
                              <m:e>
                                <m:r>
                                  <a:rPr lang="en-US" sz="2400" smtClean="0">
                                    <a:solidFill>
                                      <a:srgbClr val="0070C0"/>
                                    </a:solidFill>
                                    <a:latin typeface="Cambria Math" panose="02040503050406030204" pitchFamily="18" charset="0"/>
                                  </a:rPr>
                                  <m:t>1</m:t>
                                </m:r>
                              </m:e>
                              <m:e>
                                <m:r>
                                  <a:rPr lang="en-US" sz="2400" smtClean="0">
                                    <a:solidFill>
                                      <a:srgbClr val="00B050"/>
                                    </a:solidFill>
                                    <a:latin typeface="Cambria Math" panose="02040503050406030204" pitchFamily="18" charset="0"/>
                                  </a:rPr>
                                  <m:t>0</m:t>
                                </m:r>
                              </m:e>
                              <m:e>
                                <m:r>
                                  <a:rPr lang="en-US" sz="2400">
                                    <a:latin typeface="Cambria Math" panose="02040503050406030204" pitchFamily="18" charset="0"/>
                                  </a:rPr>
                                  <m:t>⋮</m:t>
                                </m:r>
                              </m:e>
                            </m:mr>
                          </m:m>
                        </m:e>
                      </m:d>
                    </m:oMath>
                  </m:oMathPara>
                </a14:m>
                <a:endParaRPr lang="de-DE" sz="2400">
                  <a:effectLst/>
                  <a:latin typeface="Roboto" panose="02000000000000000000" pitchFamily="2" charset="0"/>
                  <a:ea typeface="Calibri" panose="020F0502020204030204" pitchFamily="34" charset="0"/>
                  <a:cs typeface="Times New Roman" panose="02020603050405020304" pitchFamily="18" charset="0"/>
                </a:endParaRPr>
              </a:p>
              <a:p>
                <a:endParaRPr lang="de-DE" sz="200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5" name="Textfeld 4">
                <a:extLst>
                  <a:ext uri="{FF2B5EF4-FFF2-40B4-BE49-F238E27FC236}">
                    <a16:creationId xmlns:a16="http://schemas.microsoft.com/office/drawing/2014/main" id="{EBF2A19D-0E69-11B6-1214-4691515FD63A}"/>
                  </a:ext>
                </a:extLst>
              </p:cNvPr>
              <p:cNvSpPr txBox="1">
                <a:spLocks noRot="1" noChangeAspect="1" noMove="1" noResize="1" noEditPoints="1" noAdjustHandles="1" noChangeArrowheads="1" noChangeShapeType="1" noTextEdit="1"/>
              </p:cNvSpPr>
              <p:nvPr/>
            </p:nvSpPr>
            <p:spPr>
              <a:xfrm>
                <a:off x="593428" y="615849"/>
                <a:ext cx="10770282" cy="5880199"/>
              </a:xfrm>
              <a:prstGeom prst="rect">
                <a:avLst/>
              </a:prstGeom>
              <a:blipFill>
                <a:blip r:embed="rId2"/>
                <a:stretch>
                  <a:fillRect l="-849" t="-829"/>
                </a:stretch>
              </a:blipFill>
            </p:spPr>
            <p:txBody>
              <a:bodyPr/>
              <a:lstStyle/>
              <a:p>
                <a:r>
                  <a:rPr lang="en-US">
                    <a:noFill/>
                  </a:rPr>
                  <a:t> </a:t>
                </a:r>
              </a:p>
            </p:txBody>
          </p:sp>
        </mc:Fallback>
      </mc:AlternateContent>
      <p:cxnSp>
        <p:nvCxnSpPr>
          <p:cNvPr id="7" name="Gerade Verbindung mit Pfeil 6">
            <a:extLst>
              <a:ext uri="{FF2B5EF4-FFF2-40B4-BE49-F238E27FC236}">
                <a16:creationId xmlns:a16="http://schemas.microsoft.com/office/drawing/2014/main" id="{63285953-0CDF-22BB-38FB-81F5358DAD9B}"/>
              </a:ext>
            </a:extLst>
          </p:cNvPr>
          <p:cNvCxnSpPr>
            <a:cxnSpLocks/>
          </p:cNvCxnSpPr>
          <p:nvPr/>
        </p:nvCxnSpPr>
        <p:spPr>
          <a:xfrm flipH="1" flipV="1">
            <a:off x="3439422" y="5453180"/>
            <a:ext cx="1442174" cy="85599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6F82DDBA-2C53-3EB3-4B17-A9AE387F7D22}"/>
                  </a:ext>
                </a:extLst>
              </p:cNvPr>
              <p:cNvSpPr txBox="1"/>
              <p:nvPr/>
            </p:nvSpPr>
            <p:spPr>
              <a:xfrm>
                <a:off x="4881596" y="6126716"/>
                <a:ext cx="3621697"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t>Changing </a:t>
                </a:r>
                <a14:m>
                  <m:oMath xmlns:m="http://schemas.openxmlformats.org/officeDocument/2006/math">
                    <m:sSub>
                      <m:sSubPr>
                        <m:ctrlPr>
                          <a:rPr lang="de-DE" i="1" smtClean="0">
                            <a:latin typeface="Cambria Math" panose="02040503050406030204" pitchFamily="18" charset="0"/>
                          </a:rPr>
                        </m:ctrlPr>
                      </m:sSubPr>
                      <m:e>
                        <m:r>
                          <m:rPr>
                            <m:sty m:val="p"/>
                          </m:rPr>
                          <a:rPr lang="en-US" i="0">
                            <a:latin typeface="Cambria Math" panose="02040503050406030204" pitchFamily="18" charset="0"/>
                          </a:rPr>
                          <m:t>x</m:t>
                        </m:r>
                      </m:e>
                      <m:sub>
                        <m:r>
                          <a:rPr lang="de-DE" b="0" i="0" smtClean="0">
                            <a:latin typeface="Cambria Math" panose="02040503050406030204" pitchFamily="18" charset="0"/>
                          </a:rPr>
                          <m:t>2</m:t>
                        </m:r>
                      </m:sub>
                    </m:sSub>
                  </m:oMath>
                </a14:m>
                <a:r>
                  <a:rPr lang="en-US"/>
                  <a:t> neither effects </a:t>
                </a:r>
                <a14:m>
                  <m:oMath xmlns:m="http://schemas.openxmlformats.org/officeDocument/2006/math">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f</m:t>
                        </m:r>
                      </m:e>
                      <m:sub>
                        <m:r>
                          <a:rPr lang="de-DE" b="0" i="0" smtClean="0">
                            <a:latin typeface="Cambria Math" panose="02040503050406030204" pitchFamily="18" charset="0"/>
                          </a:rPr>
                          <m:t>1</m:t>
                        </m:r>
                      </m:sub>
                    </m:sSub>
                  </m:oMath>
                </a14:m>
                <a:r>
                  <a:rPr lang="en-US"/>
                  <a:t> nor </a:t>
                </a:r>
                <a14:m>
                  <m:oMath xmlns:m="http://schemas.openxmlformats.org/officeDocument/2006/math">
                    <m:sSub>
                      <m:sSubPr>
                        <m:ctrlPr>
                          <a:rPr lang="de-DE" b="0" i="1" smtClean="0">
                            <a:latin typeface="Cambria Math" panose="02040503050406030204" pitchFamily="18" charset="0"/>
                          </a:rPr>
                        </m:ctrlPr>
                      </m:sSubPr>
                      <m:e>
                        <m:r>
                          <m:rPr>
                            <m:sty m:val="p"/>
                          </m:rPr>
                          <a:rPr lang="de-DE" b="0" i="0" smtClean="0">
                            <a:latin typeface="Cambria Math" panose="02040503050406030204" pitchFamily="18" charset="0"/>
                          </a:rPr>
                          <m:t>f</m:t>
                        </m:r>
                      </m:e>
                      <m:sub>
                        <m:r>
                          <a:rPr lang="de-DE" b="0" i="0" smtClean="0">
                            <a:latin typeface="Cambria Math" panose="02040503050406030204" pitchFamily="18" charset="0"/>
                          </a:rPr>
                          <m:t>3</m:t>
                        </m:r>
                      </m:sub>
                    </m:sSub>
                  </m:oMath>
                </a14:m>
                <a:endParaRPr lang="en-US"/>
              </a:p>
            </p:txBody>
          </p:sp>
        </mc:Choice>
        <mc:Fallback xmlns="">
          <p:sp>
            <p:nvSpPr>
              <p:cNvPr id="8" name="Textfeld 7">
                <a:extLst>
                  <a:ext uri="{FF2B5EF4-FFF2-40B4-BE49-F238E27FC236}">
                    <a16:creationId xmlns:a16="http://schemas.microsoft.com/office/drawing/2014/main" id="{6F82DDBA-2C53-3EB3-4B17-A9AE387F7D22}"/>
                  </a:ext>
                </a:extLst>
              </p:cNvPr>
              <p:cNvSpPr txBox="1">
                <a:spLocks noRot="1" noChangeAspect="1" noMove="1" noResize="1" noEditPoints="1" noAdjustHandles="1" noChangeArrowheads="1" noChangeShapeType="1" noTextEdit="1"/>
              </p:cNvSpPr>
              <p:nvPr/>
            </p:nvSpPr>
            <p:spPr>
              <a:xfrm>
                <a:off x="4881596" y="6126716"/>
                <a:ext cx="3621697" cy="369332"/>
              </a:xfrm>
              <a:prstGeom prst="rect">
                <a:avLst/>
              </a:prstGeom>
              <a:blipFill>
                <a:blip r:embed="rId3"/>
                <a:stretch>
                  <a:fillRect l="-1342" t="-6349" b="-22222"/>
                </a:stretch>
              </a:blipFill>
            </p:spPr>
            <p:txBody>
              <a:bodyPr/>
              <a:lstStyle/>
              <a:p>
                <a:r>
                  <a:rPr lang="en-US">
                    <a:noFill/>
                  </a:rPr>
                  <a:t> </a:t>
                </a:r>
              </a:p>
            </p:txBody>
          </p:sp>
        </mc:Fallback>
      </mc:AlternateContent>
      <p:cxnSp>
        <p:nvCxnSpPr>
          <p:cNvPr id="11" name="Gerade Verbindung mit Pfeil 10">
            <a:extLst>
              <a:ext uri="{FF2B5EF4-FFF2-40B4-BE49-F238E27FC236}">
                <a16:creationId xmlns:a16="http://schemas.microsoft.com/office/drawing/2014/main" id="{09CEC1D0-0AF1-38C8-4E12-3B9416881EBC}"/>
              </a:ext>
            </a:extLst>
          </p:cNvPr>
          <p:cNvCxnSpPr>
            <a:cxnSpLocks/>
          </p:cNvCxnSpPr>
          <p:nvPr/>
        </p:nvCxnSpPr>
        <p:spPr>
          <a:xfrm flipH="1">
            <a:off x="2322504" y="985181"/>
            <a:ext cx="662786" cy="64995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CA11BE86-878F-50C4-A923-43627C33557F}"/>
                  </a:ext>
                </a:extLst>
              </p:cNvPr>
              <p:cNvSpPr txBox="1"/>
              <p:nvPr/>
            </p:nvSpPr>
            <p:spPr>
              <a:xfrm>
                <a:off x="2985289" y="615849"/>
                <a:ext cx="6554223" cy="369332"/>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a:t>Twiggling at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1</m:t>
                        </m:r>
                      </m:sub>
                    </m:sSub>
                  </m:oMath>
                </a14:m>
                <a:r>
                  <a:rPr lang="en-US"/>
                  <a:t> and </a:t>
                </a:r>
                <a14:m>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𝑥</m:t>
                        </m:r>
                      </m:e>
                      <m:sub>
                        <m:r>
                          <a:rPr lang="de-DE" b="0" i="1" smtClean="0">
                            <a:latin typeface="Cambria Math" panose="02040503050406030204" pitchFamily="18" charset="0"/>
                          </a:rPr>
                          <m:t>2</m:t>
                        </m:r>
                      </m:sub>
                    </m:sSub>
                  </m:oMath>
                </a14:m>
                <a:r>
                  <a:rPr lang="en-US"/>
                  <a:t> has no cross effects thus separates additively</a:t>
                </a:r>
              </a:p>
            </p:txBody>
          </p:sp>
        </mc:Choice>
        <mc:Fallback xmlns="">
          <p:sp>
            <p:nvSpPr>
              <p:cNvPr id="13" name="Textfeld 12">
                <a:extLst>
                  <a:ext uri="{FF2B5EF4-FFF2-40B4-BE49-F238E27FC236}">
                    <a16:creationId xmlns:a16="http://schemas.microsoft.com/office/drawing/2014/main" id="{CA11BE86-878F-50C4-A923-43627C33557F}"/>
                  </a:ext>
                </a:extLst>
              </p:cNvPr>
              <p:cNvSpPr txBox="1">
                <a:spLocks noRot="1" noChangeAspect="1" noMove="1" noResize="1" noEditPoints="1" noAdjustHandles="1" noChangeArrowheads="1" noChangeShapeType="1" noTextEdit="1"/>
              </p:cNvSpPr>
              <p:nvPr/>
            </p:nvSpPr>
            <p:spPr>
              <a:xfrm>
                <a:off x="2985289" y="615849"/>
                <a:ext cx="6554223" cy="369332"/>
              </a:xfrm>
              <a:prstGeom prst="rect">
                <a:avLst/>
              </a:prstGeom>
              <a:blipFill>
                <a:blip r:embed="rId4"/>
                <a:stretch>
                  <a:fillRect l="-743" t="-6349" b="-22222"/>
                </a:stretch>
              </a:blipFill>
            </p:spPr>
            <p:txBody>
              <a:bodyPr/>
              <a:lstStyle/>
              <a:p>
                <a:r>
                  <a:rPr lang="en-US">
                    <a:noFill/>
                  </a:rPr>
                  <a:t> </a:t>
                </a:r>
              </a:p>
            </p:txBody>
          </p:sp>
        </mc:Fallback>
      </mc:AlternateContent>
      <p:sp>
        <p:nvSpPr>
          <p:cNvPr id="16" name="Rechteck 15">
            <a:extLst>
              <a:ext uri="{FF2B5EF4-FFF2-40B4-BE49-F238E27FC236}">
                <a16:creationId xmlns:a16="http://schemas.microsoft.com/office/drawing/2014/main" id="{3A37D4BA-CDB2-644D-9C76-FBBFE4BB60F6}"/>
              </a:ext>
            </a:extLst>
          </p:cNvPr>
          <p:cNvSpPr/>
          <p:nvPr/>
        </p:nvSpPr>
        <p:spPr>
          <a:xfrm>
            <a:off x="9680662" y="1771226"/>
            <a:ext cx="1092370" cy="963496"/>
          </a:xfrm>
          <a:prstGeom prst="rect">
            <a:avLst/>
          </a:prstGeom>
          <a:ln>
            <a:solidFill>
              <a:schemeClr val="bg1"/>
            </a:solid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393" name="Textfeld 392">
            <a:extLst>
              <a:ext uri="{FF2B5EF4-FFF2-40B4-BE49-F238E27FC236}">
                <a16:creationId xmlns:a16="http://schemas.microsoft.com/office/drawing/2014/main" id="{7C692A28-B4D2-AF74-9EBE-29E39208790A}"/>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1758191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xEl>
                                              <p:pRg st="2" end="2"/>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3" grpId="0" animBg="1"/>
      <p:bldP spid="1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9E5FF40-83B9-3D63-6960-6EC289EF5B96}"/>
              </a:ext>
            </a:extLst>
          </p:cNvPr>
          <p:cNvSpPr>
            <a:spLocks noGrp="1"/>
          </p:cNvSpPr>
          <p:nvPr>
            <p:ph type="title"/>
          </p:nvPr>
        </p:nvSpPr>
        <p:spPr>
          <a:xfrm>
            <a:off x="396100" y="275733"/>
            <a:ext cx="10515600" cy="1325563"/>
          </a:xfrm>
        </p:spPr>
        <p:txBody>
          <a:bodyPr/>
          <a:lstStyle/>
          <a:p>
            <a:r>
              <a:rPr lang="en-US" dirty="0">
                <a:solidFill>
                  <a:schemeClr val="accent6">
                    <a:lumMod val="75000"/>
                  </a:schemeClr>
                </a:solidFill>
              </a:rPr>
              <a:t>Idea</a:t>
            </a:r>
            <a:r>
              <a:rPr lang="en-US" dirty="0"/>
              <a:t>: Calculate columns of the Jacobian in non-overlapping groups</a:t>
            </a:r>
          </a:p>
        </p:txBody>
      </p:sp>
      <p:pic>
        <p:nvPicPr>
          <p:cNvPr id="5" name="Grafik 4">
            <a:extLst>
              <a:ext uri="{FF2B5EF4-FFF2-40B4-BE49-F238E27FC236}">
                <a16:creationId xmlns:a16="http://schemas.microsoft.com/office/drawing/2014/main" id="{740EB3EE-F5CD-801F-94C4-C8A23E74E5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5287" y="1905991"/>
            <a:ext cx="6256492" cy="4692369"/>
          </a:xfrm>
          <a:prstGeom prst="rect">
            <a:avLst/>
          </a:prstGeom>
        </p:spPr>
      </p:pic>
      <p:sp>
        <p:nvSpPr>
          <p:cNvPr id="6" name="Textfeld 5">
            <a:extLst>
              <a:ext uri="{FF2B5EF4-FFF2-40B4-BE49-F238E27FC236}">
                <a16:creationId xmlns:a16="http://schemas.microsoft.com/office/drawing/2014/main" id="{2D42319D-7EA8-8BDA-991F-8F5F88CCE46B}"/>
              </a:ext>
            </a:extLst>
          </p:cNvPr>
          <p:cNvSpPr txBox="1"/>
          <p:nvPr/>
        </p:nvSpPr>
        <p:spPr>
          <a:xfrm>
            <a:off x="5869277" y="5957041"/>
            <a:ext cx="6538100" cy="646331"/>
          </a:xfrm>
          <a:prstGeom prst="rect">
            <a:avLst/>
          </a:prstGeom>
          <a:noFill/>
        </p:spPr>
        <p:txBody>
          <a:bodyPr wrap="square" rtlCol="0">
            <a:spAutoFit/>
          </a:bodyPr>
          <a:lstStyle/>
          <a:p>
            <a:r>
              <a:rPr lang="en-US" sz="3600"/>
              <a:t>Only 4 forward passes!</a:t>
            </a:r>
          </a:p>
        </p:txBody>
      </p:sp>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990333E5-22F8-B4BE-19A3-719F77553A22}"/>
                  </a:ext>
                </a:extLst>
              </p:cNvPr>
              <p:cNvSpPr txBox="1"/>
              <p:nvPr/>
            </p:nvSpPr>
            <p:spPr>
              <a:xfrm>
                <a:off x="7603435" y="1581462"/>
                <a:ext cx="3750365" cy="42511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i="1" smtClean="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J</m:t>
                              </m:r>
                            </m:e>
                          </m:acc>
                        </m:e>
                        <m:sub>
                          <m:acc>
                            <m:accPr>
                              <m:chr m:val="̲"/>
                              <m:ctrlPr>
                                <a:rPr lang="de-DE"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g</m:t>
                              </m:r>
                            </m:e>
                          </m:acc>
                        </m:sub>
                      </m:sSub>
                      <m:d>
                        <m:dPr>
                          <m:ctrlPr>
                            <a:rPr lang="en-US"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de-DE" i="1" dirty="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i="1" dirty="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e</m:t>
                                      </m:r>
                                    </m:e>
                                  </m:acc>
                                </m:e>
                              </m:acc>
                            </m:e>
                            <m:sub>
                              <m:r>
                                <a:rPr lang="de-DE">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3</m:t>
                              </m:r>
                            </m:sub>
                          </m:sSub>
                          <m:r>
                            <a:rPr lang="de-DE" i="1" dirty="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de-DE" i="1" dirty="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i="1" dirty="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e</m:t>
                                      </m:r>
                                    </m:e>
                                  </m:acc>
                                </m:e>
                              </m:acc>
                            </m:e>
                            <m:sub>
                              <m:r>
                                <a:rPr lang="de-DE">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7</m:t>
                              </m:r>
                            </m:sub>
                          </m:sSub>
                          <m:r>
                            <a:rPr lang="de-DE"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de-DE" i="1" dirty="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i="1" dirty="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e</m:t>
                                      </m:r>
                                    </m:e>
                                  </m:acc>
                                </m:e>
                              </m:acc>
                            </m:e>
                            <m:sub>
                              <m:r>
                                <a:rPr lang="de-DE">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8</m:t>
                              </m:r>
                            </m:sub>
                          </m:sSub>
                          <m:r>
                            <a:rPr lang="de-DE"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de-DE" i="1" dirty="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i="1" dirty="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acc>
                                    <m:accPr>
                                      <m:chr m:val="̂"/>
                                      <m:ctrlPr>
                                        <a:rPr lang="de-DE" i="1">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e</m:t>
                                      </m:r>
                                    </m:e>
                                  </m:acc>
                                </m:e>
                              </m:acc>
                            </m:e>
                            <m:sub>
                              <m:r>
                                <a:rPr lang="de-DE">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12</m:t>
                              </m:r>
                            </m:sub>
                          </m:sSub>
                        </m:e>
                      </m:d>
                      <m:r>
                        <a:rPr lang="de-DE" b="0" i="1" smtClean="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b="0" i="1" smtClean="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b="0" i="0" smtClean="0">
                              <a:solidFill>
                                <a:schemeClr val="accent5">
                                  <a:lumMod val="75000"/>
                                </a:schemeClr>
                              </a:solidFill>
                              <a:latin typeface="Cambria Math" panose="02040503050406030204" pitchFamily="18" charset="0"/>
                              <a:ea typeface="Calibri" panose="020F0502020204030204" pitchFamily="34" charset="0"/>
                              <a:cs typeface="Times New Roman" panose="02020603050405020304" pitchFamily="18" charset="0"/>
                            </a:rPr>
                            <m:t>JVP</m:t>
                          </m:r>
                        </m:e>
                      </m:acc>
                    </m:oMath>
                  </m:oMathPara>
                </a14:m>
                <a:endParaRPr lang="en-US"/>
              </a:p>
            </p:txBody>
          </p:sp>
        </mc:Choice>
        <mc:Fallback xmlns="">
          <p:sp>
            <p:nvSpPr>
              <p:cNvPr id="9" name="Textfeld 8">
                <a:extLst>
                  <a:ext uri="{FF2B5EF4-FFF2-40B4-BE49-F238E27FC236}">
                    <a16:creationId xmlns:a16="http://schemas.microsoft.com/office/drawing/2014/main" id="{990333E5-22F8-B4BE-19A3-719F77553A22}"/>
                  </a:ext>
                </a:extLst>
              </p:cNvPr>
              <p:cNvSpPr txBox="1">
                <a:spLocks noRot="1" noChangeAspect="1" noMove="1" noResize="1" noEditPoints="1" noAdjustHandles="1" noChangeArrowheads="1" noChangeShapeType="1" noTextEdit="1"/>
              </p:cNvSpPr>
              <p:nvPr/>
            </p:nvSpPr>
            <p:spPr>
              <a:xfrm>
                <a:off x="7603435" y="1581462"/>
                <a:ext cx="3750365" cy="425116"/>
              </a:xfrm>
              <a:prstGeom prst="rect">
                <a:avLst/>
              </a:prstGeom>
              <a:blipFill>
                <a:blip r:embed="rId5"/>
                <a:stretch>
                  <a:fillRect t="-4286" b="-24286"/>
                </a:stretch>
              </a:blipFill>
            </p:spPr>
            <p:txBody>
              <a:bodyPr/>
              <a:lstStyle/>
              <a:p>
                <a:r>
                  <a:rPr lang="en-US">
                    <a:noFill/>
                  </a:rPr>
                  <a:t> </a:t>
                </a:r>
              </a:p>
            </p:txBody>
          </p:sp>
        </mc:Fallback>
      </mc:AlternateContent>
      <p:sp>
        <p:nvSpPr>
          <p:cNvPr id="10" name="Textfeld 9">
            <a:extLst>
              <a:ext uri="{FF2B5EF4-FFF2-40B4-BE49-F238E27FC236}">
                <a16:creationId xmlns:a16="http://schemas.microsoft.com/office/drawing/2014/main" id="{DF6000F1-EDBF-369D-B1F3-3D798430CC49}"/>
              </a:ext>
            </a:extLst>
          </p:cNvPr>
          <p:cNvSpPr txBox="1"/>
          <p:nvPr/>
        </p:nvSpPr>
        <p:spPr>
          <a:xfrm>
            <a:off x="6280067" y="1149593"/>
            <a:ext cx="5446644" cy="830997"/>
          </a:xfrm>
          <a:prstGeom prst="rect">
            <a:avLst/>
          </a:prstGeom>
          <a:noFill/>
        </p:spPr>
        <p:txBody>
          <a:bodyPr wrap="square" rtlCol="0">
            <a:spAutoFit/>
          </a:bodyPr>
          <a:lstStyle/>
          <a:p>
            <a:r>
              <a:rPr lang="en-US" sz="2400">
                <a:solidFill>
                  <a:schemeClr val="accent5">
                    <a:lumMod val="75000"/>
                  </a:schemeClr>
                </a:solidFill>
              </a:rPr>
              <a:t>Calculate e. g. the blue group in one forward pass</a:t>
            </a:r>
          </a:p>
        </p:txBody>
      </p:sp>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8B73EB6E-0715-AD7F-EBAA-E9D5909CABCD}"/>
                  </a:ext>
                </a:extLst>
              </p:cNvPr>
              <p:cNvSpPr txBox="1"/>
              <p:nvPr/>
            </p:nvSpPr>
            <p:spPr>
              <a:xfrm>
                <a:off x="5493436" y="2184163"/>
                <a:ext cx="6458178" cy="3913892"/>
              </a:xfrm>
              <a:prstGeom prst="rect">
                <a:avLst/>
              </a:prstGeom>
              <a:noFill/>
            </p:spPr>
            <p:txBody>
              <a:bodyPr wrap="none" lIns="0" tIns="0" rIns="0" bIns="0" rtlCol="0">
                <a:spAutoFit/>
              </a:bodyPr>
              <a:lstStyle/>
              <a:p>
                <a14:m>
                  <m:oMath xmlns:m="http://schemas.openxmlformats.org/officeDocument/2006/math">
                    <m:r>
                      <a:rPr lang="de-DE" b="0" i="1" smtClean="0">
                        <a:latin typeface="Cambria Math" panose="02040503050406030204" pitchFamily="18" charset="0"/>
                      </a:rPr>
                      <m:t>=</m:t>
                    </m:r>
                    <m:d>
                      <m:dPr>
                        <m:ctrlPr>
                          <a:rPr lang="de-DE" b="0" i="1" smtClean="0">
                            <a:latin typeface="Cambria Math" panose="02040503050406030204" pitchFamily="18" charset="0"/>
                          </a:rPr>
                        </m:ctrlPr>
                      </m:dPr>
                      <m:e>
                        <m:eqArr>
                          <m:eqArrPr>
                            <m:ctrlPr>
                              <a:rPr lang="de-DE" b="0" i="1" smtClean="0">
                                <a:latin typeface="Cambria Math" panose="02040503050406030204" pitchFamily="18" charset="0"/>
                              </a:rPr>
                            </m:ctrlPr>
                          </m:eqArrPr>
                          <m:e>
                            <m:r>
                              <a:rPr lang="de-DE" b="0" i="0" smtClean="0">
                                <a:latin typeface="Cambria Math" panose="02040503050406030204" pitchFamily="18" charset="0"/>
                              </a:rPr>
                              <m:t>0</m:t>
                            </m:r>
                          </m:e>
                          <m:e>
                            <m:sSub>
                              <m:sSubPr>
                                <m:ctrlPr>
                                  <a:rPr lang="de-DE" b="0" i="1" smtClean="0">
                                    <a:latin typeface="Cambria Math" panose="02040503050406030204" pitchFamily="18" charset="0"/>
                                  </a:rPr>
                                </m:ctrlPr>
                              </m:sSubPr>
                              <m:e>
                                <m:d>
                                  <m:dPr>
                                    <m:ctrlPr>
                                      <a:rPr lang="de-DE" b="0" i="1" smtClean="0">
                                        <a:latin typeface="Cambria Math" panose="02040503050406030204" pitchFamily="18" charset="0"/>
                                      </a:rPr>
                                    </m:ctrlPr>
                                  </m:dPr>
                                  <m:e>
                                    <m:r>
                                      <m:rPr>
                                        <m:sty m:val="p"/>
                                      </m:rPr>
                                      <a:rPr lang="de-DE" b="0" i="0" smtClean="0">
                                        <a:latin typeface="Cambria Math" panose="02040503050406030204" pitchFamily="18" charset="0"/>
                                      </a:rPr>
                                      <m:t>JVP</m:t>
                                    </m:r>
                                  </m:e>
                                </m:d>
                              </m:e>
                              <m:sub>
                                <m:r>
                                  <a:rPr lang="de-DE" b="0" i="0" smtClean="0">
                                    <a:latin typeface="Cambria Math" panose="02040503050406030204" pitchFamily="18" charset="0"/>
                                  </a:rPr>
                                  <m:t>2</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i="0">
                                        <a:latin typeface="Cambria Math" panose="02040503050406030204" pitchFamily="18" charset="0"/>
                                      </a:rPr>
                                      <m:t>JVP</m:t>
                                    </m:r>
                                  </m:e>
                                </m:d>
                              </m:e>
                              <m:sub>
                                <m:r>
                                  <a:rPr lang="de-DE" b="0" i="0" smtClean="0">
                                    <a:latin typeface="Cambria Math" panose="02040503050406030204" pitchFamily="18" charset="0"/>
                                  </a:rPr>
                                  <m:t>3</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i="0">
                                        <a:latin typeface="Cambria Math" panose="02040503050406030204" pitchFamily="18" charset="0"/>
                                      </a:rPr>
                                      <m:t>JVP</m:t>
                                    </m:r>
                                  </m:e>
                                </m:d>
                              </m:e>
                              <m:sub>
                                <m:r>
                                  <a:rPr lang="de-DE" b="0" i="0" smtClean="0">
                                    <a:latin typeface="Cambria Math" panose="02040503050406030204" pitchFamily="18" charset="0"/>
                                  </a:rPr>
                                  <m:t>4</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i="0">
                                        <a:latin typeface="Cambria Math" panose="02040503050406030204" pitchFamily="18" charset="0"/>
                                      </a:rPr>
                                      <m:t>JVP</m:t>
                                    </m:r>
                                  </m:e>
                                </m:d>
                              </m:e>
                              <m:sub>
                                <m:r>
                                  <a:rPr lang="de-DE" b="0" i="0" smtClean="0">
                                    <a:latin typeface="Cambria Math" panose="02040503050406030204" pitchFamily="18" charset="0"/>
                                  </a:rPr>
                                  <m:t>5</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i="0">
                                        <a:latin typeface="Cambria Math" panose="02040503050406030204" pitchFamily="18" charset="0"/>
                                      </a:rPr>
                                      <m:t>JVP</m:t>
                                    </m:r>
                                  </m:e>
                                </m:d>
                              </m:e>
                              <m:sub>
                                <m:r>
                                  <a:rPr lang="de-DE" b="0" i="0" smtClean="0">
                                    <a:latin typeface="Cambria Math" panose="02040503050406030204" pitchFamily="18" charset="0"/>
                                  </a:rPr>
                                  <m:t>6</m:t>
                                </m:r>
                              </m:sub>
                            </m:sSub>
                          </m:e>
                          <m:e>
                            <m:r>
                              <a:rPr lang="de-DE" b="0" i="0" smtClean="0">
                                <a:latin typeface="Cambria Math" panose="02040503050406030204" pitchFamily="18" charset="0"/>
                              </a:rPr>
                              <m:t>0</m:t>
                            </m:r>
                          </m:e>
                          <m:e>
                            <m:r>
                              <a:rPr lang="de-DE" b="0" i="0" smtClean="0">
                                <a:latin typeface="Cambria Math" panose="02040503050406030204" pitchFamily="18" charset="0"/>
                              </a:rPr>
                              <m:t>0</m:t>
                            </m:r>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i="0">
                                        <a:latin typeface="Cambria Math" panose="02040503050406030204" pitchFamily="18" charset="0"/>
                                      </a:rPr>
                                      <m:t>JVP</m:t>
                                    </m:r>
                                  </m:e>
                                </m:d>
                              </m:e>
                              <m:sub>
                                <m:r>
                                  <a:rPr lang="de-DE" b="0" i="0" smtClean="0">
                                    <a:latin typeface="Cambria Math" panose="02040503050406030204" pitchFamily="18" charset="0"/>
                                  </a:rPr>
                                  <m:t>9</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i="0">
                                        <a:latin typeface="Cambria Math" panose="02040503050406030204" pitchFamily="18" charset="0"/>
                                      </a:rPr>
                                      <m:t>JVP</m:t>
                                    </m:r>
                                  </m:e>
                                </m:d>
                              </m:e>
                              <m:sub>
                                <m:r>
                                  <a:rPr lang="de-DE" b="0" i="0" smtClean="0">
                                    <a:latin typeface="Cambria Math" panose="02040503050406030204" pitchFamily="18" charset="0"/>
                                  </a:rPr>
                                  <m:t>10</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i="0">
                                        <a:latin typeface="Cambria Math" panose="02040503050406030204" pitchFamily="18" charset="0"/>
                                      </a:rPr>
                                      <m:t>JVP</m:t>
                                    </m:r>
                                  </m:e>
                                </m:d>
                              </m:e>
                              <m:sub>
                                <m:r>
                                  <a:rPr lang="de-DE" b="0" i="0" smtClean="0">
                                    <a:latin typeface="Cambria Math" panose="02040503050406030204" pitchFamily="18" charset="0"/>
                                  </a:rPr>
                                  <m:t>11</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i="0">
                                        <a:latin typeface="Cambria Math" panose="02040503050406030204" pitchFamily="18" charset="0"/>
                                      </a:rPr>
                                      <m:t>JVP</m:t>
                                    </m:r>
                                  </m:e>
                                </m:d>
                              </m:e>
                              <m:sub>
                                <m:r>
                                  <a:rPr lang="de-DE" b="0" i="0" smtClean="0">
                                    <a:latin typeface="Cambria Math" panose="02040503050406030204" pitchFamily="18" charset="0"/>
                                  </a:rPr>
                                  <m:t>12</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i="0">
                                        <a:latin typeface="Cambria Math" panose="02040503050406030204" pitchFamily="18" charset="0"/>
                                      </a:rPr>
                                      <m:t>JVP</m:t>
                                    </m:r>
                                  </m:e>
                                </m:d>
                              </m:e>
                              <m:sub>
                                <m:r>
                                  <a:rPr lang="de-DE" b="0" i="0" smtClean="0">
                                    <a:latin typeface="Cambria Math" panose="02040503050406030204" pitchFamily="18" charset="0"/>
                                  </a:rPr>
                                  <m:t>13</m:t>
                                </m:r>
                              </m:sub>
                            </m:sSub>
                          </m:e>
                          <m:e>
                            <m:r>
                              <a:rPr lang="de-DE" b="0" i="0" smtClean="0">
                                <a:latin typeface="Cambria Math" panose="02040503050406030204" pitchFamily="18" charset="0"/>
                              </a:rPr>
                              <m:t>0</m:t>
                            </m:r>
                          </m:e>
                        </m:eqArr>
                      </m:e>
                    </m:d>
                    <m:r>
                      <a:rPr lang="de-DE" b="0" i="0" smtClean="0">
                        <a:latin typeface="Cambria Math" panose="02040503050406030204" pitchFamily="18" charset="0"/>
                      </a:rPr>
                      <m:t>=</m:t>
                    </m:r>
                    <m:d>
                      <m:dPr>
                        <m:ctrlPr>
                          <a:rPr lang="de-DE" i="1">
                            <a:latin typeface="Cambria Math" panose="02040503050406030204" pitchFamily="18" charset="0"/>
                          </a:rPr>
                        </m:ctrlPr>
                      </m:dPr>
                      <m:e>
                        <m:eqArr>
                          <m:eqArrPr>
                            <m:ctrlPr>
                              <a:rPr lang="de-DE" i="1">
                                <a:latin typeface="Cambria Math" panose="02040503050406030204" pitchFamily="18" charset="0"/>
                              </a:rPr>
                            </m:ctrlPr>
                          </m:eqArrPr>
                          <m:e>
                            <m:r>
                              <a:rPr lang="de-DE">
                                <a:latin typeface="Cambria Math" panose="02040503050406030204" pitchFamily="18" charset="0"/>
                              </a:rPr>
                              <m:t>0</m:t>
                            </m:r>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2</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3</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4</m:t>
                                </m:r>
                              </m:sub>
                            </m:sSub>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a:latin typeface="Cambria Math" panose="02040503050406030204" pitchFamily="18" charset="0"/>
                              </a:rPr>
                              <m:t>0</m:t>
                            </m:r>
                          </m:e>
                          <m:e>
                            <m:r>
                              <a:rPr lang="de-DE">
                                <a:latin typeface="Cambria Math" panose="02040503050406030204" pitchFamily="18" charset="0"/>
                              </a:rPr>
                              <m:t>0</m:t>
                            </m:r>
                          </m:e>
                          <m:e>
                            <m:r>
                              <a:rPr lang="de-DE" b="0" i="1" smtClean="0">
                                <a:latin typeface="Cambria Math" panose="02040503050406030204" pitchFamily="18" charset="0"/>
                              </a:rPr>
                              <m:t>0</m:t>
                            </m:r>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10</m:t>
                                </m:r>
                              </m:sub>
                            </m:sSub>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a:latin typeface="Cambria Math" panose="02040503050406030204" pitchFamily="18" charset="0"/>
                              </a:rPr>
                              <m:t>0</m:t>
                            </m:r>
                          </m:e>
                        </m:eqArr>
                      </m:e>
                    </m:d>
                  </m:oMath>
                </a14:m>
                <a:r>
                  <a:rPr lang="en-US"/>
                  <a:t>+</a:t>
                </a:r>
                <a:r>
                  <a:rPr lang="de-DE"/>
                  <a:t> </a:t>
                </a:r>
                <a14:m>
                  <m:oMath xmlns:m="http://schemas.openxmlformats.org/officeDocument/2006/math">
                    <m:d>
                      <m:dPr>
                        <m:ctrlPr>
                          <a:rPr lang="de-DE" i="1">
                            <a:latin typeface="Cambria Math" panose="02040503050406030204" pitchFamily="18" charset="0"/>
                          </a:rPr>
                        </m:ctrlPr>
                      </m:dPr>
                      <m:e>
                        <m:eqArr>
                          <m:eqArrPr>
                            <m:ctrlPr>
                              <a:rPr lang="de-DE" i="1">
                                <a:latin typeface="Cambria Math" panose="02040503050406030204" pitchFamily="18" charset="0"/>
                              </a:rPr>
                            </m:ctrlPr>
                          </m:eqArrPr>
                          <m:e>
                            <m:r>
                              <a:rPr lang="de-DE">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6</m:t>
                                </m:r>
                              </m:sub>
                            </m:sSub>
                          </m:e>
                          <m:e>
                            <m:r>
                              <a:rPr lang="de-DE">
                                <a:latin typeface="Cambria Math" panose="02040503050406030204" pitchFamily="18" charset="0"/>
                              </a:rPr>
                              <m:t>0</m:t>
                            </m:r>
                          </m:e>
                          <m:e>
                            <m:r>
                              <a:rPr lang="de-DE">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a:latin typeface="Cambria Math" panose="02040503050406030204" pitchFamily="18" charset="0"/>
                              </a:rPr>
                              <m:t>0</m:t>
                            </m:r>
                          </m:e>
                        </m:eqArr>
                      </m:e>
                    </m:d>
                  </m:oMath>
                </a14:m>
                <a:r>
                  <a:rPr lang="en-US"/>
                  <a:t>+</a:t>
                </a:r>
                <a:r>
                  <a:rPr lang="de-DE"/>
                  <a:t> </a:t>
                </a:r>
                <a14:m>
                  <m:oMath xmlns:m="http://schemas.openxmlformats.org/officeDocument/2006/math">
                    <m:d>
                      <m:dPr>
                        <m:ctrlPr>
                          <a:rPr lang="de-DE" i="1">
                            <a:latin typeface="Cambria Math" panose="02040503050406030204" pitchFamily="18" charset="0"/>
                          </a:rPr>
                        </m:ctrlPr>
                      </m:dPr>
                      <m:e>
                        <m:eqArr>
                          <m:eqArrPr>
                            <m:ctrlPr>
                              <a:rPr lang="de-DE" i="1" smtClean="0">
                                <a:latin typeface="Cambria Math" panose="02040503050406030204" pitchFamily="18" charset="0"/>
                              </a:rPr>
                            </m:ctrlPr>
                          </m:eqArrPr>
                          <m:e>
                            <m:r>
                              <a:rPr lang="de-DE">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a:latin typeface="Cambria Math" panose="02040503050406030204" pitchFamily="18" charset="0"/>
                              </a:rPr>
                              <m:t>0</m:t>
                            </m:r>
                          </m:e>
                          <m:e>
                            <m:r>
                              <a:rPr lang="de-DE">
                                <a:latin typeface="Cambria Math" panose="02040503050406030204" pitchFamily="18" charset="0"/>
                              </a:rPr>
                              <m:t>0</m:t>
                            </m:r>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9</m:t>
                                </m:r>
                              </m:sub>
                            </m:sSub>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a:latin typeface="Cambria Math" panose="02040503050406030204" pitchFamily="18" charset="0"/>
                              </a:rPr>
                              <m:t>0</m:t>
                            </m:r>
                          </m:e>
                        </m:eqArr>
                      </m:e>
                    </m:d>
                  </m:oMath>
                </a14:m>
                <a:r>
                  <a:rPr lang="en-US"/>
                  <a:t>+</a:t>
                </a:r>
                <a:r>
                  <a:rPr lang="de-DE"/>
                  <a:t> </a:t>
                </a:r>
                <a14:m>
                  <m:oMath xmlns:m="http://schemas.openxmlformats.org/officeDocument/2006/math">
                    <m:d>
                      <m:dPr>
                        <m:ctrlPr>
                          <a:rPr lang="de-DE" i="1">
                            <a:latin typeface="Cambria Math" panose="02040503050406030204" pitchFamily="18" charset="0"/>
                          </a:rPr>
                        </m:ctrlPr>
                      </m:dPr>
                      <m:e>
                        <m:eqArr>
                          <m:eqArrPr>
                            <m:ctrlPr>
                              <a:rPr lang="de-DE" i="1">
                                <a:latin typeface="Cambria Math" panose="02040503050406030204" pitchFamily="18" charset="0"/>
                              </a:rPr>
                            </m:ctrlPr>
                          </m:eqArrPr>
                          <m:e>
                            <m:r>
                              <a:rPr lang="de-DE">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5</m:t>
                                </m:r>
                              </m:sub>
                            </m:sSub>
                          </m:e>
                          <m:e>
                            <m:r>
                              <a:rPr lang="de-DE" b="0" i="1" smtClean="0">
                                <a:latin typeface="Cambria Math" panose="02040503050406030204" pitchFamily="18" charset="0"/>
                              </a:rPr>
                              <m:t>0</m:t>
                            </m:r>
                          </m:e>
                          <m:e>
                            <m:r>
                              <a:rPr lang="de-DE">
                                <a:latin typeface="Cambria Math" panose="02040503050406030204" pitchFamily="18" charset="0"/>
                              </a:rPr>
                              <m:t>0</m:t>
                            </m:r>
                          </m:e>
                          <m:e>
                            <m:r>
                              <a:rPr lang="de-DE">
                                <a:latin typeface="Cambria Math" panose="02040503050406030204" pitchFamily="18" charset="0"/>
                              </a:rPr>
                              <m:t>0</m:t>
                            </m:r>
                          </m:e>
                          <m:e>
                            <m:r>
                              <a:rPr lang="de-DE" b="0" i="1" smtClean="0">
                                <a:latin typeface="Cambria Math" panose="02040503050406030204" pitchFamily="18" charset="0"/>
                              </a:rPr>
                              <m:t>0</m:t>
                            </m:r>
                          </m:e>
                          <m:e>
                            <m:r>
                              <a:rPr lang="de-DE" b="0" i="1" smtClean="0">
                                <a:latin typeface="Cambria Math" panose="02040503050406030204" pitchFamily="18" charset="0"/>
                              </a:rPr>
                              <m:t>0</m:t>
                            </m:r>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11</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12</m:t>
                                </m:r>
                              </m:sub>
                            </m:sSub>
                          </m:e>
                          <m:e>
                            <m:sSub>
                              <m:sSubPr>
                                <m:ctrlPr>
                                  <a:rPr lang="de-DE" i="1">
                                    <a:latin typeface="Cambria Math" panose="02040503050406030204" pitchFamily="18" charset="0"/>
                                  </a:rPr>
                                </m:ctrlPr>
                              </m:sSubPr>
                              <m:e>
                                <m:d>
                                  <m:dPr>
                                    <m:ctrlPr>
                                      <a:rPr lang="de-DE" i="1">
                                        <a:latin typeface="Cambria Math" panose="02040503050406030204" pitchFamily="18" charset="0"/>
                                      </a:rPr>
                                    </m:ctrlPr>
                                  </m:dPr>
                                  <m:e>
                                    <m:r>
                                      <m:rPr>
                                        <m:sty m:val="p"/>
                                      </m:rPr>
                                      <a:rPr lang="de-DE">
                                        <a:latin typeface="Cambria Math" panose="02040503050406030204" pitchFamily="18" charset="0"/>
                                      </a:rPr>
                                      <m:t>JVP</m:t>
                                    </m:r>
                                  </m:e>
                                </m:d>
                              </m:e>
                              <m:sub>
                                <m:r>
                                  <a:rPr lang="de-DE">
                                    <a:latin typeface="Cambria Math" panose="02040503050406030204" pitchFamily="18" charset="0"/>
                                  </a:rPr>
                                  <m:t>13</m:t>
                                </m:r>
                              </m:sub>
                            </m:sSub>
                          </m:e>
                          <m:e>
                            <m:r>
                              <a:rPr lang="de-DE">
                                <a:latin typeface="Cambria Math" panose="02040503050406030204" pitchFamily="18" charset="0"/>
                              </a:rPr>
                              <m:t>0</m:t>
                            </m:r>
                          </m:e>
                        </m:eqArr>
                      </m:e>
                    </m:d>
                  </m:oMath>
                </a14:m>
                <a:endParaRPr lang="en-US"/>
              </a:p>
            </p:txBody>
          </p:sp>
        </mc:Choice>
        <mc:Fallback xmlns="">
          <p:sp>
            <p:nvSpPr>
              <p:cNvPr id="11" name="Textfeld 10">
                <a:extLst>
                  <a:ext uri="{FF2B5EF4-FFF2-40B4-BE49-F238E27FC236}">
                    <a16:creationId xmlns:a16="http://schemas.microsoft.com/office/drawing/2014/main" id="{8B73EB6E-0715-AD7F-EBAA-E9D5909CABCD}"/>
                  </a:ext>
                </a:extLst>
              </p:cNvPr>
              <p:cNvSpPr txBox="1">
                <a:spLocks noRot="1" noChangeAspect="1" noMove="1" noResize="1" noEditPoints="1" noAdjustHandles="1" noChangeArrowheads="1" noChangeShapeType="1" noTextEdit="1"/>
              </p:cNvSpPr>
              <p:nvPr/>
            </p:nvSpPr>
            <p:spPr>
              <a:xfrm>
                <a:off x="5493436" y="2184163"/>
                <a:ext cx="6458178" cy="3913892"/>
              </a:xfrm>
              <a:prstGeom prst="rect">
                <a:avLst/>
              </a:prstGeom>
              <a:blipFill>
                <a:blip r:embed="rId6"/>
                <a:stretch>
                  <a:fillRect/>
                </a:stretch>
              </a:blipFill>
            </p:spPr>
            <p:txBody>
              <a:bodyPr/>
              <a:lstStyle/>
              <a:p>
                <a:r>
                  <a:rPr lang="en-US">
                    <a:noFill/>
                  </a:rPr>
                  <a:t> </a:t>
                </a:r>
              </a:p>
            </p:txBody>
          </p:sp>
        </mc:Fallback>
      </mc:AlternateContent>
      <p:sp>
        <p:nvSpPr>
          <p:cNvPr id="3" name="Foliennummernplatzhalter 2">
            <a:extLst>
              <a:ext uri="{FF2B5EF4-FFF2-40B4-BE49-F238E27FC236}">
                <a16:creationId xmlns:a16="http://schemas.microsoft.com/office/drawing/2014/main" id="{3C6927EB-CE42-9BBD-FD18-AE97266E157C}"/>
              </a:ext>
            </a:extLst>
          </p:cNvPr>
          <p:cNvSpPr>
            <a:spLocks noGrp="1"/>
          </p:cNvSpPr>
          <p:nvPr>
            <p:ph type="sldNum" sz="quarter" idx="12"/>
          </p:nvPr>
        </p:nvSpPr>
        <p:spPr/>
        <p:txBody>
          <a:bodyPr/>
          <a:lstStyle/>
          <a:p>
            <a:fld id="{A0B92CD8-FF24-4321-9188-DC9BF5755683}" type="slidenum">
              <a:rPr lang="en-US" smtClean="0"/>
              <a:t>37</a:t>
            </a:fld>
            <a:endParaRPr lang="en-US"/>
          </a:p>
        </p:txBody>
      </p:sp>
      <p:sp>
        <p:nvSpPr>
          <p:cNvPr id="386" name="Textfeld 385">
            <a:extLst>
              <a:ext uri="{FF2B5EF4-FFF2-40B4-BE49-F238E27FC236}">
                <a16:creationId xmlns:a16="http://schemas.microsoft.com/office/drawing/2014/main" id="{CC788524-59BD-CA96-1E5A-2DE5551347E5}"/>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25326124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698C95B-EEEB-A24C-0695-C15DFE9627CD}"/>
              </a:ext>
            </a:extLst>
          </p:cNvPr>
          <p:cNvSpPr>
            <a:spLocks noGrp="1"/>
          </p:cNvSpPr>
          <p:nvPr>
            <p:ph type="title"/>
          </p:nvPr>
        </p:nvSpPr>
        <p:spPr>
          <a:xfrm>
            <a:off x="684208" y="181354"/>
            <a:ext cx="10515600" cy="1325563"/>
          </a:xfrm>
        </p:spPr>
        <p:txBody>
          <a:bodyPr/>
          <a:lstStyle/>
          <a:p>
            <a:r>
              <a:rPr lang="en-US"/>
              <a:t>But how to find the grouping (coloring)?</a:t>
            </a:r>
          </a:p>
        </p:txBody>
      </p:sp>
      <p:sp>
        <p:nvSpPr>
          <p:cNvPr id="4" name="Textfeld 3">
            <a:extLst>
              <a:ext uri="{FF2B5EF4-FFF2-40B4-BE49-F238E27FC236}">
                <a16:creationId xmlns:a16="http://schemas.microsoft.com/office/drawing/2014/main" id="{0F410F82-A864-79F1-70D0-AAABA2A44AA4}"/>
              </a:ext>
            </a:extLst>
          </p:cNvPr>
          <p:cNvSpPr txBox="1"/>
          <p:nvPr/>
        </p:nvSpPr>
        <p:spPr>
          <a:xfrm>
            <a:off x="803341" y="1506917"/>
            <a:ext cx="7457619" cy="1200329"/>
          </a:xfrm>
          <a:prstGeom prst="rect">
            <a:avLst/>
          </a:prstGeom>
          <a:noFill/>
        </p:spPr>
        <p:txBody>
          <a:bodyPr wrap="none" rtlCol="0">
            <a:spAutoFit/>
          </a:bodyPr>
          <a:lstStyle/>
          <a:p>
            <a:r>
              <a:rPr lang="en-US" sz="2400">
                <a:solidFill>
                  <a:srgbClr val="0070C0"/>
                </a:solidFill>
              </a:rPr>
              <a:t>Well known distance-1 graph coloring problem in disguise</a:t>
            </a:r>
            <a:r>
              <a:rPr lang="en-US" sz="2400"/>
              <a:t>:</a:t>
            </a:r>
          </a:p>
          <a:p>
            <a:r>
              <a:rPr lang="en-US" sz="2400"/>
              <a:t>Nodes: columns of the sparsity of the Jacobian</a:t>
            </a:r>
          </a:p>
          <a:p>
            <a:r>
              <a:rPr lang="en-US" sz="2400"/>
              <a:t>Edges: between overlapping columns</a:t>
            </a:r>
          </a:p>
        </p:txBody>
      </p:sp>
      <p:pic>
        <p:nvPicPr>
          <p:cNvPr id="7" name="Grafik 6">
            <a:extLst>
              <a:ext uri="{FF2B5EF4-FFF2-40B4-BE49-F238E27FC236}">
                <a16:creationId xmlns:a16="http://schemas.microsoft.com/office/drawing/2014/main" id="{215E89C8-AD36-A81A-8559-7A214D7B6FB5}"/>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1080691" y="3429000"/>
            <a:ext cx="9722634" cy="2467097"/>
          </a:xfrm>
          <a:prstGeom prst="rect">
            <a:avLst/>
          </a:prstGeom>
        </p:spPr>
      </p:pic>
      <p:sp>
        <p:nvSpPr>
          <p:cNvPr id="8" name="Textfeld 7">
            <a:extLst>
              <a:ext uri="{FF2B5EF4-FFF2-40B4-BE49-F238E27FC236}">
                <a16:creationId xmlns:a16="http://schemas.microsoft.com/office/drawing/2014/main" id="{E76B6578-013A-5950-BE8E-2B20CD3DC20D}"/>
              </a:ext>
            </a:extLst>
          </p:cNvPr>
          <p:cNvSpPr txBox="1"/>
          <p:nvPr/>
        </p:nvSpPr>
        <p:spPr>
          <a:xfrm>
            <a:off x="865847" y="2832480"/>
            <a:ext cx="2812758" cy="584775"/>
          </a:xfrm>
          <a:prstGeom prst="rect">
            <a:avLst/>
          </a:prstGeom>
          <a:noFill/>
        </p:spPr>
        <p:txBody>
          <a:bodyPr wrap="none" rtlCol="0">
            <a:spAutoFit/>
          </a:bodyPr>
          <a:lstStyle/>
          <a:p>
            <a:r>
              <a:rPr lang="en-US" sz="3200"/>
              <a:t>Simple example</a:t>
            </a:r>
          </a:p>
        </p:txBody>
      </p:sp>
      <p:sp>
        <p:nvSpPr>
          <p:cNvPr id="3" name="Foliennummernplatzhalter 2">
            <a:extLst>
              <a:ext uri="{FF2B5EF4-FFF2-40B4-BE49-F238E27FC236}">
                <a16:creationId xmlns:a16="http://schemas.microsoft.com/office/drawing/2014/main" id="{948E5750-9F62-D1C6-ACE8-A6C254C32F83}"/>
              </a:ext>
            </a:extLst>
          </p:cNvPr>
          <p:cNvSpPr>
            <a:spLocks noGrp="1"/>
          </p:cNvSpPr>
          <p:nvPr>
            <p:ph type="sldNum" sz="quarter" idx="12"/>
          </p:nvPr>
        </p:nvSpPr>
        <p:spPr/>
        <p:txBody>
          <a:bodyPr/>
          <a:lstStyle/>
          <a:p>
            <a:fld id="{A0B92CD8-FF24-4321-9188-DC9BF5755683}" type="slidenum">
              <a:rPr lang="en-US" smtClean="0"/>
              <a:t>38</a:t>
            </a:fld>
            <a:endParaRPr lang="en-US"/>
          </a:p>
        </p:txBody>
      </p:sp>
      <p:sp>
        <p:nvSpPr>
          <p:cNvPr id="383" name="Textfeld 382">
            <a:extLst>
              <a:ext uri="{FF2B5EF4-FFF2-40B4-BE49-F238E27FC236}">
                <a16:creationId xmlns:a16="http://schemas.microsoft.com/office/drawing/2014/main" id="{F966FE1E-03D6-6381-5A86-533C733B5FC2}"/>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6252349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Grafik 9">
            <a:extLst>
              <a:ext uri="{FF2B5EF4-FFF2-40B4-BE49-F238E27FC236}">
                <a16:creationId xmlns:a16="http://schemas.microsoft.com/office/drawing/2014/main" id="{03E910EB-22DD-AE66-D226-45513769D8C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612358" y="1605628"/>
            <a:ext cx="5603731" cy="4202798"/>
          </a:xfrm>
          <a:prstGeom prst="rect">
            <a:avLst/>
          </a:prstGeom>
        </p:spPr>
      </p:pic>
      <p:pic>
        <p:nvPicPr>
          <p:cNvPr id="5" name="Grafik 4">
            <a:extLst>
              <a:ext uri="{FF2B5EF4-FFF2-40B4-BE49-F238E27FC236}">
                <a16:creationId xmlns:a16="http://schemas.microsoft.com/office/drawing/2014/main" id="{79E5945B-DADF-0B31-0A11-C1651CF6F6A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510" y="1807085"/>
            <a:ext cx="4836848" cy="3627636"/>
          </a:xfrm>
          <a:prstGeom prst="rect">
            <a:avLst/>
          </a:prstGeom>
        </p:spPr>
      </p:pic>
      <p:cxnSp>
        <p:nvCxnSpPr>
          <p:cNvPr id="7" name="Gerade Verbindung mit Pfeil 6">
            <a:extLst>
              <a:ext uri="{FF2B5EF4-FFF2-40B4-BE49-F238E27FC236}">
                <a16:creationId xmlns:a16="http://schemas.microsoft.com/office/drawing/2014/main" id="{3F629927-368F-C7F9-698F-2A0612DEB798}"/>
              </a:ext>
            </a:extLst>
          </p:cNvPr>
          <p:cNvCxnSpPr>
            <a:cxnSpLocks/>
          </p:cNvCxnSpPr>
          <p:nvPr/>
        </p:nvCxnSpPr>
        <p:spPr>
          <a:xfrm>
            <a:off x="3906206" y="794079"/>
            <a:ext cx="6433931" cy="0"/>
          </a:xfrm>
          <a:prstGeom prst="straightConnector1">
            <a:avLst/>
          </a:prstGeom>
          <a:ln w="57150">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8" name="Textfeld 7">
            <a:extLst>
              <a:ext uri="{FF2B5EF4-FFF2-40B4-BE49-F238E27FC236}">
                <a16:creationId xmlns:a16="http://schemas.microsoft.com/office/drawing/2014/main" id="{2C0929D0-3588-EE8C-152B-6061FCF39FCE}"/>
              </a:ext>
            </a:extLst>
          </p:cNvPr>
          <p:cNvSpPr txBox="1"/>
          <p:nvPr/>
        </p:nvSpPr>
        <p:spPr>
          <a:xfrm>
            <a:off x="3815800" y="917301"/>
            <a:ext cx="6614744" cy="461665"/>
          </a:xfrm>
          <a:prstGeom prst="rect">
            <a:avLst/>
          </a:prstGeom>
          <a:noFill/>
        </p:spPr>
        <p:txBody>
          <a:bodyPr wrap="square" rtlCol="0">
            <a:spAutoFit/>
          </a:bodyPr>
          <a:lstStyle/>
          <a:p>
            <a:r>
              <a:rPr lang="en-US" sz="2400"/>
              <a:t>NP-complete </a:t>
            </a:r>
            <a:r>
              <a:rPr lang="en-US" sz="2400">
                <a:sym typeface="Wingdings" panose="05000000000000000000" pitchFamily="2" charset="2"/>
              </a:rPr>
              <a:t> use approximate Greedy algorithm</a:t>
            </a:r>
            <a:endParaRPr lang="en-US" sz="2400"/>
          </a:p>
        </p:txBody>
      </p:sp>
      <p:sp>
        <p:nvSpPr>
          <p:cNvPr id="2" name="Foliennummernplatzhalter 1">
            <a:extLst>
              <a:ext uri="{FF2B5EF4-FFF2-40B4-BE49-F238E27FC236}">
                <a16:creationId xmlns:a16="http://schemas.microsoft.com/office/drawing/2014/main" id="{47C9394B-DD5D-D7D4-6350-64D8D3B8F911}"/>
              </a:ext>
            </a:extLst>
          </p:cNvPr>
          <p:cNvSpPr>
            <a:spLocks noGrp="1"/>
          </p:cNvSpPr>
          <p:nvPr>
            <p:ph type="sldNum" sz="quarter" idx="12"/>
          </p:nvPr>
        </p:nvSpPr>
        <p:spPr/>
        <p:txBody>
          <a:bodyPr/>
          <a:lstStyle/>
          <a:p>
            <a:fld id="{A0B92CD8-FF24-4321-9188-DC9BF5755683}" type="slidenum">
              <a:rPr lang="en-US" smtClean="0"/>
              <a:t>39</a:t>
            </a:fld>
            <a:endParaRPr lang="en-US"/>
          </a:p>
        </p:txBody>
      </p:sp>
      <p:sp>
        <p:nvSpPr>
          <p:cNvPr id="3" name="Textfeld 2">
            <a:extLst>
              <a:ext uri="{FF2B5EF4-FFF2-40B4-BE49-F238E27FC236}">
                <a16:creationId xmlns:a16="http://schemas.microsoft.com/office/drawing/2014/main" id="{27DFF1AD-F2DD-0652-CFF4-A7937EFAAD35}"/>
              </a:ext>
            </a:extLst>
          </p:cNvPr>
          <p:cNvSpPr txBox="1"/>
          <p:nvPr/>
        </p:nvSpPr>
        <p:spPr>
          <a:xfrm>
            <a:off x="950511" y="5291863"/>
            <a:ext cx="5759450" cy="830997"/>
          </a:xfrm>
          <a:prstGeom prst="rect">
            <a:avLst/>
          </a:prstGeom>
          <a:noFill/>
        </p:spPr>
        <p:txBody>
          <a:bodyPr wrap="square" rtlCol="0">
            <a:spAutoFit/>
          </a:bodyPr>
          <a:lstStyle/>
          <a:p>
            <a:r>
              <a:rPr lang="en-US" sz="2400">
                <a:hlinkClick r:id="rId6" action="ppaction://hlinksldjump"/>
              </a:rPr>
              <a:t>Greedy algorithm we used and step by step application in appendix :)</a:t>
            </a:r>
            <a:endParaRPr lang="en-US" sz="2400"/>
          </a:p>
        </p:txBody>
      </p:sp>
      <p:sp>
        <p:nvSpPr>
          <p:cNvPr id="385" name="Textfeld 384">
            <a:extLst>
              <a:ext uri="{FF2B5EF4-FFF2-40B4-BE49-F238E27FC236}">
                <a16:creationId xmlns:a16="http://schemas.microsoft.com/office/drawing/2014/main" id="{DF2008EC-A06B-9D36-AC60-BBA1A401267C}"/>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16785320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3" name="Brusselator_Oscillations_HQ_Render">
            <a:hlinkClick r:id="" action="ppaction://media"/>
            <a:extLst>
              <a:ext uri="{FF2B5EF4-FFF2-40B4-BE49-F238E27FC236}">
                <a16:creationId xmlns:a16="http://schemas.microsoft.com/office/drawing/2014/main" id="{7AC94C73-2D44-29EF-0866-C0C8D8C1A43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044" y="1211770"/>
            <a:ext cx="6548120" cy="4911090"/>
          </a:xfrm>
          <a:prstGeom prst="rect">
            <a:avLst/>
          </a:prstGeom>
        </p:spPr>
      </p:pic>
      <p:sp>
        <p:nvSpPr>
          <p:cNvPr id="6" name="Textfeld 5">
            <a:extLst>
              <a:ext uri="{FF2B5EF4-FFF2-40B4-BE49-F238E27FC236}">
                <a16:creationId xmlns:a16="http://schemas.microsoft.com/office/drawing/2014/main" id="{238652C9-84A6-2BA5-F287-7DCC985D77B0}"/>
              </a:ext>
            </a:extLst>
          </p:cNvPr>
          <p:cNvSpPr txBox="1"/>
          <p:nvPr/>
        </p:nvSpPr>
        <p:spPr>
          <a:xfrm>
            <a:off x="6206554" y="1543507"/>
            <a:ext cx="5559552" cy="2554545"/>
          </a:xfrm>
          <a:prstGeom prst="rect">
            <a:avLst/>
          </a:prstGeom>
          <a:noFill/>
        </p:spPr>
        <p:txBody>
          <a:bodyPr wrap="square" rtlCol="0">
            <a:spAutoFit/>
          </a:bodyPr>
          <a:lstStyle/>
          <a:p>
            <a:r>
              <a:rPr lang="en-US" sz="4000"/>
              <a:t>A beautiful oscillatory system involving chemistry and diffusion </a:t>
            </a:r>
          </a:p>
          <a:p>
            <a:r>
              <a:rPr lang="en-US" sz="4000">
                <a:solidFill>
                  <a:schemeClr val="accent6">
                    <a:lumMod val="75000"/>
                  </a:schemeClr>
                </a:solidFill>
              </a:rPr>
              <a:t>the Brusselator</a:t>
            </a:r>
            <a:r>
              <a:rPr lang="en-US" sz="4000"/>
              <a:t>.</a:t>
            </a:r>
          </a:p>
        </p:txBody>
      </p:sp>
      <p:sp>
        <p:nvSpPr>
          <p:cNvPr id="7" name="Textfeld 6">
            <a:extLst>
              <a:ext uri="{FF2B5EF4-FFF2-40B4-BE49-F238E27FC236}">
                <a16:creationId xmlns:a16="http://schemas.microsoft.com/office/drawing/2014/main" id="{13713C9D-7FBF-030E-4DB7-544C7210B988}"/>
              </a:ext>
            </a:extLst>
          </p:cNvPr>
          <p:cNvSpPr txBox="1"/>
          <p:nvPr/>
        </p:nvSpPr>
        <p:spPr>
          <a:xfrm>
            <a:off x="7029907" y="4601261"/>
            <a:ext cx="3509166" cy="830997"/>
          </a:xfrm>
          <a:prstGeom prst="rect">
            <a:avLst/>
          </a:prstGeom>
          <a:noFill/>
        </p:spPr>
        <p:txBody>
          <a:bodyPr wrap="none" rtlCol="0">
            <a:spAutoFit/>
          </a:bodyPr>
          <a:lstStyle/>
          <a:p>
            <a:r>
              <a:rPr lang="en-US" sz="4800">
                <a:solidFill>
                  <a:schemeClr val="accent1">
                    <a:lumMod val="50000"/>
                  </a:schemeClr>
                </a:solidFill>
              </a:rPr>
              <a:t>… and its stiff</a:t>
            </a:r>
          </a:p>
        </p:txBody>
      </p:sp>
      <p:sp>
        <p:nvSpPr>
          <p:cNvPr id="8" name="Titel 1">
            <a:extLst>
              <a:ext uri="{FF2B5EF4-FFF2-40B4-BE49-F238E27FC236}">
                <a16:creationId xmlns:a16="http://schemas.microsoft.com/office/drawing/2014/main" id="{B130BFD2-F3BC-D9DC-858B-F2BC34025091}"/>
              </a:ext>
            </a:extLst>
          </p:cNvPr>
          <p:cNvSpPr>
            <a:spLocks noGrp="1"/>
          </p:cNvSpPr>
          <p:nvPr>
            <p:ph type="title"/>
          </p:nvPr>
        </p:nvSpPr>
        <p:spPr>
          <a:xfrm>
            <a:off x="586829" y="0"/>
            <a:ext cx="2708275" cy="1325563"/>
          </a:xfrm>
        </p:spPr>
        <p:txBody>
          <a:bodyPr/>
          <a:lstStyle/>
          <a:p>
            <a:r>
              <a:rPr lang="en-US">
                <a:solidFill>
                  <a:schemeClr val="accent1">
                    <a:lumMod val="50000"/>
                  </a:schemeClr>
                </a:solidFill>
              </a:rPr>
              <a:t>Motivation</a:t>
            </a:r>
          </a:p>
        </p:txBody>
      </p:sp>
      <p:sp>
        <p:nvSpPr>
          <p:cNvPr id="9" name="Foliennummernplatzhalter 8">
            <a:extLst>
              <a:ext uri="{FF2B5EF4-FFF2-40B4-BE49-F238E27FC236}">
                <a16:creationId xmlns:a16="http://schemas.microsoft.com/office/drawing/2014/main" id="{768A2286-49F3-7B07-6E41-82802E5A295E}"/>
              </a:ext>
            </a:extLst>
          </p:cNvPr>
          <p:cNvSpPr>
            <a:spLocks noGrp="1"/>
          </p:cNvSpPr>
          <p:nvPr>
            <p:ph type="sldNum" sz="quarter" idx="12"/>
          </p:nvPr>
        </p:nvSpPr>
        <p:spPr/>
        <p:txBody>
          <a:bodyPr/>
          <a:lstStyle/>
          <a:p>
            <a:fld id="{A0B92CD8-FF24-4321-9188-DC9BF5755683}" type="slidenum">
              <a:rPr lang="en-US" smtClean="0"/>
              <a:t>4</a:t>
            </a:fld>
            <a:endParaRPr lang="en-US"/>
          </a:p>
        </p:txBody>
      </p:sp>
      <p:sp>
        <p:nvSpPr>
          <p:cNvPr id="385" name="Textfeld 384">
            <a:extLst>
              <a:ext uri="{FF2B5EF4-FFF2-40B4-BE49-F238E27FC236}">
                <a16:creationId xmlns:a16="http://schemas.microsoft.com/office/drawing/2014/main" id="{C8C71EC2-F074-878A-2D77-2753810D2A59}"/>
              </a:ext>
            </a:extLst>
          </p:cNvPr>
          <p:cNvSpPr txBox="1"/>
          <p:nvPr/>
        </p:nvSpPr>
        <p:spPr>
          <a:xfrm>
            <a:off x="1454151" y="5992055"/>
            <a:ext cx="4987150" cy="261610"/>
          </a:xfrm>
          <a:prstGeom prst="rect">
            <a:avLst/>
          </a:prstGeom>
          <a:noFill/>
        </p:spPr>
        <p:txBody>
          <a:bodyPr wrap="square">
            <a:spAutoFit/>
          </a:bodyPr>
          <a:lstStyle/>
          <a:p>
            <a:r>
              <a:rPr lang="de-DE" sz="1100" b="0" i="0" u="sng">
                <a:solidFill>
                  <a:srgbClr val="0563C1"/>
                </a:solidFill>
                <a:effectLst/>
                <a:latin typeface="Helvetica Neue"/>
                <a:hlinkClick r:id="rId6">
                  <a:extLst>
                    <a:ext uri="{A12FA001-AC4F-418D-AE19-62706E023703}">
                      <ahyp:hlinkClr xmlns:ahyp="http://schemas.microsoft.com/office/drawing/2018/hyperlinkcolor" val="tx"/>
                    </a:ext>
                  </a:extLst>
                </a:hlinkClick>
              </a:rPr>
              <a:t>H-Psi-</a:t>
            </a:r>
            <a:r>
              <a:rPr lang="de-DE" sz="1100" b="0" i="0" u="sng" err="1">
                <a:solidFill>
                  <a:srgbClr val="0563C1"/>
                </a:solidFill>
                <a:effectLst/>
                <a:latin typeface="Helvetica Neue"/>
                <a:hlinkClick r:id="rId6">
                  <a:extLst>
                    <a:ext uri="{A12FA001-AC4F-418D-AE19-62706E023703}">
                      <ahyp:hlinkClr xmlns:ahyp="http://schemas.microsoft.com/office/drawing/2018/hyperlinkcolor" val="tx"/>
                    </a:ext>
                  </a:extLst>
                </a:hlinkClick>
              </a:rPr>
              <a:t>is</a:t>
            </a:r>
            <a:r>
              <a:rPr lang="de-DE" sz="1100" b="0" i="0" u="sng">
                <a:solidFill>
                  <a:srgbClr val="0563C1"/>
                </a:solidFill>
                <a:effectLst/>
                <a:latin typeface="Helvetica Neue"/>
                <a:hlinkClick r:id="rId6">
                  <a:extLst>
                    <a:ext uri="{A12FA001-AC4F-418D-AE19-62706E023703}">
                      <ahyp:hlinkClr xmlns:ahyp="http://schemas.microsoft.com/office/drawing/2018/hyperlinkcolor" val="tx"/>
                    </a:ext>
                  </a:extLst>
                </a:hlinkClick>
              </a:rPr>
              <a:t>-E-Psi</a:t>
            </a:r>
            <a:r>
              <a:rPr lang="de-DE" sz="1100" b="0" i="0">
                <a:solidFill>
                  <a:srgbClr val="333333"/>
                </a:solidFill>
                <a:effectLst/>
                <a:latin typeface="Helvetica Neue"/>
              </a:rPr>
              <a:t>, </a:t>
            </a:r>
            <a:r>
              <a:rPr lang="de-DE" sz="1100" b="0" i="0" u="sng">
                <a:solidFill>
                  <a:srgbClr val="0000CC"/>
                </a:solidFill>
                <a:effectLst/>
                <a:latin typeface="Helvetica Neue"/>
                <a:hlinkClick r:id="rId7"/>
              </a:rPr>
              <a:t>Brusselator </a:t>
            </a:r>
            <a:r>
              <a:rPr lang="de-DE" sz="1100" b="0" i="0" u="sng" err="1">
                <a:solidFill>
                  <a:srgbClr val="0000CC"/>
                </a:solidFill>
                <a:effectLst/>
                <a:latin typeface="Helvetica Neue"/>
                <a:hlinkClick r:id="rId7"/>
              </a:rPr>
              <a:t>Oscillations</a:t>
            </a:r>
            <a:r>
              <a:rPr lang="de-DE" sz="1100" b="0" i="0" u="sng">
                <a:solidFill>
                  <a:srgbClr val="0000CC"/>
                </a:solidFill>
                <a:effectLst/>
                <a:latin typeface="Helvetica Neue"/>
                <a:hlinkClick r:id="rId7"/>
              </a:rPr>
              <a:t> HQ </a:t>
            </a:r>
            <a:r>
              <a:rPr lang="de-DE" sz="1100" b="0" i="0" u="sng" err="1">
                <a:solidFill>
                  <a:srgbClr val="0000CC"/>
                </a:solidFill>
                <a:effectLst/>
                <a:latin typeface="Helvetica Neue"/>
                <a:hlinkClick r:id="rId7"/>
              </a:rPr>
              <a:t>Render</a:t>
            </a:r>
            <a:r>
              <a:rPr lang="de-DE" sz="1100" b="0" i="0">
                <a:solidFill>
                  <a:srgbClr val="333333"/>
                </a:solidFill>
                <a:effectLst/>
                <a:latin typeface="Helvetica Neue"/>
              </a:rPr>
              <a:t>, </a:t>
            </a:r>
            <a:r>
              <a:rPr lang="de-DE" sz="1100" b="0" i="0" u="sng">
                <a:solidFill>
                  <a:srgbClr val="0000CC"/>
                </a:solidFill>
                <a:effectLst/>
                <a:latin typeface="Helvetica Neue"/>
                <a:hlinkClick r:id="rId8"/>
              </a:rPr>
              <a:t>CC BY-SA 4.0</a:t>
            </a:r>
            <a:endParaRPr lang="en-US" sz="1100"/>
          </a:p>
        </p:txBody>
      </p:sp>
      <p:sp>
        <p:nvSpPr>
          <p:cNvPr id="386" name="Textfeld 385">
            <a:extLst>
              <a:ext uri="{FF2B5EF4-FFF2-40B4-BE49-F238E27FC236}">
                <a16:creationId xmlns:a16="http://schemas.microsoft.com/office/drawing/2014/main" id="{863EBB42-3236-8891-F0B4-A14056F11ABF}"/>
              </a:ext>
            </a:extLst>
          </p:cNvPr>
          <p:cNvSpPr txBox="1"/>
          <p:nvPr/>
        </p:nvSpPr>
        <p:spPr>
          <a:xfrm>
            <a:off x="876300" y="5968115"/>
            <a:ext cx="728661" cy="307777"/>
          </a:xfrm>
          <a:prstGeom prst="rect">
            <a:avLst/>
          </a:prstGeom>
          <a:noFill/>
        </p:spPr>
        <p:txBody>
          <a:bodyPr wrap="none" rtlCol="0">
            <a:spAutoFit/>
          </a:bodyPr>
          <a:lstStyle/>
          <a:p>
            <a:r>
              <a:rPr lang="en-US" sz="1400"/>
              <a:t>Source:</a:t>
            </a:r>
          </a:p>
        </p:txBody>
      </p:sp>
    </p:spTree>
    <p:extLst>
      <p:ext uri="{BB962C8B-B14F-4D97-AF65-F5344CB8AC3E}">
        <p14:creationId xmlns:p14="http://schemas.microsoft.com/office/powerpoint/2010/main" val="24367512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00" fill="hold"/>
                                        <p:tgtEl>
                                          <p:spTgt spid="38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83"/>
                </p:tgtEl>
              </p:cMediaNode>
            </p:video>
            <p:seq concurrent="1" nextAc="seek">
              <p:cTn id="8" restart="whenNotActive" fill="hold" evtFilter="cancelBubble" nodeType="interactiveSeq">
                <p:stCondLst>
                  <p:cond evt="onClick" delay="0">
                    <p:tgtEl>
                      <p:spTgt spid="38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3"/>
                                        </p:tgtEl>
                                      </p:cBhvr>
                                    </p:cmd>
                                  </p:childTnLst>
                                </p:cTn>
                              </p:par>
                            </p:childTnLst>
                          </p:cTn>
                        </p:par>
                      </p:childTnLst>
                    </p:cTn>
                  </p:par>
                </p:childTnLst>
              </p:cTn>
              <p:nextCondLst>
                <p:cond evt="onClick" delay="0">
                  <p:tgtEl>
                    <p:spTgt spid="383"/>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089B05C-2741-1ED1-31F8-2B00B71A0AD5}"/>
              </a:ext>
            </a:extLst>
          </p:cNvPr>
          <p:cNvSpPr>
            <a:spLocks noGrp="1"/>
          </p:cNvSpPr>
          <p:nvPr>
            <p:ph type="title"/>
          </p:nvPr>
        </p:nvSpPr>
        <p:spPr/>
        <p:txBody>
          <a:bodyPr/>
          <a:lstStyle/>
          <a:p>
            <a:r>
              <a:rPr lang="en-US"/>
              <a:t>Results</a:t>
            </a:r>
          </a:p>
        </p:txBody>
      </p:sp>
      <p:sp>
        <p:nvSpPr>
          <p:cNvPr id="5" name="Textfeld 4">
            <a:extLst>
              <a:ext uri="{FF2B5EF4-FFF2-40B4-BE49-F238E27FC236}">
                <a16:creationId xmlns:a16="http://schemas.microsoft.com/office/drawing/2014/main" id="{62E37EFF-80B6-7588-46B3-A2C0A184F4D4}"/>
              </a:ext>
            </a:extLst>
          </p:cNvPr>
          <p:cNvSpPr txBox="1"/>
          <p:nvPr/>
        </p:nvSpPr>
        <p:spPr>
          <a:xfrm>
            <a:off x="8506420" y="2104231"/>
            <a:ext cx="2623542" cy="2215991"/>
          </a:xfrm>
          <a:prstGeom prst="rect">
            <a:avLst/>
          </a:prstGeom>
          <a:noFill/>
        </p:spPr>
        <p:txBody>
          <a:bodyPr wrap="square">
            <a:spAutoFit/>
          </a:bodyPr>
          <a:lstStyle/>
          <a:p>
            <a:r>
              <a:rPr lang="de-DE" sz="13800" dirty="0"/>
              <a:t>🎉</a:t>
            </a:r>
            <a:endParaRPr lang="de-DE" sz="13800" b="1" dirty="0"/>
          </a:p>
        </p:txBody>
      </p:sp>
      <mc:AlternateContent xmlns:mc="http://schemas.openxmlformats.org/markup-compatibility/2006" xmlns:a14="http://schemas.microsoft.com/office/drawing/2010/main">
        <mc:Choice Requires="a14">
          <p:graphicFrame>
            <p:nvGraphicFramePr>
              <p:cNvPr id="6" name="Tabelle 5">
                <a:extLst>
                  <a:ext uri="{FF2B5EF4-FFF2-40B4-BE49-F238E27FC236}">
                    <a16:creationId xmlns:a16="http://schemas.microsoft.com/office/drawing/2014/main" id="{E4AEC7A9-4E55-923F-B2B5-9C59484BDF6C}"/>
                  </a:ext>
                </a:extLst>
              </p:cNvPr>
              <p:cNvGraphicFramePr>
                <a:graphicFrameLocks noGrp="1"/>
              </p:cNvGraphicFramePr>
              <p:nvPr>
                <p:extLst>
                  <p:ext uri="{D42A27DB-BD31-4B8C-83A1-F6EECF244321}">
                    <p14:modId xmlns:p14="http://schemas.microsoft.com/office/powerpoint/2010/main" val="2546366294"/>
                  </p:ext>
                </p:extLst>
              </p:nvPr>
            </p:nvGraphicFramePr>
            <p:xfrm>
              <a:off x="966786" y="2000250"/>
              <a:ext cx="6512721" cy="2651760"/>
            </p:xfrm>
            <a:graphic>
              <a:graphicData uri="http://schemas.openxmlformats.org/drawingml/2006/table">
                <a:tbl>
                  <a:tblPr firstRow="1" bandRow="1">
                    <a:tableStyleId>{5940675A-B579-460E-94D1-54222C63F5DA}</a:tableStyleId>
                  </a:tblPr>
                  <a:tblGrid>
                    <a:gridCol w="2170907">
                      <a:extLst>
                        <a:ext uri="{9D8B030D-6E8A-4147-A177-3AD203B41FA5}">
                          <a16:colId xmlns:a16="http://schemas.microsoft.com/office/drawing/2014/main" val="2537354867"/>
                        </a:ext>
                      </a:extLst>
                    </a:gridCol>
                    <a:gridCol w="2170907">
                      <a:extLst>
                        <a:ext uri="{9D8B030D-6E8A-4147-A177-3AD203B41FA5}">
                          <a16:colId xmlns:a16="http://schemas.microsoft.com/office/drawing/2014/main" val="1394800474"/>
                        </a:ext>
                      </a:extLst>
                    </a:gridCol>
                    <a:gridCol w="2170907">
                      <a:extLst>
                        <a:ext uri="{9D8B030D-6E8A-4147-A177-3AD203B41FA5}">
                          <a16:colId xmlns:a16="http://schemas.microsoft.com/office/drawing/2014/main" val="4090893952"/>
                        </a:ext>
                      </a:extLst>
                    </a:gridCol>
                  </a:tblGrid>
                  <a:tr h="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accent1">
                                  <a:lumMod val="75000"/>
                                </a:schemeClr>
                              </a:solidFill>
                            </a:rPr>
                            <a:t>Implicit Euler; Quasi-Newton, </a:t>
                          </a:r>
                          <a14:m>
                            <m:oMath xmlns:m="http://schemas.openxmlformats.org/officeDocument/2006/math">
                              <m:r>
                                <m:rPr>
                                  <m:sty m:val="p"/>
                                </m:rPr>
                                <a:rPr lang="de-DE" b="0" i="0" smtClean="0">
                                  <a:solidFill>
                                    <a:schemeClr val="accent1">
                                      <a:lumMod val="75000"/>
                                    </a:schemeClr>
                                  </a:solidFill>
                                  <a:latin typeface="Cambria Math" panose="02040503050406030204" pitchFamily="18" charset="0"/>
                                </a:rPr>
                                <m:t>dt</m:t>
                              </m:r>
                              <m:r>
                                <a:rPr lang="de-DE" b="0" i="0" smtClean="0">
                                  <a:solidFill>
                                    <a:schemeClr val="accent1">
                                      <a:lumMod val="75000"/>
                                    </a:schemeClr>
                                  </a:solidFill>
                                  <a:latin typeface="Cambria Math" panose="02040503050406030204" pitchFamily="18" charset="0"/>
                                </a:rPr>
                                <m:t>=0.1</m:t>
                              </m:r>
                            </m:oMath>
                          </a14:m>
                          <a:endParaRPr lang="en-US" i="0">
                            <a:solidFill>
                              <a:schemeClr val="accent1">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accent1">
                                  <a:lumMod val="75000"/>
                                </a:schemeClr>
                              </a:solidFill>
                            </a:rPr>
                            <a:t>Implicit Euler; Quasi-Newton,</a:t>
                          </a:r>
                          <a:r>
                            <a:rPr lang="en-US" i="0" baseline="0">
                              <a:solidFill>
                                <a:schemeClr val="accent1">
                                  <a:lumMod val="75000"/>
                                </a:schemeClr>
                              </a:solidFill>
                            </a:rPr>
                            <a:t> coloring,</a:t>
                          </a:r>
                          <a:r>
                            <a:rPr lang="en-US" i="0">
                              <a:solidFill>
                                <a:schemeClr val="accent1">
                                  <a:lumMod val="75000"/>
                                </a:schemeClr>
                              </a:solidFill>
                            </a:rPr>
                            <a:t> </a:t>
                          </a:r>
                          <a14:m>
                            <m:oMath xmlns:m="http://schemas.openxmlformats.org/officeDocument/2006/math">
                              <m:r>
                                <m:rPr>
                                  <m:sty m:val="p"/>
                                </m:rPr>
                                <a:rPr lang="de-DE" b="0" i="0" smtClean="0">
                                  <a:solidFill>
                                    <a:schemeClr val="accent1">
                                      <a:lumMod val="75000"/>
                                    </a:schemeClr>
                                  </a:solidFill>
                                  <a:latin typeface="Cambria Math" panose="02040503050406030204" pitchFamily="18" charset="0"/>
                                </a:rPr>
                                <m:t>dt</m:t>
                              </m:r>
                              <m:r>
                                <a:rPr lang="de-DE" b="0" i="0" smtClean="0">
                                  <a:solidFill>
                                    <a:schemeClr val="accent1">
                                      <a:lumMod val="75000"/>
                                    </a:schemeClr>
                                  </a:solidFill>
                                  <a:latin typeface="Cambria Math" panose="02040503050406030204" pitchFamily="18" charset="0"/>
                                </a:rPr>
                                <m:t>=0.1</m:t>
                              </m:r>
                            </m:oMath>
                          </a14:m>
                          <a:endParaRPr lang="en-US" i="0">
                            <a:solidFill>
                              <a:schemeClr val="accent1">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i="0">
                              <a:solidFill>
                                <a:schemeClr val="accent1">
                                  <a:lumMod val="75000"/>
                                </a:schemeClr>
                              </a:solidFill>
                            </a:rPr>
                            <a:t>Implicit Euler; Quasi-Newton,</a:t>
                          </a:r>
                          <a:r>
                            <a:rPr lang="en-US" i="0" baseline="0">
                              <a:solidFill>
                                <a:schemeClr val="accent1">
                                  <a:lumMod val="75000"/>
                                </a:schemeClr>
                              </a:solidFill>
                            </a:rPr>
                            <a:t> coloring, </a:t>
                          </a:r>
                          <a:r>
                            <a:rPr lang="en-US" b="1" i="0" baseline="0">
                              <a:solidFill>
                                <a:schemeClr val="accent1">
                                  <a:lumMod val="75000"/>
                                </a:schemeClr>
                              </a:solidFill>
                            </a:rPr>
                            <a:t>sparse factorization</a:t>
                          </a:r>
                          <a:r>
                            <a:rPr lang="en-US" b="1" i="0">
                              <a:solidFill>
                                <a:schemeClr val="accent1">
                                  <a:lumMod val="75000"/>
                                </a:schemeClr>
                              </a:solidFill>
                            </a:rPr>
                            <a:t> </a:t>
                          </a:r>
                          <a14:m>
                            <m:oMath xmlns:m="http://schemas.openxmlformats.org/officeDocument/2006/math">
                              <m:r>
                                <m:rPr>
                                  <m:sty m:val="p"/>
                                </m:rPr>
                                <a:rPr lang="de-DE" b="0" i="0" smtClean="0">
                                  <a:solidFill>
                                    <a:schemeClr val="accent1">
                                      <a:lumMod val="75000"/>
                                    </a:schemeClr>
                                  </a:solidFill>
                                  <a:latin typeface="Cambria Math" panose="02040503050406030204" pitchFamily="18" charset="0"/>
                                </a:rPr>
                                <m:t>dt</m:t>
                              </m:r>
                              <m:r>
                                <a:rPr lang="de-DE" b="0" i="0" smtClean="0">
                                  <a:solidFill>
                                    <a:schemeClr val="accent1">
                                      <a:lumMod val="75000"/>
                                    </a:schemeClr>
                                  </a:solidFill>
                                  <a:latin typeface="Cambria Math" panose="02040503050406030204" pitchFamily="18" charset="0"/>
                                </a:rPr>
                                <m:t>=0.1</m:t>
                              </m:r>
                            </m:oMath>
                          </a14:m>
                          <a:endParaRPr lang="en-US" i="0">
                            <a:solidFill>
                              <a:schemeClr val="accent1">
                                <a:lumMod val="75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i="0">
                            <a:solidFill>
                              <a:schemeClr val="accent1">
                                <a:lumMod val="75000"/>
                              </a:schemeClr>
                            </a:solidFill>
                          </a:endParaRPr>
                        </a:p>
                      </a:txBody>
                      <a:tcPr/>
                    </a:tc>
                    <a:extLst>
                      <a:ext uri="{0D108BD9-81ED-4DB2-BD59-A6C34878D82A}">
                        <a16:rowId xmlns:a16="http://schemas.microsoft.com/office/drawing/2014/main" val="2945865123"/>
                      </a:ext>
                    </a:extLst>
                  </a:tr>
                  <a:tr h="370840">
                    <a:tc>
                      <a:txBody>
                        <a:bodyPr/>
                        <a:lstStyle/>
                        <a:p>
                          <a:r>
                            <a:rPr lang="en-US" sz="1800" b="0" i="0" kern="1200">
                              <a:solidFill>
                                <a:schemeClr val="accent2">
                                  <a:lumMod val="75000"/>
                                </a:schemeClr>
                              </a:solidFill>
                              <a:effectLst/>
                              <a:latin typeface="+mn-lt"/>
                              <a:ea typeface="+mn-ea"/>
                              <a:cs typeface="+mn-cs"/>
                            </a:rPr>
                            <a:t>3.144 s (197980 allocations: 5.57 GiB)</a:t>
                          </a:r>
                          <a:endParaRPr lang="en-US" i="0">
                            <a:solidFill>
                              <a:schemeClr val="accent2">
                                <a:lumMod val="75000"/>
                              </a:schemeClr>
                            </a:solidFill>
                          </a:endParaRPr>
                        </a:p>
                      </a:txBody>
                      <a:tcPr/>
                    </a:tc>
                    <a:tc>
                      <a:txBody>
                        <a:bodyPr/>
                        <a:lstStyle/>
                        <a:p>
                          <a:r>
                            <a:rPr lang="en-US" sz="1800" b="0" i="0" kern="1200">
                              <a:solidFill>
                                <a:schemeClr val="tx1"/>
                              </a:solidFill>
                              <a:effectLst/>
                              <a:latin typeface="+mn-lt"/>
                              <a:ea typeface="+mn-ea"/>
                              <a:cs typeface="+mn-cs"/>
                            </a:rPr>
                            <a:t>877.994 </a:t>
                          </a:r>
                          <a:r>
                            <a:rPr lang="en-US" sz="1800" b="0" i="0" kern="1200" err="1">
                              <a:solidFill>
                                <a:schemeClr val="tx1"/>
                              </a:solidFill>
                              <a:effectLst/>
                              <a:latin typeface="+mn-lt"/>
                              <a:ea typeface="+mn-ea"/>
                              <a:cs typeface="+mn-cs"/>
                            </a:rPr>
                            <a:t>ms</a:t>
                          </a:r>
                          <a:r>
                            <a:rPr lang="en-US" sz="1800" b="0" i="0" kern="1200">
                              <a:solidFill>
                                <a:schemeClr val="tx1"/>
                              </a:solidFill>
                              <a:effectLst/>
                              <a:latin typeface="+mn-lt"/>
                              <a:ea typeface="+mn-ea"/>
                              <a:cs typeface="+mn-cs"/>
                            </a:rPr>
                            <a:t> (17404 allocations: 1.51 GiB)</a:t>
                          </a:r>
                          <a:endParaRPr lang="en-US" i="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accent6">
                                  <a:lumMod val="75000"/>
                                </a:schemeClr>
                              </a:solidFill>
                              <a:effectLst/>
                              <a:latin typeface="+mn-lt"/>
                              <a:ea typeface="+mn-ea"/>
                              <a:cs typeface="+mn-cs"/>
                            </a:rPr>
                            <a:t>88.977 </a:t>
                          </a:r>
                          <a:r>
                            <a:rPr lang="de-DE" sz="1800" b="0" i="0" kern="1200" err="1">
                              <a:solidFill>
                                <a:schemeClr val="accent6">
                                  <a:lumMod val="75000"/>
                                </a:schemeClr>
                              </a:solidFill>
                              <a:effectLst/>
                              <a:latin typeface="+mn-lt"/>
                              <a:ea typeface="+mn-ea"/>
                              <a:cs typeface="+mn-cs"/>
                            </a:rPr>
                            <a:t>ms</a:t>
                          </a:r>
                          <a:r>
                            <a:rPr lang="de-DE" sz="1800" b="0" i="0" kern="1200">
                              <a:solidFill>
                                <a:schemeClr val="accent6">
                                  <a:lumMod val="75000"/>
                                </a:schemeClr>
                              </a:solidFill>
                              <a:effectLst/>
                              <a:latin typeface="+mn-lt"/>
                              <a:ea typeface="+mn-ea"/>
                              <a:cs typeface="+mn-cs"/>
                            </a:rPr>
                            <a:t> (25192 </a:t>
                          </a:r>
                          <a:r>
                            <a:rPr lang="de-DE" sz="1800" b="0" i="0" kern="1200" err="1">
                              <a:solidFill>
                                <a:schemeClr val="accent6">
                                  <a:lumMod val="75000"/>
                                </a:schemeClr>
                              </a:solidFill>
                              <a:effectLst/>
                              <a:latin typeface="+mn-lt"/>
                              <a:ea typeface="+mn-ea"/>
                              <a:cs typeface="+mn-cs"/>
                            </a:rPr>
                            <a:t>allocations</a:t>
                          </a:r>
                          <a:r>
                            <a:rPr lang="de-DE" sz="1800" b="0" i="0" kern="1200">
                              <a:solidFill>
                                <a:schemeClr val="accent6">
                                  <a:lumMod val="75000"/>
                                </a:schemeClr>
                              </a:solidFill>
                              <a:effectLst/>
                              <a:latin typeface="+mn-lt"/>
                              <a:ea typeface="+mn-ea"/>
                              <a:cs typeface="+mn-cs"/>
                            </a:rPr>
                            <a:t>: 200.19 MiB)</a:t>
                          </a:r>
                          <a:endParaRPr lang="en-US" i="0">
                            <a:solidFill>
                              <a:schemeClr val="accent6">
                                <a:lumMod val="75000"/>
                              </a:schemeClr>
                            </a:solidFill>
                          </a:endParaRPr>
                        </a:p>
                        <a:p>
                          <a:endParaRPr lang="en-US" i="0">
                            <a:solidFill>
                              <a:schemeClr val="accent2">
                                <a:lumMod val="75000"/>
                              </a:schemeClr>
                            </a:solidFill>
                          </a:endParaRPr>
                        </a:p>
                      </a:txBody>
                      <a:tcPr/>
                    </a:tc>
                    <a:extLst>
                      <a:ext uri="{0D108BD9-81ED-4DB2-BD59-A6C34878D82A}">
                        <a16:rowId xmlns:a16="http://schemas.microsoft.com/office/drawing/2014/main" val="1385602638"/>
                      </a:ext>
                    </a:extLst>
                  </a:tr>
                </a:tbl>
              </a:graphicData>
            </a:graphic>
          </p:graphicFrame>
        </mc:Choice>
        <mc:Fallback xmlns="">
          <p:graphicFrame>
            <p:nvGraphicFramePr>
              <p:cNvPr id="6" name="Tabelle 5">
                <a:extLst>
                  <a:ext uri="{FF2B5EF4-FFF2-40B4-BE49-F238E27FC236}">
                    <a16:creationId xmlns:a16="http://schemas.microsoft.com/office/drawing/2014/main" id="{E4AEC7A9-4E55-923F-B2B5-9C59484BDF6C}"/>
                  </a:ext>
                </a:extLst>
              </p:cNvPr>
              <p:cNvGraphicFramePr>
                <a:graphicFrameLocks noGrp="1"/>
              </p:cNvGraphicFramePr>
              <p:nvPr>
                <p:extLst>
                  <p:ext uri="{D42A27DB-BD31-4B8C-83A1-F6EECF244321}">
                    <p14:modId xmlns:p14="http://schemas.microsoft.com/office/powerpoint/2010/main" val="2546366294"/>
                  </p:ext>
                </p:extLst>
              </p:nvPr>
            </p:nvGraphicFramePr>
            <p:xfrm>
              <a:off x="966786" y="2000250"/>
              <a:ext cx="6512721" cy="2651760"/>
            </p:xfrm>
            <a:graphic>
              <a:graphicData uri="http://schemas.openxmlformats.org/drawingml/2006/table">
                <a:tbl>
                  <a:tblPr firstRow="1" bandRow="1">
                    <a:tableStyleId>{5940675A-B579-460E-94D1-54222C63F5DA}</a:tableStyleId>
                  </a:tblPr>
                  <a:tblGrid>
                    <a:gridCol w="2170907">
                      <a:extLst>
                        <a:ext uri="{9D8B030D-6E8A-4147-A177-3AD203B41FA5}">
                          <a16:colId xmlns:a16="http://schemas.microsoft.com/office/drawing/2014/main" val="2537354867"/>
                        </a:ext>
                      </a:extLst>
                    </a:gridCol>
                    <a:gridCol w="2170907">
                      <a:extLst>
                        <a:ext uri="{9D8B030D-6E8A-4147-A177-3AD203B41FA5}">
                          <a16:colId xmlns:a16="http://schemas.microsoft.com/office/drawing/2014/main" val="1394800474"/>
                        </a:ext>
                      </a:extLst>
                    </a:gridCol>
                    <a:gridCol w="2170907">
                      <a:extLst>
                        <a:ext uri="{9D8B030D-6E8A-4147-A177-3AD203B41FA5}">
                          <a16:colId xmlns:a16="http://schemas.microsoft.com/office/drawing/2014/main" val="4090893952"/>
                        </a:ext>
                      </a:extLst>
                    </a:gridCol>
                  </a:tblGrid>
                  <a:tr h="1463040">
                    <a:tc>
                      <a:txBody>
                        <a:bodyPr/>
                        <a:lstStyle/>
                        <a:p>
                          <a:endParaRPr lang="en-US"/>
                        </a:p>
                      </a:txBody>
                      <a:tcPr>
                        <a:blipFill>
                          <a:blip r:embed="rId2"/>
                          <a:stretch>
                            <a:fillRect l="-281" t="-2075" r="-201124" b="-81743"/>
                          </a:stretch>
                        </a:blipFill>
                      </a:tcPr>
                    </a:tc>
                    <a:tc>
                      <a:txBody>
                        <a:bodyPr/>
                        <a:lstStyle/>
                        <a:p>
                          <a:endParaRPr lang="en-US"/>
                        </a:p>
                      </a:txBody>
                      <a:tcPr>
                        <a:blipFill>
                          <a:blip r:embed="rId2"/>
                          <a:stretch>
                            <a:fillRect l="-100000" t="-2075" r="-100560" b="-81743"/>
                          </a:stretch>
                        </a:blipFill>
                      </a:tcPr>
                    </a:tc>
                    <a:tc>
                      <a:txBody>
                        <a:bodyPr/>
                        <a:lstStyle/>
                        <a:p>
                          <a:endParaRPr lang="en-US"/>
                        </a:p>
                      </a:txBody>
                      <a:tcPr>
                        <a:blipFill>
                          <a:blip r:embed="rId2"/>
                          <a:stretch>
                            <a:fillRect l="-200562" t="-2075" r="-843" b="-81743"/>
                          </a:stretch>
                        </a:blipFill>
                      </a:tcPr>
                    </a:tc>
                    <a:extLst>
                      <a:ext uri="{0D108BD9-81ED-4DB2-BD59-A6C34878D82A}">
                        <a16:rowId xmlns:a16="http://schemas.microsoft.com/office/drawing/2014/main" val="2945865123"/>
                      </a:ext>
                    </a:extLst>
                  </a:tr>
                  <a:tr h="1188720">
                    <a:tc>
                      <a:txBody>
                        <a:bodyPr/>
                        <a:lstStyle/>
                        <a:p>
                          <a:r>
                            <a:rPr lang="en-US" sz="1800" b="0" i="0" kern="1200">
                              <a:solidFill>
                                <a:schemeClr val="accent2">
                                  <a:lumMod val="75000"/>
                                </a:schemeClr>
                              </a:solidFill>
                              <a:effectLst/>
                              <a:latin typeface="+mn-lt"/>
                              <a:ea typeface="+mn-ea"/>
                              <a:cs typeface="+mn-cs"/>
                            </a:rPr>
                            <a:t>3.144 s (197980 allocations: 5.57 GiB)</a:t>
                          </a:r>
                          <a:endParaRPr lang="en-US" i="0">
                            <a:solidFill>
                              <a:schemeClr val="accent2">
                                <a:lumMod val="75000"/>
                              </a:schemeClr>
                            </a:solidFill>
                          </a:endParaRPr>
                        </a:p>
                      </a:txBody>
                      <a:tcPr/>
                    </a:tc>
                    <a:tc>
                      <a:txBody>
                        <a:bodyPr/>
                        <a:lstStyle/>
                        <a:p>
                          <a:r>
                            <a:rPr lang="en-US" sz="1800" b="0" i="0" kern="1200">
                              <a:solidFill>
                                <a:schemeClr val="tx1"/>
                              </a:solidFill>
                              <a:effectLst/>
                              <a:latin typeface="+mn-lt"/>
                              <a:ea typeface="+mn-ea"/>
                              <a:cs typeface="+mn-cs"/>
                            </a:rPr>
                            <a:t>877.994 </a:t>
                          </a:r>
                          <a:r>
                            <a:rPr lang="en-US" sz="1800" b="0" i="0" kern="1200" err="1">
                              <a:solidFill>
                                <a:schemeClr val="tx1"/>
                              </a:solidFill>
                              <a:effectLst/>
                              <a:latin typeface="+mn-lt"/>
                              <a:ea typeface="+mn-ea"/>
                              <a:cs typeface="+mn-cs"/>
                            </a:rPr>
                            <a:t>ms</a:t>
                          </a:r>
                          <a:r>
                            <a:rPr lang="en-US" sz="1800" b="0" i="0" kern="1200">
                              <a:solidFill>
                                <a:schemeClr val="tx1"/>
                              </a:solidFill>
                              <a:effectLst/>
                              <a:latin typeface="+mn-lt"/>
                              <a:ea typeface="+mn-ea"/>
                              <a:cs typeface="+mn-cs"/>
                            </a:rPr>
                            <a:t> (17404 allocations: 1.51 GiB)</a:t>
                          </a:r>
                          <a:endParaRPr lang="en-US" i="0">
                            <a:solidFill>
                              <a:schemeClr val="accent2">
                                <a:lumMod val="75000"/>
                              </a:schemeClr>
                            </a:solidFill>
                          </a:endParaRP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sz="1800" b="0" i="0" kern="1200">
                              <a:solidFill>
                                <a:schemeClr val="accent6">
                                  <a:lumMod val="75000"/>
                                </a:schemeClr>
                              </a:solidFill>
                              <a:effectLst/>
                              <a:latin typeface="+mn-lt"/>
                              <a:ea typeface="+mn-ea"/>
                              <a:cs typeface="+mn-cs"/>
                            </a:rPr>
                            <a:t>88.977 </a:t>
                          </a:r>
                          <a:r>
                            <a:rPr lang="de-DE" sz="1800" b="0" i="0" kern="1200" err="1">
                              <a:solidFill>
                                <a:schemeClr val="accent6">
                                  <a:lumMod val="75000"/>
                                </a:schemeClr>
                              </a:solidFill>
                              <a:effectLst/>
                              <a:latin typeface="+mn-lt"/>
                              <a:ea typeface="+mn-ea"/>
                              <a:cs typeface="+mn-cs"/>
                            </a:rPr>
                            <a:t>ms</a:t>
                          </a:r>
                          <a:r>
                            <a:rPr lang="de-DE" sz="1800" b="0" i="0" kern="1200">
                              <a:solidFill>
                                <a:schemeClr val="accent6">
                                  <a:lumMod val="75000"/>
                                </a:schemeClr>
                              </a:solidFill>
                              <a:effectLst/>
                              <a:latin typeface="+mn-lt"/>
                              <a:ea typeface="+mn-ea"/>
                              <a:cs typeface="+mn-cs"/>
                            </a:rPr>
                            <a:t> (25192 </a:t>
                          </a:r>
                          <a:r>
                            <a:rPr lang="de-DE" sz="1800" b="0" i="0" kern="1200" err="1">
                              <a:solidFill>
                                <a:schemeClr val="accent6">
                                  <a:lumMod val="75000"/>
                                </a:schemeClr>
                              </a:solidFill>
                              <a:effectLst/>
                              <a:latin typeface="+mn-lt"/>
                              <a:ea typeface="+mn-ea"/>
                              <a:cs typeface="+mn-cs"/>
                            </a:rPr>
                            <a:t>allocations</a:t>
                          </a:r>
                          <a:r>
                            <a:rPr lang="de-DE" sz="1800" b="0" i="0" kern="1200">
                              <a:solidFill>
                                <a:schemeClr val="accent6">
                                  <a:lumMod val="75000"/>
                                </a:schemeClr>
                              </a:solidFill>
                              <a:effectLst/>
                              <a:latin typeface="+mn-lt"/>
                              <a:ea typeface="+mn-ea"/>
                              <a:cs typeface="+mn-cs"/>
                            </a:rPr>
                            <a:t>: 200.19 MiB)</a:t>
                          </a:r>
                          <a:endParaRPr lang="en-US" i="0">
                            <a:solidFill>
                              <a:schemeClr val="accent6">
                                <a:lumMod val="75000"/>
                              </a:schemeClr>
                            </a:solidFill>
                          </a:endParaRPr>
                        </a:p>
                        <a:p>
                          <a:endParaRPr lang="en-US" i="0">
                            <a:solidFill>
                              <a:schemeClr val="accent2">
                                <a:lumMod val="75000"/>
                              </a:schemeClr>
                            </a:solidFill>
                          </a:endParaRPr>
                        </a:p>
                      </a:txBody>
                      <a:tcPr/>
                    </a:tc>
                    <a:extLst>
                      <a:ext uri="{0D108BD9-81ED-4DB2-BD59-A6C34878D82A}">
                        <a16:rowId xmlns:a16="http://schemas.microsoft.com/office/drawing/2014/main" val="1385602638"/>
                      </a:ext>
                    </a:extLst>
                  </a:tr>
                </a:tbl>
              </a:graphicData>
            </a:graphic>
          </p:graphicFrame>
        </mc:Fallback>
      </mc:AlternateContent>
      <p:sp>
        <p:nvSpPr>
          <p:cNvPr id="3" name="Foliennummernplatzhalter 2">
            <a:extLst>
              <a:ext uri="{FF2B5EF4-FFF2-40B4-BE49-F238E27FC236}">
                <a16:creationId xmlns:a16="http://schemas.microsoft.com/office/drawing/2014/main" id="{468CE035-1CE9-6565-B548-5F468CA3DE13}"/>
              </a:ext>
            </a:extLst>
          </p:cNvPr>
          <p:cNvSpPr>
            <a:spLocks noGrp="1"/>
          </p:cNvSpPr>
          <p:nvPr>
            <p:ph type="sldNum" sz="quarter" idx="12"/>
          </p:nvPr>
        </p:nvSpPr>
        <p:spPr/>
        <p:txBody>
          <a:bodyPr/>
          <a:lstStyle/>
          <a:p>
            <a:fld id="{A0B92CD8-FF24-4321-9188-DC9BF5755683}" type="slidenum">
              <a:rPr lang="en-US" smtClean="0"/>
              <a:t>40</a:t>
            </a:fld>
            <a:endParaRPr lang="en-US"/>
          </a:p>
        </p:txBody>
      </p:sp>
      <p:sp>
        <p:nvSpPr>
          <p:cNvPr id="382" name="Textfeld 381">
            <a:extLst>
              <a:ext uri="{FF2B5EF4-FFF2-40B4-BE49-F238E27FC236}">
                <a16:creationId xmlns:a16="http://schemas.microsoft.com/office/drawing/2014/main" id="{3C18CB01-3905-9147-208F-FCC4FC5C20F3}"/>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35753638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2E4715E-BFCC-9F9A-513A-F094197B9ECE}"/>
              </a:ext>
            </a:extLst>
          </p:cNvPr>
          <p:cNvSpPr>
            <a:spLocks noGrp="1"/>
          </p:cNvSpPr>
          <p:nvPr>
            <p:ph type="title"/>
          </p:nvPr>
        </p:nvSpPr>
        <p:spPr>
          <a:xfrm rot="16200000">
            <a:off x="-641680" y="1854646"/>
            <a:ext cx="4377601" cy="1325563"/>
          </a:xfrm>
        </p:spPr>
        <p:txBody>
          <a:bodyPr/>
          <a:lstStyle/>
          <a:p>
            <a:r>
              <a:rPr lang="en-US"/>
              <a:t>Overview on</a:t>
            </a:r>
            <a:br>
              <a:rPr lang="en-US"/>
            </a:br>
            <a:r>
              <a:rPr lang="en-US"/>
              <a:t> Solving Stiff ODEs</a:t>
            </a:r>
          </a:p>
        </p:txBody>
      </p:sp>
      <mc:AlternateContent xmlns:mc="http://schemas.openxmlformats.org/markup-compatibility/2006" xmlns:a14="http://schemas.microsoft.com/office/drawing/2010/main">
        <mc:Choice Requires="a14">
          <p:sp>
            <p:nvSpPr>
              <p:cNvPr id="4" name="Textfeld 1">
                <a:extLst>
                  <a:ext uri="{FF2B5EF4-FFF2-40B4-BE49-F238E27FC236}">
                    <a16:creationId xmlns:a16="http://schemas.microsoft.com/office/drawing/2014/main" id="{58DFDA6E-4169-AA4F-E670-18B0779893F9}"/>
                  </a:ext>
                </a:extLst>
              </p:cNvPr>
              <p:cNvSpPr txBox="1"/>
              <p:nvPr/>
            </p:nvSpPr>
            <p:spPr>
              <a:xfrm>
                <a:off x="5633028" y="181263"/>
                <a:ext cx="4108450" cy="855980"/>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1F3864"/>
                    </a:solidFill>
                    <a:effectLst/>
                    <a:latin typeface="Roboto" panose="02000000000000000000" pitchFamily="2" charset="0"/>
                    <a:ea typeface="Calibri" panose="020F0502020204030204" pitchFamily="34" charset="0"/>
                    <a:cs typeface="Times New Roman" panose="02020603050405020304" pitchFamily="18" charset="0"/>
                  </a:rPr>
                  <a:t>Implicit Euler Method for Solving Stiff ODEs </a:t>
                </a:r>
                <a14:m>
                  <m:oMath xmlns:m="http://schemas.openxmlformats.org/officeDocument/2006/math">
                    <m:sSub>
                      <m:sSubPr>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m:t>
                        </m:r>
                      </m:e>
                      <m:sub>
                        <m:r>
                          <m:rPr>
                            <m:sty m:val="p"/>
                          </m:rP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t</m:t>
                        </m:r>
                      </m:sub>
                    </m:sSub>
                    <m:acc>
                      <m:accPr>
                        <m:chr m:val="̲"/>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y</m:t>
                        </m:r>
                      </m:e>
                    </m:acc>
                    <m: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125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y</m:t>
                            </m:r>
                          </m:e>
                        </m:acc>
                      </m:e>
                    </m:d>
                  </m:oMath>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implicit</m:t>
                      </m:r>
                      <m:r>
                        <a:rPr lang="en-US" sz="125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step</m:t>
                      </m:r>
                      <m:r>
                        <a:rPr lang="en-US" sz="1250">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r>
                                <a:rPr lang="en-US" sz="1250">
                                  <a:effectLst/>
                                  <a:latin typeface="Cambria Math" panose="02040503050406030204" pitchFamily="18" charset="0"/>
                                  <a:ea typeface="Calibri" panose="020F0502020204030204" pitchFamily="34" charset="0"/>
                                  <a:cs typeface="Times New Roman" panose="02020603050405020304" pitchFamily="18" charset="0"/>
                                </a:rPr>
                                <m:t>+1</m:t>
                              </m:r>
                            </m:e>
                          </m:d>
                        </m:sup>
                      </m:sSup>
                      <m:r>
                        <a:rPr lang="en-US" sz="125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e>
                          </m:d>
                        </m:sup>
                      </m:sSup>
                      <m:r>
                        <a:rPr lang="en-US" sz="125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Δt</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f</m:t>
                          </m:r>
                        </m:e>
                      </m:bar>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r>
                                    <a:rPr lang="en-US" sz="1250">
                                      <a:effectLst/>
                                      <a:latin typeface="Cambria Math" panose="02040503050406030204" pitchFamily="18" charset="0"/>
                                      <a:ea typeface="Calibri" panose="020F0502020204030204" pitchFamily="34" charset="0"/>
                                      <a:cs typeface="Times New Roman" panose="02020603050405020304" pitchFamily="18" charset="0"/>
                                    </a:rPr>
                                    <m:t>+1</m:t>
                                  </m:r>
                                </m:e>
                              </m:d>
                            </m:sup>
                          </m:sSup>
                        </m:e>
                      </m:d>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4" name="Textfeld 1">
                <a:extLst>
                  <a:ext uri="{FF2B5EF4-FFF2-40B4-BE49-F238E27FC236}">
                    <a16:creationId xmlns:a16="http://schemas.microsoft.com/office/drawing/2014/main" id="{58DFDA6E-4169-AA4F-E670-18B0779893F9}"/>
                  </a:ext>
                </a:extLst>
              </p:cNvPr>
              <p:cNvSpPr txBox="1">
                <a:spLocks noRot="1" noChangeAspect="1" noMove="1" noResize="1" noEditPoints="1" noAdjustHandles="1" noChangeArrowheads="1" noChangeShapeType="1" noTextEdit="1"/>
              </p:cNvSpPr>
              <p:nvPr/>
            </p:nvSpPr>
            <p:spPr>
              <a:xfrm>
                <a:off x="5633028" y="181263"/>
                <a:ext cx="4108450" cy="855980"/>
              </a:xfrm>
              <a:prstGeom prst="rect">
                <a:avLst/>
              </a:prstGeom>
              <a:blipFill>
                <a:blip r:embed="rId2"/>
                <a:stretch>
                  <a:fillRect/>
                </a:stretch>
              </a:blip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2">
                <a:extLst>
                  <a:ext uri="{FF2B5EF4-FFF2-40B4-BE49-F238E27FC236}">
                    <a16:creationId xmlns:a16="http://schemas.microsoft.com/office/drawing/2014/main" id="{A2E857D2-679A-DDB5-2A9C-B663C78D466B}"/>
                  </a:ext>
                </a:extLst>
              </p:cNvPr>
              <p:cNvSpPr txBox="1"/>
              <p:nvPr/>
            </p:nvSpPr>
            <p:spPr>
              <a:xfrm>
                <a:off x="8601653" y="2517428"/>
                <a:ext cx="2398395" cy="1223645"/>
              </a:xfrm>
              <a:prstGeom prst="rect">
                <a:avLst/>
              </a:prstGeom>
              <a:solidFill>
                <a:schemeClr val="lt1"/>
              </a:solidFill>
              <a:ln w="6350">
                <a:solidFill>
                  <a:schemeClr val="bg2">
                    <a:lumMod val="50000"/>
                  </a:schemeClr>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767171"/>
                    </a:solidFill>
                    <a:effectLst/>
                    <a:latin typeface="Roboto" panose="02000000000000000000" pitchFamily="2" charset="0"/>
                    <a:ea typeface="Calibri" panose="020F0502020204030204" pitchFamily="34" charset="0"/>
                    <a:cs typeface="Times New Roman" panose="02020603050405020304" pitchFamily="18" charset="0"/>
                  </a:rPr>
                  <a:t>Every step corresponds to </a:t>
                </a:r>
                <a:r>
                  <a:rPr lang="en-US" sz="1250">
                    <a:solidFill>
                      <a:srgbClr val="8EAADB"/>
                    </a:solidFill>
                    <a:effectLst/>
                    <a:latin typeface="Roboto" panose="02000000000000000000" pitchFamily="2" charset="0"/>
                    <a:ea typeface="Calibri" panose="020F0502020204030204" pitchFamily="34" charset="0"/>
                    <a:cs typeface="Times New Roman" panose="02020603050405020304" pitchFamily="18" charset="0"/>
                  </a:rPr>
                  <a:t>solving a linear equation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1</m:t>
                              </m:r>
                            </m:e>
                          </m:acc>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Δt</m:t>
                          </m:r>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C</m:t>
                              </m:r>
                            </m:e>
                          </m:acc>
                        </m:e>
                      </m:d>
                      <m:r>
                        <a:rPr lang="en-US"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y</m:t>
                              </m:r>
                            </m:e>
                          </m:acc>
                        </m:e>
                        <m:sub>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n</m:t>
                          </m:r>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y</m:t>
                              </m:r>
                            </m:e>
                          </m:acc>
                        </m:e>
                        <m:sub>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n</m:t>
                          </m:r>
                        </m:sub>
                      </m:sSub>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US" sz="1250">
                    <a:solidFill>
                      <a:srgbClr val="767171"/>
                    </a:solidFill>
                    <a:effectLst/>
                    <a:latin typeface="Roboto" panose="02000000000000000000" pitchFamily="2" charset="0"/>
                    <a:ea typeface="Calibri" panose="020F0502020204030204" pitchFamily="34" charset="0"/>
                    <a:cs typeface="Times New Roman" panose="02020603050405020304" pitchFamily="18" charset="0"/>
                  </a:rPr>
                  <a:t>Stable for all step-sizes.</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5" name="Textfeld 2">
                <a:extLst>
                  <a:ext uri="{FF2B5EF4-FFF2-40B4-BE49-F238E27FC236}">
                    <a16:creationId xmlns:a16="http://schemas.microsoft.com/office/drawing/2014/main" id="{A2E857D2-679A-DDB5-2A9C-B663C78D466B}"/>
                  </a:ext>
                </a:extLst>
              </p:cNvPr>
              <p:cNvSpPr txBox="1">
                <a:spLocks noRot="1" noChangeAspect="1" noMove="1" noResize="1" noEditPoints="1" noAdjustHandles="1" noChangeArrowheads="1" noChangeShapeType="1" noTextEdit="1"/>
              </p:cNvSpPr>
              <p:nvPr/>
            </p:nvSpPr>
            <p:spPr>
              <a:xfrm>
                <a:off x="8601653" y="2517428"/>
                <a:ext cx="2398395" cy="1223645"/>
              </a:xfrm>
              <a:prstGeom prst="rect">
                <a:avLst/>
              </a:prstGeom>
              <a:blipFill>
                <a:blip r:embed="rId3"/>
                <a:stretch>
                  <a:fillRect l="-254" t="-495"/>
                </a:stretch>
              </a:blipFill>
              <a:ln w="6350">
                <a:solidFill>
                  <a:schemeClr val="bg2">
                    <a:lumMod val="50000"/>
                  </a:schemeClr>
                </a:solidFill>
              </a:ln>
            </p:spPr>
            <p:txBody>
              <a:bodyPr/>
              <a:lstStyle/>
              <a:p>
                <a:r>
                  <a:rPr lang="en-US">
                    <a:noFill/>
                  </a:rPr>
                  <a:t> </a:t>
                </a:r>
              </a:p>
            </p:txBody>
          </p:sp>
        </mc:Fallback>
      </mc:AlternateContent>
      <p:cxnSp>
        <p:nvCxnSpPr>
          <p:cNvPr id="6" name="Gerade Verbindung mit Pfeil 5">
            <a:extLst>
              <a:ext uri="{FF2B5EF4-FFF2-40B4-BE49-F238E27FC236}">
                <a16:creationId xmlns:a16="http://schemas.microsoft.com/office/drawing/2014/main" id="{42BB477A-3878-B37F-4C28-5817340804B7}"/>
              </a:ext>
            </a:extLst>
          </p:cNvPr>
          <p:cNvCxnSpPr/>
          <p:nvPr/>
        </p:nvCxnSpPr>
        <p:spPr>
          <a:xfrm>
            <a:off x="8434013" y="1040418"/>
            <a:ext cx="800100" cy="14770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 name="Textfeld 4">
                <a:extLst>
                  <a:ext uri="{FF2B5EF4-FFF2-40B4-BE49-F238E27FC236}">
                    <a16:creationId xmlns:a16="http://schemas.microsoft.com/office/drawing/2014/main" id="{0D73E06F-6DC2-9725-79D4-A7AAF0E57955}"/>
                  </a:ext>
                </a:extLst>
              </p:cNvPr>
              <p:cNvSpPr txBox="1"/>
              <p:nvPr/>
            </p:nvSpPr>
            <p:spPr>
              <a:xfrm>
                <a:off x="8944553" y="1393478"/>
                <a:ext cx="1614170" cy="74041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767171"/>
                    </a:solidFill>
                    <a:effectLst/>
                    <a:latin typeface="Roboto" panose="02000000000000000000" pitchFamily="2" charset="0"/>
                    <a:ea typeface="Times New Roman" panose="02020603050405020304" pitchFamily="18" charset="0"/>
                    <a:cs typeface="Times New Roman" panose="02020603050405020304" pitchFamily="18" charset="0"/>
                  </a:rPr>
                  <a:t>linear system</a:t>
                </a:r>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e>
                        <m:sub>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t</m:t>
                          </m:r>
                        </m:sub>
                      </m:sSub>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y</m:t>
                          </m:r>
                        </m:e>
                      </m:acc>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C</m:t>
                          </m:r>
                        </m:e>
                      </m:acc>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y</m:t>
                          </m:r>
                        </m:e>
                      </m:acc>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7" name="Textfeld 4">
                <a:extLst>
                  <a:ext uri="{FF2B5EF4-FFF2-40B4-BE49-F238E27FC236}">
                    <a16:creationId xmlns:a16="http://schemas.microsoft.com/office/drawing/2014/main" id="{0D73E06F-6DC2-9725-79D4-A7AAF0E57955}"/>
                  </a:ext>
                </a:extLst>
              </p:cNvPr>
              <p:cNvSpPr txBox="1">
                <a:spLocks noRot="1" noChangeAspect="1" noMove="1" noResize="1" noEditPoints="1" noAdjustHandles="1" noChangeArrowheads="1" noChangeShapeType="1" noTextEdit="1"/>
              </p:cNvSpPr>
              <p:nvPr/>
            </p:nvSpPr>
            <p:spPr>
              <a:xfrm>
                <a:off x="8944553" y="1393478"/>
                <a:ext cx="1614170" cy="740410"/>
              </a:xfrm>
              <a:prstGeom prst="rect">
                <a:avLst/>
              </a:prstGeom>
              <a:blipFill>
                <a:blip r:embed="rId4"/>
                <a:stretch>
                  <a:fillRect l="-377" t="-826"/>
                </a:stretch>
              </a:blipFill>
              <a:ln>
                <a:noFill/>
              </a:ln>
            </p:spPr>
            <p:txBody>
              <a:bodyPr/>
              <a:lstStyle/>
              <a:p>
                <a:r>
                  <a:rPr lang="en-US">
                    <a:noFill/>
                  </a:rPr>
                  <a:t> </a:t>
                </a:r>
              </a:p>
            </p:txBody>
          </p:sp>
        </mc:Fallback>
      </mc:AlternateContent>
      <p:cxnSp>
        <p:nvCxnSpPr>
          <p:cNvPr id="8" name="Gerade Verbindung mit Pfeil 7">
            <a:extLst>
              <a:ext uri="{FF2B5EF4-FFF2-40B4-BE49-F238E27FC236}">
                <a16:creationId xmlns:a16="http://schemas.microsoft.com/office/drawing/2014/main" id="{B35A93F2-01A5-676A-7B1B-2C64BC8AA631}"/>
              </a:ext>
            </a:extLst>
          </p:cNvPr>
          <p:cNvCxnSpPr/>
          <p:nvPr/>
        </p:nvCxnSpPr>
        <p:spPr>
          <a:xfrm flipH="1">
            <a:off x="4856423" y="745143"/>
            <a:ext cx="777240" cy="5137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Textfeld 6">
                <a:extLst>
                  <a:ext uri="{FF2B5EF4-FFF2-40B4-BE49-F238E27FC236}">
                    <a16:creationId xmlns:a16="http://schemas.microsoft.com/office/drawing/2014/main" id="{D2FC20F3-23AA-4F79-1BA4-A3F051DB8859}"/>
                  </a:ext>
                </a:extLst>
              </p:cNvPr>
              <p:cNvSpPr txBox="1"/>
              <p:nvPr/>
            </p:nvSpPr>
            <p:spPr>
              <a:xfrm>
                <a:off x="3588328" y="1258858"/>
                <a:ext cx="4334510" cy="2097405"/>
              </a:xfrm>
              <a:prstGeom prst="rect">
                <a:avLst/>
              </a:prstGeom>
              <a:solidFill>
                <a:schemeClr val="lt1"/>
              </a:solidFill>
              <a:ln w="6350">
                <a:solidFill>
                  <a:srgbClr val="0070C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Formulate </a:t>
                </a:r>
                <a:r>
                  <a:rPr lang="de-DE" sz="1250" err="1">
                    <a:effectLst/>
                    <a:latin typeface="Roboto" panose="02000000000000000000" pitchFamily="2" charset="0"/>
                    <a:ea typeface="Calibri" panose="020F0502020204030204" pitchFamily="34" charset="0"/>
                    <a:cs typeface="Times New Roman" panose="02020603050405020304" pitchFamily="18" charset="0"/>
                  </a:rPr>
                  <a:t>into</a:t>
                </a:r>
                <a:r>
                  <a:rPr lang="de-DE" sz="1250">
                    <a:effectLst/>
                    <a:latin typeface="Roboto" panose="02000000000000000000" pitchFamily="2" charset="0"/>
                    <a:ea typeface="Calibri" panose="020F0502020204030204" pitchFamily="34" charset="0"/>
                    <a:cs typeface="Times New Roman" panose="02020603050405020304" pitchFamily="18" charset="0"/>
                  </a:rPr>
                  <a:t> root-</a:t>
                </a:r>
                <a:r>
                  <a:rPr lang="de-DE" sz="1250" err="1">
                    <a:effectLst/>
                    <a:latin typeface="Roboto" panose="02000000000000000000" pitchFamily="2" charset="0"/>
                    <a:ea typeface="Calibri" panose="020F0502020204030204" pitchFamily="34" charset="0"/>
                    <a:cs typeface="Times New Roman" panose="02020603050405020304" pitchFamily="18" charset="0"/>
                  </a:rPr>
                  <a:t>finding</a:t>
                </a:r>
                <a:r>
                  <a:rPr lang="de-DE" sz="1250">
                    <a:effectLst/>
                    <a:latin typeface="Roboto" panose="02000000000000000000" pitchFamily="2" charset="0"/>
                    <a:ea typeface="Calibri" panose="020F0502020204030204" pitchFamily="34" charset="0"/>
                    <a:cs typeface="Times New Roman" panose="02020603050405020304" pitchFamily="18" charset="0"/>
                  </a:rPr>
                  <a:t> </a:t>
                </a:r>
                <a:r>
                  <a:rPr lang="de-DE" sz="1250" err="1">
                    <a:effectLst/>
                    <a:latin typeface="Roboto" panose="02000000000000000000" pitchFamily="2" charset="0"/>
                    <a:ea typeface="Calibri" panose="020F0502020204030204" pitchFamily="34" charset="0"/>
                    <a:cs typeface="Times New Roman" panose="02020603050405020304" pitchFamily="18" charset="0"/>
                  </a:rPr>
                  <a:t>problem</a:t>
                </a:r>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a:rPr lang="en-US" sz="1250">
                              <a:effectLst/>
                              <a:latin typeface="Cambria Math" panose="02040503050406030204" pitchFamily="18" charset="0"/>
                              <a:ea typeface="Calibri" panose="020F0502020204030204" pitchFamily="34" charset="0"/>
                              <a:cs typeface="Times New Roman" panose="02020603050405020304" pitchFamily="18" charset="0"/>
                            </a:rPr>
                            <m:t>0</m:t>
                          </m:r>
                        </m:e>
                      </m:acc>
                      <m:r>
                        <a:rPr lang="en-US" sz="125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+1</m:t>
                              </m:r>
                            </m:e>
                          </m:d>
                        </m:sup>
                      </m:sSup>
                      <m:r>
                        <a:rPr lang="en-US" sz="1250" i="1">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e>
                          </m:d>
                        </m:sup>
                      </m:sSup>
                      <m:r>
                        <a:rPr lang="en-US" sz="1250" i="1">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Δt</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bar>
                        <m:bar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f</m:t>
                          </m:r>
                        </m:e>
                      </m:bar>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+1</m:t>
                                  </m:r>
                                </m:e>
                              </m:d>
                            </m:sup>
                          </m:sSup>
                        </m:e>
                      </m:d>
                      <m:r>
                        <a:rPr lang="en-US" sz="125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accPr>
                            <m:e>
                              <m:r>
                                <a:rPr lang="de-DE" sz="1250" b="0" i="1" smtClean="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𝜉</m:t>
                              </m:r>
                            </m:e>
                          </m:acc>
                        </m:e>
                      </m:d>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US" sz="1250">
                    <a:effectLst/>
                    <a:latin typeface="Roboto" panose="02000000000000000000" pitchFamily="2" charset="0"/>
                    <a:ea typeface="Times New Roman" panose="02020603050405020304" pitchFamily="18" charset="0"/>
                    <a:cs typeface="Times New Roman" panose="02020603050405020304" pitchFamily="18" charset="0"/>
                  </a:rPr>
                  <a:t>and find the solution iteratively using Newton iteration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sup>
                      </m:sSubSup>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g</m:t>
                      </m:r>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Sub>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e>
                      </m:acc>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γ</m:t>
                      </m:r>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Δt</m:t>
                          </m:r>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1250">
                                  <a:effectLst/>
                                  <a:latin typeface="Cambria Math" panose="02040503050406030204" pitchFamily="18" charset="0"/>
                                  <a:ea typeface="Calibri" panose="020F0502020204030204" pitchFamily="34" charset="0"/>
                                  <a:cs typeface="Times New Roman" panose="02020603050405020304" pitchFamily="18" charset="0"/>
                                </a:rPr>
                                <m:t>J</m:t>
                              </m:r>
                            </m:e>
                          </m:acc>
                        </m:e>
                        <m:sub>
                          <m:r>
                            <a:rPr lang="de-DE" sz="1250">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1250">
                                  <a:effectLst/>
                                  <a:latin typeface="Cambria Math" panose="02040503050406030204" pitchFamily="18" charset="0"/>
                                  <a:ea typeface="Calibri" panose="020F0502020204030204" pitchFamily="34" charset="0"/>
                                  <a:cs typeface="Times New Roman" panose="02020603050405020304" pitchFamily="18" charset="0"/>
                                </a:rPr>
                                <m:t>f</m:t>
                              </m:r>
                            </m:e>
                          </m:acc>
                        </m:sub>
                      </m:sSub>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alternatively</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quasi</m:t>
                      </m:r>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Newton</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i="1">
                              <a:effectLst/>
                              <a:latin typeface="Cambria Math" panose="02040503050406030204" pitchFamily="18" charset="0"/>
                              <a:ea typeface="Times New Roman" panose="02020603050405020304" pitchFamily="18" charset="0"/>
                              <a:cs typeface="Times New Roman" panose="02020603050405020304" pitchFamily="18" charset="0"/>
                            </a:rPr>
                            <m:t>−</m:t>
                          </m:r>
                          <m:r>
                            <a:rPr lang="en-US" sz="1250">
                              <a:effectLst/>
                              <a:latin typeface="Cambria Math" panose="02040503050406030204" pitchFamily="18" charset="0"/>
                              <a:ea typeface="Times New Roman" panose="02020603050405020304" pitchFamily="18" charset="0"/>
                              <a:cs typeface="Times New Roman" panose="02020603050405020304" pitchFamily="18" charset="0"/>
                            </a:rPr>
                            <m:t>1</m:t>
                          </m:r>
                        </m:sup>
                      </m:sSubSup>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a:rPr lang="en-US" sz="1250">
                                  <a:effectLst/>
                                  <a:latin typeface="Cambria Math" panose="02040503050406030204" pitchFamily="18" charset="0"/>
                                  <a:ea typeface="Times New Roman" panose="02020603050405020304" pitchFamily="18" charset="0"/>
                                  <a:cs typeface="Times New Roman" panose="02020603050405020304" pitchFamily="18" charset="0"/>
                                </a:rPr>
                                <m:t>0</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g</m:t>
                      </m:r>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e>
                      </m:d>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a:rPr lang="en-US" sz="125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linear</m:t>
                      </m:r>
                      <m: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equation</m:t>
                      </m:r>
                      <m:r>
                        <a:rPr lang="en-US" sz="1250">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b</m:t>
                          </m:r>
                        </m:e>
                      </m:acc>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g</m:t>
                          </m:r>
                        </m:e>
                      </m:acc>
                      <m:d>
                        <m:d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k</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up>
                      </m:sSubSup>
                      <m:d>
                        <m:dPr>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k</m:t>
                              </m:r>
                            </m:sub>
                          </m:sSub>
                          <m:r>
                            <a:rPr lang="en-US"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1250" b="0" i="1" smtClean="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k</m:t>
                              </m:r>
                              <m: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9" name="Textfeld 6">
                <a:extLst>
                  <a:ext uri="{FF2B5EF4-FFF2-40B4-BE49-F238E27FC236}">
                    <a16:creationId xmlns:a16="http://schemas.microsoft.com/office/drawing/2014/main" id="{D2FC20F3-23AA-4F79-1BA4-A3F051DB8859}"/>
                  </a:ext>
                </a:extLst>
              </p:cNvPr>
              <p:cNvSpPr txBox="1">
                <a:spLocks noRot="1" noChangeAspect="1" noMove="1" noResize="1" noEditPoints="1" noAdjustHandles="1" noChangeArrowheads="1" noChangeShapeType="1" noTextEdit="1"/>
              </p:cNvSpPr>
              <p:nvPr/>
            </p:nvSpPr>
            <p:spPr>
              <a:xfrm>
                <a:off x="3588328" y="1258858"/>
                <a:ext cx="4334510" cy="2097405"/>
              </a:xfrm>
              <a:prstGeom prst="rect">
                <a:avLst/>
              </a:prstGeom>
              <a:blipFill>
                <a:blip r:embed="rId5"/>
                <a:stretch>
                  <a:fillRect l="-140" t="-290" b="-1159"/>
                </a:stretch>
              </a:blipFill>
              <a:ln w="6350">
                <a:solidFill>
                  <a:srgbClr val="0070C0"/>
                </a:solidFill>
              </a:ln>
            </p:spPr>
            <p:txBody>
              <a:bodyPr/>
              <a:lstStyle/>
              <a:p>
                <a:r>
                  <a:rPr lang="en-US">
                    <a:noFill/>
                  </a:rPr>
                  <a:t> </a:t>
                </a:r>
              </a:p>
            </p:txBody>
          </p:sp>
        </mc:Fallback>
      </mc:AlternateContent>
      <p:sp>
        <p:nvSpPr>
          <p:cNvPr id="10" name="Textfeld 7">
            <a:extLst>
              <a:ext uri="{FF2B5EF4-FFF2-40B4-BE49-F238E27FC236}">
                <a16:creationId xmlns:a16="http://schemas.microsoft.com/office/drawing/2014/main" id="{F01BD329-1480-B2D7-BEBA-2DD89FB80DCE}"/>
              </a:ext>
            </a:extLst>
          </p:cNvPr>
          <p:cNvSpPr txBox="1"/>
          <p:nvPr/>
        </p:nvSpPr>
        <p:spPr>
          <a:xfrm>
            <a:off x="3748983" y="747048"/>
            <a:ext cx="1544955" cy="31750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non-linear system</a:t>
            </a:r>
          </a:p>
        </p:txBody>
      </p:sp>
      <p:cxnSp>
        <p:nvCxnSpPr>
          <p:cNvPr id="11" name="Gerade Verbindung mit Pfeil 10">
            <a:extLst>
              <a:ext uri="{FF2B5EF4-FFF2-40B4-BE49-F238E27FC236}">
                <a16:creationId xmlns:a16="http://schemas.microsoft.com/office/drawing/2014/main" id="{C88CCF97-B4D3-A7E7-8262-AFC22C1E09B6}"/>
              </a:ext>
            </a:extLst>
          </p:cNvPr>
          <p:cNvCxnSpPr>
            <a:cxnSpLocks/>
          </p:cNvCxnSpPr>
          <p:nvPr/>
        </p:nvCxnSpPr>
        <p:spPr>
          <a:xfrm>
            <a:off x="4283018" y="3356263"/>
            <a:ext cx="0" cy="3556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12" name="Textfeld 10">
            <a:extLst>
              <a:ext uri="{FF2B5EF4-FFF2-40B4-BE49-F238E27FC236}">
                <a16:creationId xmlns:a16="http://schemas.microsoft.com/office/drawing/2014/main" id="{7F2B9AB3-0440-44BA-B57C-E0BA922CD2ED}"/>
              </a:ext>
            </a:extLst>
          </p:cNvPr>
          <p:cNvSpPr txBox="1"/>
          <p:nvPr/>
        </p:nvSpPr>
        <p:spPr>
          <a:xfrm>
            <a:off x="4328738" y="3335943"/>
            <a:ext cx="1394460" cy="288925"/>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sparse Jacobian</a:t>
            </a:r>
          </a:p>
        </p:txBody>
      </p:sp>
      <p:sp>
        <p:nvSpPr>
          <p:cNvPr id="13" name="Textfeld 11">
            <a:extLst>
              <a:ext uri="{FF2B5EF4-FFF2-40B4-BE49-F238E27FC236}">
                <a16:creationId xmlns:a16="http://schemas.microsoft.com/office/drawing/2014/main" id="{CCC18795-CCDB-6D59-D15C-E28398065704}"/>
              </a:ext>
            </a:extLst>
          </p:cNvPr>
          <p:cNvSpPr txBox="1"/>
          <p:nvPr/>
        </p:nvSpPr>
        <p:spPr>
          <a:xfrm>
            <a:off x="3559753" y="3712498"/>
            <a:ext cx="2858770" cy="989330"/>
          </a:xfrm>
          <a:prstGeom prst="rect">
            <a:avLst/>
          </a:prstGeom>
          <a:solidFill>
            <a:schemeClr val="lt1"/>
          </a:solidFill>
          <a:ln w="6350">
            <a:solidFill>
              <a:srgbClr val="00B05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2F5496"/>
                </a:solidFill>
                <a:effectLst/>
                <a:latin typeface="Roboto" panose="02000000000000000000" pitchFamily="2" charset="0"/>
                <a:ea typeface="Calibri" panose="020F0502020204030204" pitchFamily="34" charset="0"/>
                <a:cs typeface="Times New Roman" panose="02020603050405020304" pitchFamily="18" charset="0"/>
              </a:rPr>
              <a:t>Calculate sparse Jacobian using sparse Differentiation </a:t>
            </a:r>
            <a:r>
              <a:rPr lang="en-US" sz="1250">
                <a:effectLst/>
                <a:latin typeface="Roboto" panose="02000000000000000000" pitchFamily="2" charset="0"/>
                <a:ea typeface="Calibri" panose="020F0502020204030204" pitchFamily="34" charset="0"/>
                <a:cs typeface="Times New Roman" panose="02020603050405020304" pitchFamily="18" charset="0"/>
              </a:rPr>
              <a:t>(</a:t>
            </a:r>
            <a:r>
              <a:rPr lang="en-US" sz="1250">
                <a:solidFill>
                  <a:srgbClr val="BF8F00"/>
                </a:solidFill>
                <a:effectLst/>
                <a:latin typeface="Roboto" panose="02000000000000000000" pitchFamily="2" charset="0"/>
                <a:ea typeface="Calibri" panose="020F0502020204030204" pitchFamily="34" charset="0"/>
                <a:cs typeface="Times New Roman" panose="02020603050405020304" pitchFamily="18" charset="0"/>
              </a:rPr>
              <a:t>Autodiff </a:t>
            </a:r>
            <a:r>
              <a:rPr lang="en-US" sz="1250">
                <a:effectLst/>
                <a:latin typeface="Roboto" panose="02000000000000000000" pitchFamily="2" charset="0"/>
                <a:ea typeface="Calibri" panose="020F0502020204030204" pitchFamily="34" charset="0"/>
                <a:cs typeface="Times New Roman" panose="02020603050405020304" pitchFamily="18" charset="0"/>
              </a:rPr>
              <a:t>with smart direction based on </a:t>
            </a:r>
            <a:r>
              <a:rPr lang="en-US" sz="1250">
                <a:solidFill>
                  <a:srgbClr val="7030A0"/>
                </a:solidFill>
                <a:effectLst/>
                <a:latin typeface="Roboto" panose="02000000000000000000" pitchFamily="2" charset="0"/>
                <a:ea typeface="Calibri" panose="020F0502020204030204" pitchFamily="34" charset="0"/>
                <a:cs typeface="Times New Roman" panose="02020603050405020304" pitchFamily="18" charset="0"/>
              </a:rPr>
              <a:t>distance-1 graph coloring insights</a:t>
            </a:r>
            <a:r>
              <a:rPr lang="en-US" sz="1250">
                <a:effectLst/>
                <a:latin typeface="Roboto" panose="02000000000000000000" pitchFamily="2" charset="0"/>
                <a:ea typeface="Calibri" panose="020F0502020204030204" pitchFamily="34" charset="0"/>
                <a:cs typeface="Times New Roman" panose="02020603050405020304" pitchFamily="18" charset="0"/>
              </a:rPr>
              <a:t>)</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p:cxnSp>
        <p:nvCxnSpPr>
          <p:cNvPr id="14" name="Gerade Verbindung mit Pfeil 13">
            <a:extLst>
              <a:ext uri="{FF2B5EF4-FFF2-40B4-BE49-F238E27FC236}">
                <a16:creationId xmlns:a16="http://schemas.microsoft.com/office/drawing/2014/main" id="{BDF812C7-9E8D-0E96-313B-767B464BD061}"/>
              </a:ext>
            </a:extLst>
          </p:cNvPr>
          <p:cNvCxnSpPr/>
          <p:nvPr/>
        </p:nvCxnSpPr>
        <p:spPr>
          <a:xfrm>
            <a:off x="4248093" y="4701828"/>
            <a:ext cx="0" cy="393700"/>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 name="Textfeld 13">
                <a:extLst>
                  <a:ext uri="{FF2B5EF4-FFF2-40B4-BE49-F238E27FC236}">
                    <a16:creationId xmlns:a16="http://schemas.microsoft.com/office/drawing/2014/main" id="{2EFD5D99-9D58-AC08-AFB4-2221014106EA}"/>
                  </a:ext>
                </a:extLst>
              </p:cNvPr>
              <p:cNvSpPr txBox="1"/>
              <p:nvPr/>
            </p:nvSpPr>
            <p:spPr>
              <a:xfrm>
                <a:off x="3588328" y="5095528"/>
                <a:ext cx="2829560" cy="931545"/>
              </a:xfrm>
              <a:prstGeom prst="rect">
                <a:avLst/>
              </a:prstGeom>
              <a:solidFill>
                <a:schemeClr val="lt1"/>
              </a:solidFill>
              <a:ln w="6350">
                <a:solidFill>
                  <a:srgbClr val="00B05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2F5496"/>
                    </a:solidFill>
                    <a:effectLst/>
                    <a:latin typeface="Roboto" panose="02000000000000000000" pitchFamily="2" charset="0"/>
                    <a:ea typeface="Calibri" panose="020F0502020204030204" pitchFamily="34" charset="0"/>
                    <a:cs typeface="Times New Roman" panose="02020603050405020304" pitchFamily="18" charset="0"/>
                  </a:rPr>
                  <a:t>Solve linear equation using matrix decomposition </a:t>
                </a:r>
                <a14:m>
                  <m:oMath xmlns:m="http://schemas.openxmlformats.org/officeDocument/2006/math">
                    <m:sSubSup>
                      <m:sSubSupPr>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 </m:t>
                        </m:r>
                      </m:sup>
                    </m:sSubSup>
                    <m: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L</m:t>
                        </m:r>
                      </m:e>
                    </m:acc>
                    <m: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de-DE" sz="1250" i="1">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2F5496"/>
                            </a:solidFill>
                            <a:effectLst/>
                            <a:latin typeface="Cambria Math" panose="02040503050406030204" pitchFamily="18" charset="0"/>
                            <a:ea typeface="Times New Roman" panose="02020603050405020304" pitchFamily="18" charset="0"/>
                            <a:cs typeface="Times New Roman" panose="02020603050405020304" pitchFamily="18" charset="0"/>
                          </a:rPr>
                          <m:t>R</m:t>
                        </m:r>
                      </m:e>
                    </m:acc>
                  </m:oMath>
                </a14:m>
                <a:r>
                  <a:rPr lang="en-US" sz="1250">
                    <a:effectLst/>
                    <a:latin typeface="Roboto" panose="02000000000000000000" pitchFamily="2" charset="0"/>
                    <a:ea typeface="Calibri" panose="020F0502020204030204" pitchFamily="34" charset="0"/>
                    <a:cs typeface="Times New Roman" panose="02020603050405020304" pitchFamily="18" charset="0"/>
                  </a:rPr>
                  <a:t>. In Quasi-Newton reuse expensive </a:t>
                </a:r>
                <a14:m>
                  <m:oMath xmlns:m="http://schemas.openxmlformats.org/officeDocument/2006/math">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r>
                          <a:rPr lang="en-US" sz="1250" i="1">
                            <a:effectLst/>
                            <a:latin typeface="Cambria Math" panose="02040503050406030204" pitchFamily="18" charset="0"/>
                            <a:ea typeface="Calibri" panose="020F0502020204030204" pitchFamily="34" charset="0"/>
                            <a:cs typeface="Times New Roman" panose="02020603050405020304" pitchFamily="18" charset="0"/>
                          </a:rPr>
                          <m:t>𝒪</m:t>
                        </m:r>
                        <m:d>
                          <m:d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N</m:t>
                                </m:r>
                              </m:e>
                              <m:sup>
                                <m:r>
                                  <a:rPr lang="en-US" sz="1250">
                                    <a:effectLst/>
                                    <a:latin typeface="Cambria Math" panose="02040503050406030204" pitchFamily="18" charset="0"/>
                                    <a:ea typeface="Calibri" panose="020F0502020204030204" pitchFamily="34" charset="0"/>
                                    <a:cs typeface="Times New Roman" panose="02020603050405020304" pitchFamily="18" charset="0"/>
                                  </a:rPr>
                                  <m:t>3</m:t>
                                </m:r>
                              </m:sup>
                            </m:sSup>
                          </m:e>
                        </m:d>
                      </m:e>
                    </m:d>
                  </m:oMath>
                </a14:m>
                <a:r>
                  <a:rPr lang="en-US" sz="1250">
                    <a:effectLst/>
                    <a:latin typeface="Roboto" panose="02000000000000000000" pitchFamily="2" charset="0"/>
                    <a:ea typeface="Times New Roman" panose="02020603050405020304" pitchFamily="18" charset="0"/>
                    <a:cs typeface="Times New Roman" panose="02020603050405020304" pitchFamily="18" charset="0"/>
                  </a:rPr>
                  <a:t> decomposition.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15" name="Textfeld 13">
                <a:extLst>
                  <a:ext uri="{FF2B5EF4-FFF2-40B4-BE49-F238E27FC236}">
                    <a16:creationId xmlns:a16="http://schemas.microsoft.com/office/drawing/2014/main" id="{2EFD5D99-9D58-AC08-AFB4-2221014106EA}"/>
                  </a:ext>
                </a:extLst>
              </p:cNvPr>
              <p:cNvSpPr txBox="1">
                <a:spLocks noRot="1" noChangeAspect="1" noMove="1" noResize="1" noEditPoints="1" noAdjustHandles="1" noChangeArrowheads="1" noChangeShapeType="1" noTextEdit="1"/>
              </p:cNvSpPr>
              <p:nvPr/>
            </p:nvSpPr>
            <p:spPr>
              <a:xfrm>
                <a:off x="3588328" y="5095528"/>
                <a:ext cx="2829560" cy="931545"/>
              </a:xfrm>
              <a:prstGeom prst="rect">
                <a:avLst/>
              </a:prstGeom>
              <a:blipFill>
                <a:blip r:embed="rId6"/>
                <a:stretch>
                  <a:fillRect l="-215" t="-649" b="-7143"/>
                </a:stretch>
              </a:blipFill>
              <a:ln w="6350">
                <a:solidFill>
                  <a:srgbClr val="00B050"/>
                </a:solidFill>
              </a:ln>
            </p:spPr>
            <p:txBody>
              <a:bodyPr/>
              <a:lstStyle/>
              <a:p>
                <a:r>
                  <a:rPr lang="en-US">
                    <a:noFill/>
                  </a:rPr>
                  <a:t> </a:t>
                </a:r>
              </a:p>
            </p:txBody>
          </p:sp>
        </mc:Fallback>
      </mc:AlternateContent>
      <p:cxnSp>
        <p:nvCxnSpPr>
          <p:cNvPr id="16" name="Gerade Verbindung mit Pfeil 15">
            <a:extLst>
              <a:ext uri="{FF2B5EF4-FFF2-40B4-BE49-F238E27FC236}">
                <a16:creationId xmlns:a16="http://schemas.microsoft.com/office/drawing/2014/main" id="{93DE9917-FC94-8214-B9E5-3A3941DC3F51}"/>
              </a:ext>
            </a:extLst>
          </p:cNvPr>
          <p:cNvCxnSpPr>
            <a:cxnSpLocks/>
          </p:cNvCxnSpPr>
          <p:nvPr/>
        </p:nvCxnSpPr>
        <p:spPr>
          <a:xfrm>
            <a:off x="7211553" y="3356263"/>
            <a:ext cx="43265" cy="1720850"/>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7" name="Textfeld 15">
            <a:extLst>
              <a:ext uri="{FF2B5EF4-FFF2-40B4-BE49-F238E27FC236}">
                <a16:creationId xmlns:a16="http://schemas.microsoft.com/office/drawing/2014/main" id="{A1B32804-A696-C716-DC8E-89A089F4C990}"/>
              </a:ext>
            </a:extLst>
          </p:cNvPr>
          <p:cNvSpPr txBox="1"/>
          <p:nvPr/>
        </p:nvSpPr>
        <p:spPr>
          <a:xfrm>
            <a:off x="6539808" y="5061238"/>
            <a:ext cx="2495550" cy="946150"/>
          </a:xfrm>
          <a:prstGeom prst="rect">
            <a:avLst/>
          </a:prstGeom>
          <a:solidFill>
            <a:schemeClr val="lt1"/>
          </a:solidFill>
          <a:ln w="6350">
            <a:solidFill>
              <a:srgbClr val="7030A0"/>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effectLst/>
                <a:latin typeface="Roboto" panose="02000000000000000000" pitchFamily="2" charset="0"/>
                <a:ea typeface="Calibri" panose="020F0502020204030204" pitchFamily="34" charset="0"/>
                <a:cs typeface="Times New Roman" panose="02020603050405020304" pitchFamily="18" charset="0"/>
              </a:rPr>
              <a:t>Calculate only Jacobian-Vector products using </a:t>
            </a:r>
            <a:r>
              <a:rPr lang="en-US" sz="1250">
                <a:solidFill>
                  <a:srgbClr val="BF8F00"/>
                </a:solidFill>
                <a:effectLst/>
                <a:latin typeface="Roboto" panose="02000000000000000000" pitchFamily="2" charset="0"/>
                <a:ea typeface="Calibri" panose="020F0502020204030204" pitchFamily="34" charset="0"/>
                <a:cs typeface="Times New Roman" panose="02020603050405020304" pitchFamily="18" charset="0"/>
              </a:rPr>
              <a:t>Autodiff </a:t>
            </a:r>
            <a:r>
              <a:rPr lang="en-US" sz="1250">
                <a:effectLst/>
                <a:latin typeface="Roboto" panose="02000000000000000000" pitchFamily="2" charset="0"/>
                <a:ea typeface="Calibri" panose="020F0502020204030204" pitchFamily="34" charset="0"/>
                <a:cs typeface="Times New Roman" panose="02020603050405020304" pitchFamily="18" charset="0"/>
              </a:rPr>
              <a:t>and </a:t>
            </a:r>
            <a:r>
              <a:rPr lang="en-US" sz="1250">
                <a:solidFill>
                  <a:srgbClr val="2F5496"/>
                </a:solidFill>
                <a:effectLst/>
                <a:latin typeface="Roboto" panose="02000000000000000000" pitchFamily="2" charset="0"/>
                <a:ea typeface="Calibri" panose="020F0502020204030204" pitchFamily="34" charset="0"/>
                <a:cs typeface="Times New Roman" panose="02020603050405020304" pitchFamily="18" charset="0"/>
              </a:rPr>
              <a:t>solve the Linear equation </a:t>
            </a:r>
            <a:r>
              <a:rPr lang="en-US" sz="1250">
                <a:effectLst/>
                <a:latin typeface="Roboto" panose="02000000000000000000" pitchFamily="2" charset="0"/>
                <a:ea typeface="Calibri" panose="020F0502020204030204" pitchFamily="34" charset="0"/>
                <a:cs typeface="Times New Roman" panose="02020603050405020304" pitchFamily="18" charset="0"/>
              </a:rPr>
              <a:t>using Krylov-Subspace methods.</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p:sp>
        <p:nvSpPr>
          <p:cNvPr id="18" name="Textfeld 10">
            <a:extLst>
              <a:ext uri="{FF2B5EF4-FFF2-40B4-BE49-F238E27FC236}">
                <a16:creationId xmlns:a16="http://schemas.microsoft.com/office/drawing/2014/main" id="{84E9B631-6315-E47D-9FB9-4987901C4C83}"/>
              </a:ext>
            </a:extLst>
          </p:cNvPr>
          <p:cNvSpPr txBox="1"/>
          <p:nvPr/>
        </p:nvSpPr>
        <p:spPr>
          <a:xfrm>
            <a:off x="7357053" y="3443893"/>
            <a:ext cx="1244600" cy="50165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Jacobian too large to store</a:t>
            </a:r>
          </a:p>
        </p:txBody>
      </p:sp>
      <mc:AlternateContent xmlns:mc="http://schemas.openxmlformats.org/markup-compatibility/2006" xmlns:a14="http://schemas.microsoft.com/office/drawing/2010/main">
        <mc:Choice Requires="a14">
          <p:sp>
            <p:nvSpPr>
              <p:cNvPr id="19" name="Textfeld 10">
                <a:extLst>
                  <a:ext uri="{FF2B5EF4-FFF2-40B4-BE49-F238E27FC236}">
                    <a16:creationId xmlns:a16="http://schemas.microsoft.com/office/drawing/2014/main" id="{94D278FB-2E11-49CF-8897-C4923D0AE39F}"/>
                  </a:ext>
                </a:extLst>
              </p:cNvPr>
              <p:cNvSpPr txBox="1"/>
              <p:nvPr/>
            </p:nvSpPr>
            <p:spPr>
              <a:xfrm>
                <a:off x="7372293" y="4149378"/>
                <a:ext cx="1229995" cy="78740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effectLst/>
                    <a:latin typeface="Roboto" panose="02000000000000000000" pitchFamily="2" charset="0"/>
                    <a:ea typeface="Calibri" panose="020F0502020204030204" pitchFamily="34" charset="0"/>
                    <a:cs typeface="Times New Roman" panose="02020603050405020304" pitchFamily="18" charset="0"/>
                  </a:rPr>
                  <a:t>Solve </a:t>
                </a:r>
                <a14:m>
                  <m:oMath xmlns:m="http://schemas.openxmlformats.org/officeDocument/2006/math">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a</m:t>
                        </m:r>
                      </m:e>
                    </m:acc>
                    <m:r>
                      <a:rPr lang="en-US" sz="1250">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b</m:t>
                        </m:r>
                      </m:e>
                    </m:acc>
                  </m:oMath>
                </a14:m>
                <a:r>
                  <a:rPr lang="en-US" sz="1250">
                    <a:effectLst/>
                    <a:latin typeface="Roboto" panose="02000000000000000000" pitchFamily="2" charset="0"/>
                    <a:ea typeface="Times New Roman" panose="02020603050405020304" pitchFamily="18" charset="0"/>
                    <a:cs typeface="Times New Roman" panose="02020603050405020304" pitchFamily="18" charset="0"/>
                  </a:rPr>
                  <a:t> without calc-ulating </a:t>
                </a:r>
                <a14:m>
                  <m:oMath xmlns:m="http://schemas.openxmlformats.org/officeDocument/2006/math">
                    <m:sSubSup>
                      <m:sSubSupPr>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1250" i="1">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125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1250">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1250">
                            <a:effectLst/>
                            <a:latin typeface="Cambria Math" panose="02040503050406030204" pitchFamily="18" charset="0"/>
                            <a:ea typeface="Times New Roman" panose="02020603050405020304" pitchFamily="18" charset="0"/>
                            <a:cs typeface="Times New Roman" panose="02020603050405020304" pitchFamily="18" charset="0"/>
                          </a:rPr>
                          <m:t> </m:t>
                        </m:r>
                      </m:sup>
                    </m:sSubSup>
                  </m:oMath>
                </a14:m>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19" name="Textfeld 10">
                <a:extLst>
                  <a:ext uri="{FF2B5EF4-FFF2-40B4-BE49-F238E27FC236}">
                    <a16:creationId xmlns:a16="http://schemas.microsoft.com/office/drawing/2014/main" id="{94D278FB-2E11-49CF-8897-C4923D0AE39F}"/>
                  </a:ext>
                </a:extLst>
              </p:cNvPr>
              <p:cNvSpPr txBox="1">
                <a:spLocks noRot="1" noChangeAspect="1" noMove="1" noResize="1" noEditPoints="1" noAdjustHandles="1" noChangeArrowheads="1" noChangeShapeType="1" noTextEdit="1"/>
              </p:cNvSpPr>
              <p:nvPr/>
            </p:nvSpPr>
            <p:spPr>
              <a:xfrm>
                <a:off x="7372293" y="4149378"/>
                <a:ext cx="1229995" cy="787400"/>
              </a:xfrm>
              <a:prstGeom prst="rect">
                <a:avLst/>
              </a:prstGeom>
              <a:blipFill>
                <a:blip r:embed="rId7"/>
                <a:stretch>
                  <a:fillRect l="-495" r="-2475" b="-4651"/>
                </a:stretch>
              </a:blipFill>
              <a:ln>
                <a:noFill/>
              </a:ln>
            </p:spPr>
            <p:txBody>
              <a:bodyPr/>
              <a:lstStyle/>
              <a:p>
                <a:r>
                  <a:rPr lang="en-US">
                    <a:noFill/>
                  </a:rPr>
                  <a:t> </a:t>
                </a:r>
              </a:p>
            </p:txBody>
          </p:sp>
        </mc:Fallback>
      </mc:AlternateContent>
      <p:cxnSp>
        <p:nvCxnSpPr>
          <p:cNvPr id="20" name="Gerade Verbindung mit Pfeil 19">
            <a:extLst>
              <a:ext uri="{FF2B5EF4-FFF2-40B4-BE49-F238E27FC236}">
                <a16:creationId xmlns:a16="http://schemas.microsoft.com/office/drawing/2014/main" id="{DEAA2696-5A5B-11F4-CC14-3EC2139F12A1}"/>
              </a:ext>
            </a:extLst>
          </p:cNvPr>
          <p:cNvCxnSpPr/>
          <p:nvPr/>
        </p:nvCxnSpPr>
        <p:spPr>
          <a:xfrm>
            <a:off x="7808538" y="3948083"/>
            <a:ext cx="0" cy="201295"/>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1" name="Gerade Verbindung mit Pfeil 20">
            <a:extLst>
              <a:ext uri="{FF2B5EF4-FFF2-40B4-BE49-F238E27FC236}">
                <a16:creationId xmlns:a16="http://schemas.microsoft.com/office/drawing/2014/main" id="{A1217630-C461-E371-0785-362A2F732183}"/>
              </a:ext>
            </a:extLst>
          </p:cNvPr>
          <p:cNvCxnSpPr/>
          <p:nvPr/>
        </p:nvCxnSpPr>
        <p:spPr>
          <a:xfrm>
            <a:off x="9686233" y="3741708"/>
            <a:ext cx="471170" cy="1350010"/>
          </a:xfrm>
          <a:prstGeom prst="straightConnector1">
            <a:avLst/>
          </a:prstGeom>
          <a:ln>
            <a:solidFill>
              <a:schemeClr val="bg2">
                <a:lumMod val="50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 name="Textfeld 17">
                <a:extLst>
                  <a:ext uri="{FF2B5EF4-FFF2-40B4-BE49-F238E27FC236}">
                    <a16:creationId xmlns:a16="http://schemas.microsoft.com/office/drawing/2014/main" id="{1A6D051F-FD97-31AA-2A5F-96CD6A1404B5}"/>
                  </a:ext>
                </a:extLst>
              </p:cNvPr>
              <p:cNvSpPr txBox="1"/>
              <p:nvPr/>
            </p:nvSpPr>
            <p:spPr>
              <a:xfrm>
                <a:off x="9194108" y="5091718"/>
                <a:ext cx="1687830" cy="1075690"/>
              </a:xfrm>
              <a:prstGeom prst="rect">
                <a:avLst/>
              </a:prstGeom>
              <a:solidFill>
                <a:schemeClr val="lt1"/>
              </a:solidFill>
              <a:ln w="6350">
                <a:solidFill>
                  <a:schemeClr val="bg2">
                    <a:lumMod val="50000"/>
                  </a:schemeClr>
                </a:solidFill>
              </a:ln>
            </p:spPr>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767171"/>
                    </a:solidFill>
                    <a:effectLst/>
                    <a:latin typeface="Roboto" panose="02000000000000000000" pitchFamily="2" charset="0"/>
                    <a:ea typeface="Calibri" panose="020F0502020204030204" pitchFamily="34" charset="0"/>
                    <a:cs typeface="Times New Roman" panose="02020603050405020304" pitchFamily="18" charset="0"/>
                  </a:rPr>
                  <a:t>Use LR decomposition </a:t>
                </a:r>
                <a:br>
                  <a:rPr lang="en-US" sz="1250">
                    <a:solidFill>
                      <a:srgbClr val="767171"/>
                    </a:solidFill>
                    <a:effectLst/>
                    <a:latin typeface="Roboto" panose="02000000000000000000" pitchFamily="2" charset="0"/>
                    <a:ea typeface="Calibri" panose="020F0502020204030204" pitchFamily="34" charset="0"/>
                    <a:cs typeface="Times New Roman" panose="02020603050405020304" pitchFamily="18" charset="0"/>
                  </a:rPr>
                </a:br>
                <a14:m>
                  <m:oMathPara xmlns:m="http://schemas.openxmlformats.org/officeDocument/2006/math">
                    <m:oMathParaPr>
                      <m:jc m:val="centerGroup"/>
                    </m:oMathParaPr>
                    <m:oMath xmlns:m="http://schemas.openxmlformats.org/officeDocument/2006/math">
                      <m:d>
                        <m:dPr>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dPr>
                        <m:e>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1</m:t>
                              </m:r>
                            </m:e>
                          </m:acc>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Δt</m:t>
                          </m:r>
                          <m: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 </m:t>
                          </m:r>
                          <m:acc>
                            <m:accPr>
                              <m:chr m:val="̳"/>
                              <m:ctrlPr>
                                <a:rPr lang="de-DE" sz="1250" i="1">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1250">
                                  <a:solidFill>
                                    <a:srgbClr val="767171"/>
                                  </a:solidFill>
                                  <a:effectLst/>
                                  <a:latin typeface="Cambria Math" panose="02040503050406030204" pitchFamily="18" charset="0"/>
                                  <a:ea typeface="Times New Roman" panose="02020603050405020304" pitchFamily="18" charset="0"/>
                                  <a:cs typeface="Times New Roman" panose="02020603050405020304" pitchFamily="18" charset="0"/>
                                </a:rPr>
                                <m:t>C</m:t>
                              </m:r>
                            </m:e>
                          </m:acc>
                        </m:e>
                      </m:d>
                      <m:r>
                        <a:rPr lang="en-US" sz="1250">
                          <a:solidFill>
                            <a:srgbClr val="767171"/>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de-DE" sz="1250">
                          <a:solidFill>
                            <a:srgbClr val="767171"/>
                          </a:solidFill>
                          <a:effectLst/>
                          <a:latin typeface="Cambria Math" panose="02040503050406030204" pitchFamily="18" charset="0"/>
                          <a:ea typeface="Calibri" panose="020F0502020204030204" pitchFamily="34" charset="0"/>
                          <a:cs typeface="Times New Roman" panose="02020603050405020304" pitchFamily="18" charset="0"/>
                        </a:rPr>
                        <m:t>LR</m:t>
                      </m:r>
                    </m:oMath>
                  </m:oMathPara>
                </a14:m>
                <a:endParaRPr lang="de-DE" sz="125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de-DE" sz="1250">
                    <a:solidFill>
                      <a:srgbClr val="767171"/>
                    </a:solidFill>
                    <a:effectLst/>
                    <a:latin typeface="Roboto" panose="02000000000000000000" pitchFamily="2" charset="0"/>
                    <a:ea typeface="Times New Roman" panose="02020603050405020304" pitchFamily="18" charset="0"/>
                    <a:cs typeface="Times New Roman" panose="02020603050405020304" pitchFamily="18" charset="0"/>
                  </a:rPr>
                  <a:t>or iterative solver.</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22" name="Textfeld 17">
                <a:extLst>
                  <a:ext uri="{FF2B5EF4-FFF2-40B4-BE49-F238E27FC236}">
                    <a16:creationId xmlns:a16="http://schemas.microsoft.com/office/drawing/2014/main" id="{1A6D051F-FD97-31AA-2A5F-96CD6A1404B5}"/>
                  </a:ext>
                </a:extLst>
              </p:cNvPr>
              <p:cNvSpPr txBox="1">
                <a:spLocks noRot="1" noChangeAspect="1" noMove="1" noResize="1" noEditPoints="1" noAdjustHandles="1" noChangeArrowheads="1" noChangeShapeType="1" noTextEdit="1"/>
              </p:cNvSpPr>
              <p:nvPr/>
            </p:nvSpPr>
            <p:spPr>
              <a:xfrm>
                <a:off x="9194108" y="5091718"/>
                <a:ext cx="1687830" cy="1075690"/>
              </a:xfrm>
              <a:prstGeom prst="rect">
                <a:avLst/>
              </a:prstGeom>
              <a:blipFill>
                <a:blip r:embed="rId8"/>
                <a:stretch>
                  <a:fillRect l="-360"/>
                </a:stretch>
              </a:blipFill>
              <a:ln w="6350">
                <a:solidFill>
                  <a:schemeClr val="bg2">
                    <a:lumMod val="50000"/>
                  </a:schemeClr>
                </a:solidFill>
              </a:ln>
            </p:spPr>
            <p:txBody>
              <a:bodyPr/>
              <a:lstStyle/>
              <a:p>
                <a:r>
                  <a:rPr lang="en-US">
                    <a:noFill/>
                  </a:rPr>
                  <a:t> </a:t>
                </a:r>
              </a:p>
            </p:txBody>
          </p:sp>
        </mc:Fallback>
      </mc:AlternateContent>
      <p:cxnSp>
        <p:nvCxnSpPr>
          <p:cNvPr id="23" name="Gerader Verbinder 22">
            <a:extLst>
              <a:ext uri="{FF2B5EF4-FFF2-40B4-BE49-F238E27FC236}">
                <a16:creationId xmlns:a16="http://schemas.microsoft.com/office/drawing/2014/main" id="{2657CEE7-0CAC-0F9C-1A01-5032A246A373}"/>
              </a:ext>
            </a:extLst>
          </p:cNvPr>
          <p:cNvCxnSpPr/>
          <p:nvPr/>
        </p:nvCxnSpPr>
        <p:spPr>
          <a:xfrm>
            <a:off x="11080693" y="4698018"/>
            <a:ext cx="0" cy="1694815"/>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24" name="Textfeld 19">
            <a:extLst>
              <a:ext uri="{FF2B5EF4-FFF2-40B4-BE49-F238E27FC236}">
                <a16:creationId xmlns:a16="http://schemas.microsoft.com/office/drawing/2014/main" id="{BBB563AE-A92F-0AC7-F4C6-01E7921A1E82}"/>
              </a:ext>
            </a:extLst>
          </p:cNvPr>
          <p:cNvSpPr txBox="1"/>
          <p:nvPr/>
        </p:nvSpPr>
        <p:spPr>
          <a:xfrm rot="5400000">
            <a:off x="10476173" y="5293648"/>
            <a:ext cx="1751330" cy="54737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de-DE" sz="1250">
                <a:effectLst/>
                <a:latin typeface="Roboto" panose="02000000000000000000" pitchFamily="2" charset="0"/>
                <a:ea typeface="Calibri" panose="020F0502020204030204" pitchFamily="34" charset="0"/>
                <a:cs typeface="Times New Roman" panose="02020603050405020304" pitchFamily="18" charset="0"/>
              </a:rPr>
              <a:t>Ground level: Solve </a:t>
            </a:r>
            <a:br>
              <a:rPr lang="de-DE" sz="1250">
                <a:effectLst/>
                <a:latin typeface="Roboto" panose="02000000000000000000" pitchFamily="2" charset="0"/>
                <a:ea typeface="Calibri" panose="020F0502020204030204" pitchFamily="34" charset="0"/>
                <a:cs typeface="Times New Roman" panose="02020603050405020304" pitchFamily="18" charset="0"/>
              </a:rPr>
            </a:br>
            <a:r>
              <a:rPr lang="de-DE" sz="1250">
                <a:effectLst/>
                <a:latin typeface="Roboto" panose="02000000000000000000" pitchFamily="2" charset="0"/>
                <a:ea typeface="Calibri" panose="020F0502020204030204" pitchFamily="34" charset="0"/>
                <a:cs typeface="Times New Roman" panose="02020603050405020304" pitchFamily="18" charset="0"/>
              </a:rPr>
              <a:t>linear system</a:t>
            </a:r>
          </a:p>
        </p:txBody>
      </p:sp>
      <p:cxnSp>
        <p:nvCxnSpPr>
          <p:cNvPr id="25" name="Gerader Verbinder 24">
            <a:extLst>
              <a:ext uri="{FF2B5EF4-FFF2-40B4-BE49-F238E27FC236}">
                <a16:creationId xmlns:a16="http://schemas.microsoft.com/office/drawing/2014/main" id="{A63BFAE7-209A-37B1-9A64-826708A76AE3}"/>
              </a:ext>
            </a:extLst>
          </p:cNvPr>
          <p:cNvCxnSpPr/>
          <p:nvPr/>
        </p:nvCxnSpPr>
        <p:spPr>
          <a:xfrm>
            <a:off x="3559753" y="6166138"/>
            <a:ext cx="2858135" cy="0"/>
          </a:xfrm>
          <a:prstGeom prst="line">
            <a:avLst/>
          </a:prstGeom>
          <a:ln w="3810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Gerader Verbinder 25">
            <a:extLst>
              <a:ext uri="{FF2B5EF4-FFF2-40B4-BE49-F238E27FC236}">
                <a16:creationId xmlns:a16="http://schemas.microsoft.com/office/drawing/2014/main" id="{7533EF60-9100-A776-5917-317FC5342E26}"/>
              </a:ext>
            </a:extLst>
          </p:cNvPr>
          <p:cNvCxnSpPr/>
          <p:nvPr/>
        </p:nvCxnSpPr>
        <p:spPr>
          <a:xfrm>
            <a:off x="6542348" y="6166138"/>
            <a:ext cx="2552700" cy="0"/>
          </a:xfrm>
          <a:prstGeom prst="line">
            <a:avLst/>
          </a:prstGeom>
          <a:ln w="38100">
            <a:solidFill>
              <a:srgbClr val="7030A0"/>
            </a:solidFill>
          </a:ln>
        </p:spPr>
        <p:style>
          <a:lnRef idx="1">
            <a:schemeClr val="accent1"/>
          </a:lnRef>
          <a:fillRef idx="0">
            <a:schemeClr val="accent1"/>
          </a:fillRef>
          <a:effectRef idx="0">
            <a:schemeClr val="accent1"/>
          </a:effectRef>
          <a:fontRef idx="minor">
            <a:schemeClr val="tx1"/>
          </a:fontRef>
        </p:style>
      </p:cxnSp>
      <p:sp>
        <p:nvSpPr>
          <p:cNvPr id="27" name="Textfeld 21">
            <a:extLst>
              <a:ext uri="{FF2B5EF4-FFF2-40B4-BE49-F238E27FC236}">
                <a16:creationId xmlns:a16="http://schemas.microsoft.com/office/drawing/2014/main" id="{803DB2A7-540C-50EB-B666-F0F268563E08}"/>
              </a:ext>
            </a:extLst>
          </p:cNvPr>
          <p:cNvSpPr txBox="1"/>
          <p:nvPr/>
        </p:nvSpPr>
        <p:spPr>
          <a:xfrm>
            <a:off x="3785178" y="6217573"/>
            <a:ext cx="2412365" cy="54102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00B050"/>
                </a:solidFill>
                <a:effectLst/>
                <a:latin typeface="Roboto" panose="02000000000000000000" pitchFamily="2" charset="0"/>
                <a:ea typeface="Calibri" panose="020F0502020204030204" pitchFamily="34" charset="0"/>
                <a:cs typeface="Times New Roman" panose="02020603050405020304" pitchFamily="18" charset="0"/>
              </a:rPr>
              <a:t>Option A </a:t>
            </a:r>
            <a:r>
              <a:rPr lang="en-US" sz="1250">
                <a:effectLst/>
                <a:latin typeface="Roboto" panose="02000000000000000000" pitchFamily="2" charset="0"/>
                <a:ea typeface="Calibri" panose="020F0502020204030204" pitchFamily="34" charset="0"/>
                <a:cs typeface="Times New Roman" panose="02020603050405020304" pitchFamily="18" charset="0"/>
              </a:rPr>
              <a:t>for solving the linear system involving the Jacobian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p:sp>
        <p:nvSpPr>
          <p:cNvPr id="28" name="Textfeld 21">
            <a:extLst>
              <a:ext uri="{FF2B5EF4-FFF2-40B4-BE49-F238E27FC236}">
                <a16:creationId xmlns:a16="http://schemas.microsoft.com/office/drawing/2014/main" id="{E5911C7A-AE66-6334-EEED-9DFCDDBEC3D1}"/>
              </a:ext>
            </a:extLst>
          </p:cNvPr>
          <p:cNvSpPr txBox="1"/>
          <p:nvPr/>
        </p:nvSpPr>
        <p:spPr>
          <a:xfrm>
            <a:off x="6628708" y="6218843"/>
            <a:ext cx="2412365" cy="541020"/>
          </a:xfrm>
          <a:prstGeom prst="rect">
            <a:avLst/>
          </a:prstGeom>
          <a:noFill/>
          <a:ln>
            <a:noFill/>
          </a:ln>
        </p:spPr>
        <p:style>
          <a:lnRef idx="0">
            <a:scrgbClr r="0" g="0" b="0"/>
          </a:lnRef>
          <a:fillRef idx="0">
            <a:scrgbClr r="0" g="0" b="0"/>
          </a:fillRef>
          <a:effectRef idx="0">
            <a:scrgbClr r="0" g="0" b="0"/>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1250">
                <a:solidFill>
                  <a:srgbClr val="7030A0"/>
                </a:solidFill>
                <a:effectLst/>
                <a:latin typeface="Roboto" panose="02000000000000000000" pitchFamily="2" charset="0"/>
                <a:ea typeface="Calibri" panose="020F0502020204030204" pitchFamily="34" charset="0"/>
                <a:cs typeface="Times New Roman" panose="02020603050405020304" pitchFamily="18" charset="0"/>
              </a:rPr>
              <a:t>Option B</a:t>
            </a:r>
            <a:r>
              <a:rPr lang="en-US" sz="1250">
                <a:effectLst/>
                <a:latin typeface="Roboto" panose="02000000000000000000" pitchFamily="2" charset="0"/>
                <a:ea typeface="Calibri" panose="020F0502020204030204" pitchFamily="34" charset="0"/>
                <a:cs typeface="Times New Roman" panose="02020603050405020304" pitchFamily="18" charset="0"/>
              </a:rPr>
              <a:t> for solving the linear system involving the Jacobian</a:t>
            </a:r>
            <a:endParaRPr lang="de-DE" sz="1250">
              <a:effectLst/>
              <a:latin typeface="Roboto" panose="02000000000000000000" pitchFamily="2" charset="0"/>
              <a:ea typeface="Calibri" panose="020F0502020204030204" pitchFamily="34" charset="0"/>
              <a:cs typeface="Times New Roman" panose="02020603050405020304" pitchFamily="18" charset="0"/>
            </a:endParaRPr>
          </a:p>
        </p:txBody>
      </p:sp>
      <p:pic>
        <p:nvPicPr>
          <p:cNvPr id="35" name="Grafik 34">
            <a:hlinkClick r:id="rId9"/>
            <a:extLst>
              <a:ext uri="{FF2B5EF4-FFF2-40B4-BE49-F238E27FC236}">
                <a16:creationId xmlns:a16="http://schemas.microsoft.com/office/drawing/2014/main" id="{29AE6A09-7FBB-FC96-BE31-7F7DF833D2B3}"/>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1467418" y="4789458"/>
            <a:ext cx="2151772" cy="2151772"/>
          </a:xfrm>
          <a:prstGeom prst="rect">
            <a:avLst/>
          </a:prstGeom>
        </p:spPr>
      </p:pic>
      <p:pic>
        <p:nvPicPr>
          <p:cNvPr id="37" name="Grafik 36">
            <a:hlinkClick r:id="rId12"/>
            <a:extLst>
              <a:ext uri="{FF2B5EF4-FFF2-40B4-BE49-F238E27FC236}">
                <a16:creationId xmlns:a16="http://schemas.microsoft.com/office/drawing/2014/main" id="{53F1C971-C165-0D59-407B-1B94357AA877}"/>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390395" y="4896600"/>
            <a:ext cx="1269538" cy="1269538"/>
          </a:xfrm>
          <a:prstGeom prst="rect">
            <a:avLst/>
          </a:prstGeom>
        </p:spPr>
      </p:pic>
      <p:sp>
        <p:nvSpPr>
          <p:cNvPr id="3" name="Foliennummernplatzhalter 2">
            <a:extLst>
              <a:ext uri="{FF2B5EF4-FFF2-40B4-BE49-F238E27FC236}">
                <a16:creationId xmlns:a16="http://schemas.microsoft.com/office/drawing/2014/main" id="{D50F3F61-73CA-B4C1-C072-A63E38672DA4}"/>
              </a:ext>
            </a:extLst>
          </p:cNvPr>
          <p:cNvSpPr>
            <a:spLocks noGrp="1"/>
          </p:cNvSpPr>
          <p:nvPr>
            <p:ph type="sldNum" sz="quarter" idx="12"/>
          </p:nvPr>
        </p:nvSpPr>
        <p:spPr/>
        <p:txBody>
          <a:bodyPr/>
          <a:lstStyle/>
          <a:p>
            <a:fld id="{A0B92CD8-FF24-4321-9188-DC9BF5755683}" type="slidenum">
              <a:rPr lang="en-US" smtClean="0"/>
              <a:t>41</a:t>
            </a:fld>
            <a:endParaRPr lang="en-US"/>
          </a:p>
        </p:txBody>
      </p:sp>
    </p:spTree>
    <p:extLst>
      <p:ext uri="{BB962C8B-B14F-4D97-AF65-F5344CB8AC3E}">
        <p14:creationId xmlns:p14="http://schemas.microsoft.com/office/powerpoint/2010/main" val="31778399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E5BABED-C430-7DEC-E00D-67937FA4373F}"/>
              </a:ext>
            </a:extLst>
          </p:cNvPr>
          <p:cNvSpPr>
            <a:spLocks noGrp="1"/>
          </p:cNvSpPr>
          <p:nvPr>
            <p:ph type="title"/>
          </p:nvPr>
        </p:nvSpPr>
        <p:spPr>
          <a:xfrm>
            <a:off x="1028395" y="1233184"/>
            <a:ext cx="10515600" cy="1325563"/>
          </a:xfrm>
        </p:spPr>
        <p:txBody>
          <a:bodyPr/>
          <a:lstStyle/>
          <a:p>
            <a:r>
              <a:rPr lang="en-US"/>
              <a:t>Why should I care? – my library does that all automatically</a:t>
            </a:r>
          </a:p>
        </p:txBody>
      </p:sp>
      <p:sp>
        <p:nvSpPr>
          <p:cNvPr id="5" name="Textfeld 4">
            <a:extLst>
              <a:ext uri="{FF2B5EF4-FFF2-40B4-BE49-F238E27FC236}">
                <a16:creationId xmlns:a16="http://schemas.microsoft.com/office/drawing/2014/main" id="{4E490837-2F51-95B8-1191-73B9F23B2696}"/>
              </a:ext>
            </a:extLst>
          </p:cNvPr>
          <p:cNvSpPr txBox="1"/>
          <p:nvPr/>
        </p:nvSpPr>
        <p:spPr>
          <a:xfrm>
            <a:off x="1117600" y="2863536"/>
            <a:ext cx="7619843" cy="523220"/>
          </a:xfrm>
          <a:prstGeom prst="rect">
            <a:avLst/>
          </a:prstGeom>
          <a:noFill/>
        </p:spPr>
        <p:txBody>
          <a:bodyPr wrap="none" rtlCol="0">
            <a:spAutoFit/>
          </a:bodyPr>
          <a:lstStyle/>
          <a:p>
            <a:r>
              <a:rPr lang="en-US" sz="2800"/>
              <a:t>Give the solver more information on your problem.</a:t>
            </a:r>
          </a:p>
        </p:txBody>
      </p:sp>
      <p:graphicFrame>
        <p:nvGraphicFramePr>
          <p:cNvPr id="6" name="Tabelle 6">
            <a:extLst>
              <a:ext uri="{FF2B5EF4-FFF2-40B4-BE49-F238E27FC236}">
                <a16:creationId xmlns:a16="http://schemas.microsoft.com/office/drawing/2014/main" id="{01C67957-61AC-78A7-C17E-AD7504BB47E5}"/>
              </a:ext>
            </a:extLst>
          </p:cNvPr>
          <p:cNvGraphicFramePr>
            <a:graphicFrameLocks noGrp="1"/>
          </p:cNvGraphicFramePr>
          <p:nvPr>
            <p:extLst>
              <p:ext uri="{D42A27DB-BD31-4B8C-83A1-F6EECF244321}">
                <p14:modId xmlns:p14="http://schemas.microsoft.com/office/powerpoint/2010/main" val="2652642698"/>
              </p:ext>
            </p:extLst>
          </p:nvPr>
        </p:nvGraphicFramePr>
        <p:xfrm>
          <a:off x="1117600" y="3996334"/>
          <a:ext cx="10016134" cy="1285240"/>
        </p:xfrm>
        <a:graphic>
          <a:graphicData uri="http://schemas.openxmlformats.org/drawingml/2006/table">
            <a:tbl>
              <a:tblPr firstRow="1" bandRow="1">
                <a:tableStyleId>{5940675A-B579-460E-94D1-54222C63F5DA}</a:tableStyleId>
              </a:tblPr>
              <a:tblGrid>
                <a:gridCol w="5034483">
                  <a:extLst>
                    <a:ext uri="{9D8B030D-6E8A-4147-A177-3AD203B41FA5}">
                      <a16:colId xmlns:a16="http://schemas.microsoft.com/office/drawing/2014/main" val="1414257058"/>
                    </a:ext>
                  </a:extLst>
                </a:gridCol>
                <a:gridCol w="4981651">
                  <a:extLst>
                    <a:ext uri="{9D8B030D-6E8A-4147-A177-3AD203B41FA5}">
                      <a16:colId xmlns:a16="http://schemas.microsoft.com/office/drawing/2014/main" val="3672563680"/>
                    </a:ext>
                  </a:extLst>
                </a:gridCol>
              </a:tblGrid>
              <a:tr h="388946">
                <a:tc>
                  <a:txBody>
                    <a:bodyPr/>
                    <a:lstStyle/>
                    <a:p>
                      <a:r>
                        <a:rPr lang="en-US" err="1">
                          <a:solidFill>
                            <a:schemeClr val="accent2">
                              <a:lumMod val="75000"/>
                            </a:schemeClr>
                          </a:solidFill>
                        </a:rPr>
                        <a:t>DifferentialEquations.jl</a:t>
                      </a:r>
                      <a:r>
                        <a:rPr lang="en-US">
                          <a:solidFill>
                            <a:schemeClr val="accent2">
                              <a:lumMod val="75000"/>
                            </a:schemeClr>
                          </a:solidFill>
                        </a:rPr>
                        <a:t> solve method </a:t>
                      </a:r>
                      <a:r>
                        <a:rPr lang="en-US" b="1">
                          <a:solidFill>
                            <a:schemeClr val="accent2">
                              <a:lumMod val="75000"/>
                            </a:schemeClr>
                          </a:solidFill>
                        </a:rPr>
                        <a:t>without sparsity pattern given</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err="1">
                          <a:solidFill>
                            <a:schemeClr val="accent6">
                              <a:lumMod val="50000"/>
                            </a:schemeClr>
                          </a:solidFill>
                        </a:rPr>
                        <a:t>DifferentialEquations.jl</a:t>
                      </a:r>
                      <a:r>
                        <a:rPr lang="en-US">
                          <a:solidFill>
                            <a:schemeClr val="accent6">
                              <a:lumMod val="50000"/>
                            </a:schemeClr>
                          </a:solidFill>
                        </a:rPr>
                        <a:t> solve method </a:t>
                      </a:r>
                      <a:r>
                        <a:rPr lang="en-US" b="1">
                          <a:solidFill>
                            <a:schemeClr val="accent6">
                              <a:lumMod val="50000"/>
                            </a:schemeClr>
                          </a:solidFill>
                        </a:rPr>
                        <a:t>with sparsity pattern given</a:t>
                      </a:r>
                    </a:p>
                    <a:p>
                      <a:endParaRPr lang="en-US">
                        <a:solidFill>
                          <a:schemeClr val="accent6">
                            <a:lumMod val="50000"/>
                          </a:schemeClr>
                        </a:solidFill>
                      </a:endParaRPr>
                    </a:p>
                  </a:txBody>
                  <a:tcPr/>
                </a:tc>
                <a:extLst>
                  <a:ext uri="{0D108BD9-81ED-4DB2-BD59-A6C34878D82A}">
                    <a16:rowId xmlns:a16="http://schemas.microsoft.com/office/drawing/2014/main" val="132204151"/>
                  </a:ext>
                </a:extLst>
              </a:tr>
              <a:tr h="370840">
                <a:tc>
                  <a:txBody>
                    <a:bodyPr/>
                    <a:lstStyle/>
                    <a:p>
                      <a:r>
                        <a:rPr lang="de-DE" sz="1800" b="0" i="0" kern="1200">
                          <a:solidFill>
                            <a:schemeClr val="accent2">
                              <a:lumMod val="75000"/>
                            </a:schemeClr>
                          </a:solidFill>
                          <a:effectLst/>
                          <a:latin typeface="+mn-lt"/>
                          <a:ea typeface="+mn-ea"/>
                          <a:cs typeface="+mn-cs"/>
                        </a:rPr>
                        <a:t>251.900 </a:t>
                      </a:r>
                      <a:r>
                        <a:rPr lang="de-DE" sz="1800" b="0" i="0" kern="1200" err="1">
                          <a:solidFill>
                            <a:schemeClr val="accent2">
                              <a:lumMod val="75000"/>
                            </a:schemeClr>
                          </a:solidFill>
                          <a:effectLst/>
                          <a:latin typeface="+mn-lt"/>
                          <a:ea typeface="+mn-ea"/>
                          <a:cs typeface="+mn-cs"/>
                        </a:rPr>
                        <a:t>ms</a:t>
                      </a:r>
                      <a:r>
                        <a:rPr lang="de-DE" sz="1800" b="0" i="0" kern="1200">
                          <a:solidFill>
                            <a:schemeClr val="accent2">
                              <a:lumMod val="75000"/>
                            </a:schemeClr>
                          </a:solidFill>
                          <a:effectLst/>
                          <a:latin typeface="+mn-lt"/>
                          <a:ea typeface="+mn-ea"/>
                          <a:cs typeface="+mn-cs"/>
                        </a:rPr>
                        <a:t> (63311 </a:t>
                      </a:r>
                      <a:r>
                        <a:rPr lang="de-DE" sz="1800" b="0" i="0" kern="1200" err="1">
                          <a:solidFill>
                            <a:schemeClr val="accent2">
                              <a:lumMod val="75000"/>
                            </a:schemeClr>
                          </a:solidFill>
                          <a:effectLst/>
                          <a:latin typeface="+mn-lt"/>
                          <a:ea typeface="+mn-ea"/>
                          <a:cs typeface="+mn-cs"/>
                        </a:rPr>
                        <a:t>allocations</a:t>
                      </a:r>
                      <a:r>
                        <a:rPr lang="de-DE" sz="1800" b="0" i="0" kern="1200">
                          <a:solidFill>
                            <a:schemeClr val="accent2">
                              <a:lumMod val="75000"/>
                            </a:schemeClr>
                          </a:solidFill>
                          <a:effectLst/>
                          <a:latin typeface="+mn-lt"/>
                          <a:ea typeface="+mn-ea"/>
                          <a:cs typeface="+mn-cs"/>
                        </a:rPr>
                        <a:t>: 211.75 MiB)</a:t>
                      </a:r>
                      <a:endParaRPr lang="en-US">
                        <a:solidFill>
                          <a:schemeClr val="accent2">
                            <a:lumMod val="75000"/>
                          </a:schemeClr>
                        </a:solidFill>
                      </a:endParaRPr>
                    </a:p>
                  </a:txBody>
                  <a:tcPr/>
                </a:tc>
                <a:tc>
                  <a:txBody>
                    <a:bodyPr/>
                    <a:lstStyle/>
                    <a:p>
                      <a:r>
                        <a:rPr lang="de-DE" sz="1800" b="0" i="0" kern="1200">
                          <a:solidFill>
                            <a:schemeClr val="accent6">
                              <a:lumMod val="50000"/>
                            </a:schemeClr>
                          </a:solidFill>
                          <a:effectLst/>
                          <a:latin typeface="+mn-lt"/>
                          <a:ea typeface="+mn-ea"/>
                          <a:cs typeface="+mn-cs"/>
                        </a:rPr>
                        <a:t>14.961 </a:t>
                      </a:r>
                      <a:r>
                        <a:rPr lang="de-DE" sz="1800" b="0" i="0" kern="1200" err="1">
                          <a:solidFill>
                            <a:schemeClr val="accent6">
                              <a:lumMod val="50000"/>
                            </a:schemeClr>
                          </a:solidFill>
                          <a:effectLst/>
                          <a:latin typeface="+mn-lt"/>
                          <a:ea typeface="+mn-ea"/>
                          <a:cs typeface="+mn-cs"/>
                        </a:rPr>
                        <a:t>ms</a:t>
                      </a:r>
                      <a:r>
                        <a:rPr lang="de-DE" sz="1800" b="0" i="0" kern="1200">
                          <a:solidFill>
                            <a:schemeClr val="accent6">
                              <a:lumMod val="50000"/>
                            </a:schemeClr>
                          </a:solidFill>
                          <a:effectLst/>
                          <a:latin typeface="+mn-lt"/>
                          <a:ea typeface="+mn-ea"/>
                          <a:cs typeface="+mn-cs"/>
                        </a:rPr>
                        <a:t> (33879 </a:t>
                      </a:r>
                      <a:r>
                        <a:rPr lang="de-DE" sz="1800" b="0" i="0" kern="1200" err="1">
                          <a:solidFill>
                            <a:schemeClr val="accent6">
                              <a:lumMod val="50000"/>
                            </a:schemeClr>
                          </a:solidFill>
                          <a:effectLst/>
                          <a:latin typeface="+mn-lt"/>
                          <a:ea typeface="+mn-ea"/>
                          <a:cs typeface="+mn-cs"/>
                        </a:rPr>
                        <a:t>allocations</a:t>
                      </a:r>
                      <a:r>
                        <a:rPr lang="de-DE" sz="1800" b="0" i="0" kern="1200">
                          <a:solidFill>
                            <a:schemeClr val="accent6">
                              <a:lumMod val="50000"/>
                            </a:schemeClr>
                          </a:solidFill>
                          <a:effectLst/>
                          <a:latin typeface="+mn-lt"/>
                          <a:ea typeface="+mn-ea"/>
                          <a:cs typeface="+mn-cs"/>
                        </a:rPr>
                        <a:t>: 27.41 MiB)</a:t>
                      </a:r>
                      <a:endParaRPr lang="en-US">
                        <a:solidFill>
                          <a:schemeClr val="accent6">
                            <a:lumMod val="50000"/>
                          </a:schemeClr>
                        </a:solidFill>
                      </a:endParaRPr>
                    </a:p>
                  </a:txBody>
                  <a:tcPr/>
                </a:tc>
                <a:extLst>
                  <a:ext uri="{0D108BD9-81ED-4DB2-BD59-A6C34878D82A}">
                    <a16:rowId xmlns:a16="http://schemas.microsoft.com/office/drawing/2014/main" val="606312310"/>
                  </a:ext>
                </a:extLst>
              </a:tr>
            </a:tbl>
          </a:graphicData>
        </a:graphic>
      </p:graphicFrame>
      <p:sp>
        <p:nvSpPr>
          <p:cNvPr id="3" name="Foliennummernplatzhalter 2">
            <a:extLst>
              <a:ext uri="{FF2B5EF4-FFF2-40B4-BE49-F238E27FC236}">
                <a16:creationId xmlns:a16="http://schemas.microsoft.com/office/drawing/2014/main" id="{EF0EC6FF-3599-6BB8-C2AA-BA04AD92C018}"/>
              </a:ext>
            </a:extLst>
          </p:cNvPr>
          <p:cNvSpPr>
            <a:spLocks noGrp="1"/>
          </p:cNvSpPr>
          <p:nvPr>
            <p:ph type="sldNum" sz="quarter" idx="12"/>
          </p:nvPr>
        </p:nvSpPr>
        <p:spPr/>
        <p:txBody>
          <a:bodyPr/>
          <a:lstStyle/>
          <a:p>
            <a:fld id="{A0B92CD8-FF24-4321-9188-DC9BF5755683}" type="slidenum">
              <a:rPr lang="en-US" smtClean="0"/>
              <a:t>42</a:t>
            </a:fld>
            <a:endParaRPr lang="en-US"/>
          </a:p>
        </p:txBody>
      </p:sp>
      <p:sp>
        <p:nvSpPr>
          <p:cNvPr id="382" name="Textfeld 381">
            <a:extLst>
              <a:ext uri="{FF2B5EF4-FFF2-40B4-BE49-F238E27FC236}">
                <a16:creationId xmlns:a16="http://schemas.microsoft.com/office/drawing/2014/main" id="{8FE526EC-61EA-427F-98FA-3B5FBD563993}"/>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112520169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68BEC5-0395-6F50-59D7-0D68C47D59D2}"/>
              </a:ext>
            </a:extLst>
          </p:cNvPr>
          <p:cNvSpPr>
            <a:spLocks noGrp="1"/>
          </p:cNvSpPr>
          <p:nvPr>
            <p:ph type="title"/>
          </p:nvPr>
        </p:nvSpPr>
        <p:spPr>
          <a:xfrm>
            <a:off x="838199" y="482168"/>
            <a:ext cx="10515600" cy="1325563"/>
          </a:xfrm>
        </p:spPr>
        <p:txBody>
          <a:bodyPr/>
          <a:lstStyle/>
          <a:p>
            <a:r>
              <a:rPr lang="en-US"/>
              <a:t>Further improvements</a:t>
            </a:r>
          </a:p>
        </p:txBody>
      </p:sp>
      <p:sp>
        <p:nvSpPr>
          <p:cNvPr id="3" name="Inhaltsplatzhalter 2">
            <a:extLst>
              <a:ext uri="{FF2B5EF4-FFF2-40B4-BE49-F238E27FC236}">
                <a16:creationId xmlns:a16="http://schemas.microsoft.com/office/drawing/2014/main" id="{A8B03773-53C6-336A-51EB-813B445790FB}"/>
              </a:ext>
            </a:extLst>
          </p:cNvPr>
          <p:cNvSpPr>
            <a:spLocks noGrp="1"/>
          </p:cNvSpPr>
          <p:nvPr>
            <p:ph idx="1"/>
          </p:nvPr>
        </p:nvSpPr>
        <p:spPr>
          <a:xfrm>
            <a:off x="1153058" y="2205773"/>
            <a:ext cx="9885883" cy="3873158"/>
          </a:xfrm>
        </p:spPr>
        <p:txBody>
          <a:bodyPr>
            <a:noAutofit/>
          </a:bodyPr>
          <a:lstStyle/>
          <a:p>
            <a:pPr>
              <a:buFont typeface="Wingdings" panose="05000000000000000000" pitchFamily="2" charset="2"/>
              <a:buChar char="§"/>
            </a:pPr>
            <a:r>
              <a:rPr lang="en-US" sz="2600"/>
              <a:t>General</a:t>
            </a:r>
          </a:p>
          <a:p>
            <a:pPr lvl="1">
              <a:buFont typeface="Wingdings" panose="05000000000000000000" pitchFamily="2" charset="2"/>
              <a:buChar char="§"/>
            </a:pPr>
            <a:r>
              <a:rPr lang="en-US" sz="2600"/>
              <a:t>Adaptive timestep control in combination with higher order methods like </a:t>
            </a:r>
            <a:r>
              <a:rPr lang="en-US" sz="2600" err="1"/>
              <a:t>Rosenbrock</a:t>
            </a:r>
            <a:r>
              <a:rPr lang="en-US" sz="2600"/>
              <a:t> or Semi-Implicit Extrapolation</a:t>
            </a:r>
          </a:p>
          <a:p>
            <a:pPr marL="457200" lvl="1" indent="0">
              <a:buNone/>
            </a:pPr>
            <a:endParaRPr lang="en-US" sz="2600"/>
          </a:p>
          <a:p>
            <a:pPr>
              <a:buFont typeface="Wingdings" panose="05000000000000000000" pitchFamily="2" charset="2"/>
              <a:buChar char="§"/>
            </a:pPr>
            <a:r>
              <a:rPr lang="en-US" sz="2600">
                <a:solidFill>
                  <a:schemeClr val="tx1">
                    <a:lumMod val="65000"/>
                    <a:lumOff val="35000"/>
                  </a:schemeClr>
                </a:solidFill>
              </a:rPr>
              <a:t>For Jacobi-free variant</a:t>
            </a:r>
          </a:p>
          <a:p>
            <a:pPr lvl="1">
              <a:buFont typeface="Wingdings" panose="05000000000000000000" pitchFamily="2" charset="2"/>
              <a:buChar char="§"/>
            </a:pPr>
            <a:r>
              <a:rPr lang="en-US" sz="2600">
                <a:solidFill>
                  <a:schemeClr val="tx1">
                    <a:lumMod val="65000"/>
                    <a:lumOff val="35000"/>
                  </a:schemeClr>
                </a:solidFill>
              </a:rPr>
              <a:t>Preconditioning </a:t>
            </a:r>
            <a:r>
              <a:rPr lang="en-US" sz="2600">
                <a:solidFill>
                  <a:schemeClr val="tx1">
                    <a:lumMod val="65000"/>
                    <a:lumOff val="35000"/>
                  </a:schemeClr>
                </a:solidFill>
                <a:sym typeface="Wingdings" panose="05000000000000000000" pitchFamily="2" charset="2"/>
              </a:rPr>
              <a:t> decrease the condition number of the matrix being solved  faster convergence of GMRES</a:t>
            </a:r>
            <a:endParaRPr lang="en-US" sz="2600">
              <a:solidFill>
                <a:schemeClr val="tx1">
                  <a:lumMod val="65000"/>
                  <a:lumOff val="35000"/>
                </a:schemeClr>
              </a:solidFill>
            </a:endParaRPr>
          </a:p>
        </p:txBody>
      </p:sp>
      <p:sp>
        <p:nvSpPr>
          <p:cNvPr id="4" name="Foliennummernplatzhalter 3">
            <a:extLst>
              <a:ext uri="{FF2B5EF4-FFF2-40B4-BE49-F238E27FC236}">
                <a16:creationId xmlns:a16="http://schemas.microsoft.com/office/drawing/2014/main" id="{0D349C47-BE75-A62F-892D-43AF1C4F0BE8}"/>
              </a:ext>
            </a:extLst>
          </p:cNvPr>
          <p:cNvSpPr>
            <a:spLocks noGrp="1"/>
          </p:cNvSpPr>
          <p:nvPr>
            <p:ph type="sldNum" sz="quarter" idx="12"/>
          </p:nvPr>
        </p:nvSpPr>
        <p:spPr/>
        <p:txBody>
          <a:bodyPr/>
          <a:lstStyle/>
          <a:p>
            <a:fld id="{A0B92CD8-FF24-4321-9188-DC9BF5755683}" type="slidenum">
              <a:rPr lang="en-US" smtClean="0"/>
              <a:t>43</a:t>
            </a:fld>
            <a:endParaRPr lang="en-US"/>
          </a:p>
        </p:txBody>
      </p:sp>
      <p:sp>
        <p:nvSpPr>
          <p:cNvPr id="381" name="Textfeld 380">
            <a:extLst>
              <a:ext uri="{FF2B5EF4-FFF2-40B4-BE49-F238E27FC236}">
                <a16:creationId xmlns:a16="http://schemas.microsoft.com/office/drawing/2014/main" id="{BA43F4B8-0F90-019D-C6B7-292A080E110D}"/>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186385705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522B979-B034-75DA-5199-A2B981C6780A}"/>
              </a:ext>
            </a:extLst>
          </p:cNvPr>
          <p:cNvSpPr>
            <a:spLocks noGrp="1"/>
          </p:cNvSpPr>
          <p:nvPr>
            <p:ph type="title"/>
          </p:nvPr>
        </p:nvSpPr>
        <p:spPr>
          <a:xfrm>
            <a:off x="1120775" y="2766218"/>
            <a:ext cx="9950450" cy="1325563"/>
          </a:xfrm>
        </p:spPr>
        <p:txBody>
          <a:bodyPr/>
          <a:lstStyle/>
          <a:p>
            <a:r>
              <a:rPr lang="en-US">
                <a:solidFill>
                  <a:schemeClr val="accent1">
                    <a:lumMod val="50000"/>
                  </a:schemeClr>
                </a:solidFill>
              </a:rPr>
              <a:t>Breakdown of Classical Methods &amp; Outlook</a:t>
            </a:r>
          </a:p>
        </p:txBody>
      </p:sp>
      <p:sp>
        <p:nvSpPr>
          <p:cNvPr id="3" name="Foliennummernplatzhalter 2">
            <a:extLst>
              <a:ext uri="{FF2B5EF4-FFF2-40B4-BE49-F238E27FC236}">
                <a16:creationId xmlns:a16="http://schemas.microsoft.com/office/drawing/2014/main" id="{A1DCE801-6262-37E6-2E8D-D07F5AC7132D}"/>
              </a:ext>
            </a:extLst>
          </p:cNvPr>
          <p:cNvSpPr>
            <a:spLocks noGrp="1"/>
          </p:cNvSpPr>
          <p:nvPr>
            <p:ph type="sldNum" sz="quarter" idx="12"/>
          </p:nvPr>
        </p:nvSpPr>
        <p:spPr/>
        <p:txBody>
          <a:bodyPr/>
          <a:lstStyle/>
          <a:p>
            <a:fld id="{A0B92CD8-FF24-4321-9188-DC9BF5755683}" type="slidenum">
              <a:rPr lang="en-US" smtClean="0"/>
              <a:t>44</a:t>
            </a:fld>
            <a:endParaRPr lang="en-US"/>
          </a:p>
        </p:txBody>
      </p:sp>
    </p:spTree>
    <p:extLst>
      <p:ext uri="{BB962C8B-B14F-4D97-AF65-F5344CB8AC3E}">
        <p14:creationId xmlns:p14="http://schemas.microsoft.com/office/powerpoint/2010/main" val="394766464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74A9D82C-63FB-5E43-333D-FF8E4D0A2272}"/>
              </a:ext>
            </a:extLst>
          </p:cNvPr>
          <p:cNvSpPr>
            <a:spLocks noGrp="1"/>
          </p:cNvSpPr>
          <p:nvPr>
            <p:ph idx="1"/>
          </p:nvPr>
        </p:nvSpPr>
        <p:spPr>
          <a:xfrm>
            <a:off x="381000" y="389824"/>
            <a:ext cx="11525451" cy="6200015"/>
          </a:xfrm>
        </p:spPr>
        <p:txBody>
          <a:bodyPr>
            <a:normAutofit fontScale="92500" lnSpcReduction="20000"/>
          </a:bodyPr>
          <a:lstStyle/>
          <a:p>
            <a:r>
              <a:rPr lang="en-US" sz="3600">
                <a:solidFill>
                  <a:schemeClr val="accent2">
                    <a:lumMod val="75000"/>
                  </a:schemeClr>
                </a:solidFill>
              </a:rPr>
              <a:t>Problem of strong turbulence</a:t>
            </a:r>
            <a:r>
              <a:rPr lang="en-US" sz="3600"/>
              <a:t>: Reynolds number limited for turbulent flow simulations (unreasonably small grid would be necessary) </a:t>
            </a:r>
            <a:r>
              <a:rPr lang="en-US" sz="3600">
                <a:sym typeface="Wingdings" panose="05000000000000000000" pitchFamily="2" charset="2"/>
              </a:rPr>
              <a:t> Idea: handle small scale phenomena based on insights from Machine Learning [e. g. </a:t>
            </a:r>
            <a:r>
              <a:rPr lang="en-US" sz="3600" err="1"/>
              <a:t>Kochkov</a:t>
            </a:r>
            <a:r>
              <a:rPr lang="en-US" sz="3600"/>
              <a:t> et al is a nice read</a:t>
            </a:r>
            <a:r>
              <a:rPr lang="en-US" sz="3600">
                <a:sym typeface="Wingdings" panose="05000000000000000000" pitchFamily="2" charset="2"/>
              </a:rPr>
              <a:t>]</a:t>
            </a:r>
          </a:p>
          <a:p>
            <a:r>
              <a:rPr lang="en-US" sz="3600">
                <a:solidFill>
                  <a:schemeClr val="accent2">
                    <a:lumMod val="75000"/>
                  </a:schemeClr>
                </a:solidFill>
              </a:rPr>
              <a:t>Problem of different scales</a:t>
            </a:r>
            <a:r>
              <a:rPr lang="en-US" sz="3600"/>
              <a:t>: Different scales can be very problematic (although there are adaptive methods, mesh free methods, tree algorithms etc.)</a:t>
            </a:r>
            <a:endParaRPr lang="en-US" sz="3600">
              <a:sym typeface="Wingdings" panose="05000000000000000000" pitchFamily="2" charset="2"/>
            </a:endParaRPr>
          </a:p>
          <a:p>
            <a:r>
              <a:rPr lang="en-US" sz="3600">
                <a:solidFill>
                  <a:schemeClr val="accent2">
                    <a:lumMod val="75000"/>
                  </a:schemeClr>
                </a:solidFill>
              </a:rPr>
              <a:t>Curse of dimensionality for high-dimensional PDEs </a:t>
            </a:r>
            <a:r>
              <a:rPr lang="en-US" sz="3600"/>
              <a:t>(e. g. Schrödinger in Physics, Black-Scholes in finance): The computational cost for solving them goes up exponentially with the dimensionality. [Han et al, 2018]</a:t>
            </a:r>
          </a:p>
          <a:p>
            <a:r>
              <a:rPr lang="en-US" sz="3600">
                <a:solidFill>
                  <a:schemeClr val="accent2">
                    <a:lumMod val="75000"/>
                  </a:schemeClr>
                </a:solidFill>
              </a:rPr>
              <a:t>Need for inverse modeling</a:t>
            </a:r>
          </a:p>
          <a:p>
            <a:r>
              <a:rPr lang="en-US" sz="3600">
                <a:solidFill>
                  <a:schemeClr val="accent2">
                    <a:lumMod val="75000"/>
                  </a:schemeClr>
                </a:solidFill>
              </a:rPr>
              <a:t>How to blend differential equations with the vast data sets?</a:t>
            </a:r>
          </a:p>
          <a:p>
            <a:r>
              <a:rPr lang="en-US" sz="3600"/>
              <a:t>…</a:t>
            </a:r>
          </a:p>
        </p:txBody>
      </p:sp>
      <p:sp>
        <p:nvSpPr>
          <p:cNvPr id="2" name="Foliennummernplatzhalter 1">
            <a:extLst>
              <a:ext uri="{FF2B5EF4-FFF2-40B4-BE49-F238E27FC236}">
                <a16:creationId xmlns:a16="http://schemas.microsoft.com/office/drawing/2014/main" id="{C17CCA4B-AB3C-73BB-C607-F59001764B1D}"/>
              </a:ext>
            </a:extLst>
          </p:cNvPr>
          <p:cNvSpPr>
            <a:spLocks noGrp="1"/>
          </p:cNvSpPr>
          <p:nvPr>
            <p:ph type="sldNum" sz="quarter" idx="12"/>
          </p:nvPr>
        </p:nvSpPr>
        <p:spPr/>
        <p:txBody>
          <a:bodyPr/>
          <a:lstStyle/>
          <a:p>
            <a:fld id="{A0B92CD8-FF24-4321-9188-DC9BF5755683}" type="slidenum">
              <a:rPr lang="en-US" smtClean="0"/>
              <a:t>45</a:t>
            </a:fld>
            <a:endParaRPr lang="en-US"/>
          </a:p>
        </p:txBody>
      </p:sp>
      <p:sp>
        <p:nvSpPr>
          <p:cNvPr id="4" name="Textfeld 3">
            <a:extLst>
              <a:ext uri="{FF2B5EF4-FFF2-40B4-BE49-F238E27FC236}">
                <a16:creationId xmlns:a16="http://schemas.microsoft.com/office/drawing/2014/main" id="{E52C0EDE-E945-6F40-3895-E8F78C193CE5}"/>
              </a:ext>
            </a:extLst>
          </p:cNvPr>
          <p:cNvSpPr txBox="1"/>
          <p:nvPr/>
        </p:nvSpPr>
        <p:spPr>
          <a:xfrm>
            <a:off x="8464671" y="5522695"/>
            <a:ext cx="2397901" cy="1200329"/>
          </a:xfrm>
          <a:prstGeom prst="rect">
            <a:avLst/>
          </a:prstGeom>
          <a:noFill/>
        </p:spPr>
        <p:txBody>
          <a:bodyPr wrap="none" rtlCol="0">
            <a:spAutoFit/>
          </a:bodyPr>
          <a:lstStyle/>
          <a:p>
            <a:r>
              <a:rPr lang="en-US" sz="7200">
                <a:solidFill>
                  <a:srgbClr val="FF0000"/>
                </a:solidFill>
              </a:rPr>
              <a:t>TODO</a:t>
            </a:r>
          </a:p>
        </p:txBody>
      </p:sp>
    </p:spTree>
    <p:extLst>
      <p:ext uri="{BB962C8B-B14F-4D97-AF65-F5344CB8AC3E}">
        <p14:creationId xmlns:p14="http://schemas.microsoft.com/office/powerpoint/2010/main" val="2914147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Grafik 11">
            <a:extLst>
              <a:ext uri="{FF2B5EF4-FFF2-40B4-BE49-F238E27FC236}">
                <a16:creationId xmlns:a16="http://schemas.microsoft.com/office/drawing/2014/main" id="{BFAD1C7C-CD38-D5DD-C348-7E289719BC4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180176" y="3539290"/>
            <a:ext cx="4006789" cy="2671192"/>
          </a:xfrm>
          <a:prstGeom prst="rect">
            <a:avLst/>
          </a:prstGeom>
        </p:spPr>
      </p:pic>
      <p:sp>
        <p:nvSpPr>
          <p:cNvPr id="2" name="Titel 1">
            <a:extLst>
              <a:ext uri="{FF2B5EF4-FFF2-40B4-BE49-F238E27FC236}">
                <a16:creationId xmlns:a16="http://schemas.microsoft.com/office/drawing/2014/main" id="{435EB182-8E75-245A-29B8-8A05BDFA1991}"/>
              </a:ext>
            </a:extLst>
          </p:cNvPr>
          <p:cNvSpPr>
            <a:spLocks noGrp="1"/>
          </p:cNvSpPr>
          <p:nvPr>
            <p:ph type="title"/>
          </p:nvPr>
        </p:nvSpPr>
        <p:spPr>
          <a:xfrm>
            <a:off x="954933" y="33291"/>
            <a:ext cx="10515600" cy="1325563"/>
          </a:xfrm>
        </p:spPr>
        <p:txBody>
          <a:bodyPr/>
          <a:lstStyle/>
          <a:p>
            <a:r>
              <a:rPr lang="en-US" dirty="0"/>
              <a:t>Key insights</a:t>
            </a:r>
          </a:p>
        </p:txBody>
      </p:sp>
      <p:sp>
        <p:nvSpPr>
          <p:cNvPr id="3" name="Inhaltsplatzhalter 2">
            <a:extLst>
              <a:ext uri="{FF2B5EF4-FFF2-40B4-BE49-F238E27FC236}">
                <a16:creationId xmlns:a16="http://schemas.microsoft.com/office/drawing/2014/main" id="{A76979B0-BB51-417B-008A-23ED990B465D}"/>
              </a:ext>
            </a:extLst>
          </p:cNvPr>
          <p:cNvSpPr>
            <a:spLocks noGrp="1"/>
          </p:cNvSpPr>
          <p:nvPr>
            <p:ph idx="1"/>
          </p:nvPr>
        </p:nvSpPr>
        <p:spPr>
          <a:xfrm>
            <a:off x="954933" y="1245141"/>
            <a:ext cx="4657928" cy="5051897"/>
          </a:xfrm>
        </p:spPr>
        <p:txBody>
          <a:bodyPr>
            <a:normAutofit lnSpcReduction="10000"/>
          </a:bodyPr>
          <a:lstStyle/>
          <a:p>
            <a:pPr marL="0" indent="0">
              <a:buNone/>
            </a:pPr>
            <a:r>
              <a:rPr lang="en-US" dirty="0">
                <a:solidFill>
                  <a:schemeClr val="accent6">
                    <a:lumMod val="50000"/>
                  </a:schemeClr>
                </a:solidFill>
              </a:rPr>
              <a:t>For integrations over a long timespan where conservation properties should be obeyed, use symplectic integrators.</a:t>
            </a:r>
          </a:p>
          <a:p>
            <a:pPr marL="0" indent="0">
              <a:buNone/>
            </a:pPr>
            <a:endParaRPr lang="en-US" dirty="0"/>
          </a:p>
          <a:p>
            <a:pPr marL="0" indent="0">
              <a:buNone/>
            </a:pPr>
            <a:r>
              <a:rPr lang="en-US" dirty="0">
                <a:solidFill>
                  <a:schemeClr val="accent1">
                    <a:lumMod val="75000"/>
                  </a:schemeClr>
                </a:solidFill>
              </a:rPr>
              <a:t>Stiffness is an efficiency problem.</a:t>
            </a:r>
          </a:p>
          <a:p>
            <a:pPr marL="0" indent="0">
              <a:buNone/>
            </a:pPr>
            <a:endParaRPr lang="en-US" dirty="0"/>
          </a:p>
          <a:p>
            <a:pPr marL="0" indent="0">
              <a:buNone/>
            </a:pPr>
            <a:r>
              <a:rPr lang="en-US" dirty="0">
                <a:solidFill>
                  <a:schemeClr val="accent1">
                    <a:lumMod val="75000"/>
                  </a:schemeClr>
                </a:solidFill>
              </a:rPr>
              <a:t>Stiff problems require special approaches where you need to mind the sparsity of your Jacobian.</a:t>
            </a:r>
          </a:p>
        </p:txBody>
      </p:sp>
      <p:sp>
        <p:nvSpPr>
          <p:cNvPr id="4" name="Foliennummernplatzhalter 3">
            <a:extLst>
              <a:ext uri="{FF2B5EF4-FFF2-40B4-BE49-F238E27FC236}">
                <a16:creationId xmlns:a16="http://schemas.microsoft.com/office/drawing/2014/main" id="{4E2CE4F3-3436-F1B5-846F-E3AFB89388D0}"/>
              </a:ext>
            </a:extLst>
          </p:cNvPr>
          <p:cNvSpPr>
            <a:spLocks noGrp="1"/>
          </p:cNvSpPr>
          <p:nvPr>
            <p:ph type="sldNum" sz="quarter" idx="12"/>
          </p:nvPr>
        </p:nvSpPr>
        <p:spPr/>
        <p:txBody>
          <a:bodyPr/>
          <a:lstStyle/>
          <a:p>
            <a:fld id="{A0B92CD8-FF24-4321-9188-DC9BF5755683}" type="slidenum">
              <a:rPr lang="en-US" smtClean="0"/>
              <a:t>46</a:t>
            </a:fld>
            <a:endParaRPr lang="en-US"/>
          </a:p>
        </p:txBody>
      </p:sp>
      <p:pic>
        <p:nvPicPr>
          <p:cNvPr id="5" name="Grafik 4" descr="Ein Bild, das Text, Diagramm, Screenshot, Karte enthält.&#10;&#10;Automatisch generierte Beschreibung">
            <a:extLst>
              <a:ext uri="{FF2B5EF4-FFF2-40B4-BE49-F238E27FC236}">
                <a16:creationId xmlns:a16="http://schemas.microsoft.com/office/drawing/2014/main" id="{CC40AC45-1475-F3F5-47BC-064678FCAEC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32835" y="136574"/>
            <a:ext cx="5857672" cy="3124092"/>
          </a:xfrm>
          <a:prstGeom prst="rect">
            <a:avLst/>
          </a:prstGeom>
        </p:spPr>
      </p:pic>
      <p:pic>
        <p:nvPicPr>
          <p:cNvPr id="6" name="Grafik 5">
            <a:extLst>
              <a:ext uri="{FF2B5EF4-FFF2-40B4-BE49-F238E27FC236}">
                <a16:creationId xmlns:a16="http://schemas.microsoft.com/office/drawing/2014/main" id="{40CEA2A9-1351-A05B-6982-0465639D1ED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550434" y="3479307"/>
            <a:ext cx="3641566" cy="2731175"/>
          </a:xfrm>
          <a:prstGeom prst="rect">
            <a:avLst/>
          </a:prstGeom>
        </p:spPr>
      </p:pic>
    </p:spTree>
    <p:extLst>
      <p:ext uri="{BB962C8B-B14F-4D97-AF65-F5344CB8AC3E}">
        <p14:creationId xmlns:p14="http://schemas.microsoft.com/office/powerpoint/2010/main" val="155817210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C1D0CBD-F7AF-6502-F1CD-C749DEE3B0E6}"/>
              </a:ext>
            </a:extLst>
          </p:cNvPr>
          <p:cNvSpPr>
            <a:spLocks noGrp="1"/>
          </p:cNvSpPr>
          <p:nvPr>
            <p:ph type="title"/>
          </p:nvPr>
        </p:nvSpPr>
        <p:spPr>
          <a:xfrm>
            <a:off x="4320692" y="2766218"/>
            <a:ext cx="3550615" cy="1325563"/>
          </a:xfrm>
        </p:spPr>
        <p:txBody>
          <a:bodyPr>
            <a:normAutofit/>
          </a:bodyPr>
          <a:lstStyle/>
          <a:p>
            <a:r>
              <a:rPr lang="en-US" sz="6000"/>
              <a:t>References</a:t>
            </a:r>
          </a:p>
        </p:txBody>
      </p:sp>
      <p:sp>
        <p:nvSpPr>
          <p:cNvPr id="3" name="Foliennummernplatzhalter 2">
            <a:extLst>
              <a:ext uri="{FF2B5EF4-FFF2-40B4-BE49-F238E27FC236}">
                <a16:creationId xmlns:a16="http://schemas.microsoft.com/office/drawing/2014/main" id="{87D90BF2-50FC-362E-8471-11BF13220C9D}"/>
              </a:ext>
            </a:extLst>
          </p:cNvPr>
          <p:cNvSpPr>
            <a:spLocks noGrp="1"/>
          </p:cNvSpPr>
          <p:nvPr>
            <p:ph type="sldNum" sz="quarter" idx="12"/>
          </p:nvPr>
        </p:nvSpPr>
        <p:spPr/>
        <p:txBody>
          <a:bodyPr/>
          <a:lstStyle/>
          <a:p>
            <a:fld id="{A0B92CD8-FF24-4321-9188-DC9BF5755683}" type="slidenum">
              <a:rPr lang="en-US" smtClean="0"/>
              <a:t>47</a:t>
            </a:fld>
            <a:endParaRPr lang="en-US"/>
          </a:p>
        </p:txBody>
      </p:sp>
    </p:spTree>
    <p:extLst>
      <p:ext uri="{BB962C8B-B14F-4D97-AF65-F5344CB8AC3E}">
        <p14:creationId xmlns:p14="http://schemas.microsoft.com/office/powerpoint/2010/main" val="9856518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9D14D25-D751-C06F-103A-9AFA2DFDD00F}"/>
              </a:ext>
            </a:extLst>
          </p:cNvPr>
          <p:cNvSpPr>
            <a:spLocks noGrp="1"/>
          </p:cNvSpPr>
          <p:nvPr>
            <p:ph type="title"/>
          </p:nvPr>
        </p:nvSpPr>
        <p:spPr>
          <a:xfrm>
            <a:off x="571870" y="0"/>
            <a:ext cx="10515600" cy="1325563"/>
          </a:xfrm>
        </p:spPr>
        <p:txBody>
          <a:bodyPr/>
          <a:lstStyle/>
          <a:p>
            <a:r>
              <a:rPr lang="en-US"/>
              <a:t>General Literature used</a:t>
            </a:r>
          </a:p>
        </p:txBody>
      </p:sp>
      <p:pic>
        <p:nvPicPr>
          <p:cNvPr id="5" name="Grafik 4" descr="Ein Bild, das Text, Screenshot, Schrift, Design enthält.&#10;&#10;Automatisch generierte Beschreibung">
            <a:extLst>
              <a:ext uri="{FF2B5EF4-FFF2-40B4-BE49-F238E27FC236}">
                <a16:creationId xmlns:a16="http://schemas.microsoft.com/office/drawing/2014/main" id="{087FF030-2850-3298-1FDE-D27DD4C08C5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327828" y="1144672"/>
            <a:ext cx="3242644" cy="4978188"/>
          </a:xfrm>
          <a:prstGeom prst="rect">
            <a:avLst/>
          </a:prstGeom>
        </p:spPr>
      </p:pic>
      <p:pic>
        <p:nvPicPr>
          <p:cNvPr id="8" name="Grafik 7" descr="Ein Bild, das Text, Screenshot, Schrift, Design enthält.&#10;&#10;Automatisch generierte Beschreibung">
            <a:extLst>
              <a:ext uri="{FF2B5EF4-FFF2-40B4-BE49-F238E27FC236}">
                <a16:creationId xmlns:a16="http://schemas.microsoft.com/office/drawing/2014/main" id="{9499B02B-5E0F-9ADC-DB48-1DDC4904F76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9307" y="1197392"/>
            <a:ext cx="3182744" cy="4872748"/>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Grafik 9" descr="Ein Bild, das Text, Screenshot, Schrift, Design enthält.&#10;&#10;Automatisch generierte Beschreibung">
            <a:extLst>
              <a:ext uri="{FF2B5EF4-FFF2-40B4-BE49-F238E27FC236}">
                <a16:creationId xmlns:a16="http://schemas.microsoft.com/office/drawing/2014/main" id="{CBE915DA-6BC3-8AB2-E8D8-E8854028070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93973" y="1197392"/>
            <a:ext cx="3626157" cy="4764567"/>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1" name="Textfeld 10">
            <a:extLst>
              <a:ext uri="{FF2B5EF4-FFF2-40B4-BE49-F238E27FC236}">
                <a16:creationId xmlns:a16="http://schemas.microsoft.com/office/drawing/2014/main" id="{2900A4A9-2B4A-197E-5E1A-4A6A31E98B5E}"/>
              </a:ext>
            </a:extLst>
          </p:cNvPr>
          <p:cNvSpPr txBox="1"/>
          <p:nvPr/>
        </p:nvSpPr>
        <p:spPr>
          <a:xfrm>
            <a:off x="7993973" y="791819"/>
            <a:ext cx="1484702" cy="369332"/>
          </a:xfrm>
          <a:prstGeom prst="rect">
            <a:avLst/>
          </a:prstGeom>
          <a:noFill/>
        </p:spPr>
        <p:txBody>
          <a:bodyPr wrap="none" rtlCol="0">
            <a:spAutoFit/>
          </a:bodyPr>
          <a:lstStyle/>
          <a:p>
            <a:r>
              <a:rPr lang="en-US"/>
              <a:t>(see </a:t>
            </a:r>
            <a:r>
              <a:rPr lang="en-US">
                <a:hlinkClick r:id="rId5"/>
              </a:rPr>
              <a:t>criticism</a:t>
            </a:r>
            <a:r>
              <a:rPr lang="en-US"/>
              <a:t>)</a:t>
            </a:r>
          </a:p>
        </p:txBody>
      </p:sp>
      <p:sp>
        <p:nvSpPr>
          <p:cNvPr id="3" name="Foliennummernplatzhalter 2">
            <a:extLst>
              <a:ext uri="{FF2B5EF4-FFF2-40B4-BE49-F238E27FC236}">
                <a16:creationId xmlns:a16="http://schemas.microsoft.com/office/drawing/2014/main" id="{E6E4A37C-1CC6-5984-EE3A-66143D4AFAEA}"/>
              </a:ext>
            </a:extLst>
          </p:cNvPr>
          <p:cNvSpPr>
            <a:spLocks noGrp="1"/>
          </p:cNvSpPr>
          <p:nvPr>
            <p:ph type="sldNum" sz="quarter" idx="12"/>
          </p:nvPr>
        </p:nvSpPr>
        <p:spPr/>
        <p:txBody>
          <a:bodyPr/>
          <a:lstStyle/>
          <a:p>
            <a:fld id="{A0B92CD8-FF24-4321-9188-DC9BF5755683}" type="slidenum">
              <a:rPr lang="en-US" smtClean="0"/>
              <a:t>48</a:t>
            </a:fld>
            <a:endParaRPr lang="en-US"/>
          </a:p>
        </p:txBody>
      </p:sp>
    </p:spTree>
    <p:extLst>
      <p:ext uri="{BB962C8B-B14F-4D97-AF65-F5344CB8AC3E}">
        <p14:creationId xmlns:p14="http://schemas.microsoft.com/office/powerpoint/2010/main" val="291963536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21477BC6-BAA5-C35C-74BD-9EF0FD2BCF06}"/>
              </a:ext>
            </a:extLst>
          </p:cNvPr>
          <p:cNvSpPr>
            <a:spLocks noGrp="1"/>
          </p:cNvSpPr>
          <p:nvPr>
            <p:ph type="sldNum" sz="quarter" idx="12"/>
          </p:nvPr>
        </p:nvSpPr>
        <p:spPr/>
        <p:txBody>
          <a:bodyPr/>
          <a:lstStyle/>
          <a:p>
            <a:fld id="{A0B92CD8-FF24-4321-9188-DC9BF5755683}" type="slidenum">
              <a:rPr lang="en-US" smtClean="0"/>
              <a:pPr/>
              <a:t>49</a:t>
            </a:fld>
            <a:endParaRPr lang="en-US"/>
          </a:p>
        </p:txBody>
      </p:sp>
      <p:pic>
        <p:nvPicPr>
          <p:cNvPr id="6" name="Grafik 5">
            <a:extLst>
              <a:ext uri="{FF2B5EF4-FFF2-40B4-BE49-F238E27FC236}">
                <a16:creationId xmlns:a16="http://schemas.microsoft.com/office/drawing/2014/main" id="{67D9C1E7-48EC-2FA5-2BD9-6F323ACD9E7C}"/>
              </a:ext>
            </a:extLst>
          </p:cNvPr>
          <p:cNvPicPr>
            <a:picLocks noChangeAspect="1"/>
          </p:cNvPicPr>
          <p:nvPr/>
        </p:nvPicPr>
        <p:blipFill>
          <a:blip r:embed="rId3"/>
          <a:stretch>
            <a:fillRect/>
          </a:stretch>
        </p:blipFill>
        <p:spPr>
          <a:xfrm>
            <a:off x="400251" y="676175"/>
            <a:ext cx="3737860" cy="5329990"/>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8" name="Grafik 7">
            <a:extLst>
              <a:ext uri="{FF2B5EF4-FFF2-40B4-BE49-F238E27FC236}">
                <a16:creationId xmlns:a16="http://schemas.microsoft.com/office/drawing/2014/main" id="{AF747052-A828-D343-E946-4A5C7FE4FC1B}"/>
              </a:ext>
            </a:extLst>
          </p:cNvPr>
          <p:cNvPicPr>
            <a:picLocks noChangeAspect="1"/>
          </p:cNvPicPr>
          <p:nvPr/>
        </p:nvPicPr>
        <p:blipFill>
          <a:blip r:embed="rId4"/>
          <a:stretch>
            <a:fillRect/>
          </a:stretch>
        </p:blipFill>
        <p:spPr>
          <a:xfrm>
            <a:off x="4431607" y="676174"/>
            <a:ext cx="3328786" cy="5329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pic>
        <p:nvPicPr>
          <p:cNvPr id="10" name="Grafik 9">
            <a:extLst>
              <a:ext uri="{FF2B5EF4-FFF2-40B4-BE49-F238E27FC236}">
                <a16:creationId xmlns:a16="http://schemas.microsoft.com/office/drawing/2014/main" id="{D20B3D69-0EDF-2D50-9984-FF72B3DC7BA0}"/>
              </a:ext>
            </a:extLst>
          </p:cNvPr>
          <p:cNvPicPr>
            <a:picLocks noChangeAspect="1"/>
          </p:cNvPicPr>
          <p:nvPr/>
        </p:nvPicPr>
        <p:blipFill>
          <a:blip r:embed="rId5"/>
          <a:stretch>
            <a:fillRect/>
          </a:stretch>
        </p:blipFill>
        <p:spPr>
          <a:xfrm>
            <a:off x="8071971" y="676174"/>
            <a:ext cx="3739029" cy="5329991"/>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Tree>
    <p:extLst>
      <p:ext uri="{BB962C8B-B14F-4D97-AF65-F5344CB8AC3E}">
        <p14:creationId xmlns:p14="http://schemas.microsoft.com/office/powerpoint/2010/main" val="4243415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5948975A-86C6-21E4-CD81-DCC82F3A682F}"/>
              </a:ext>
            </a:extLst>
          </p:cNvPr>
          <p:cNvSpPr>
            <a:spLocks noGrp="1"/>
          </p:cNvSpPr>
          <p:nvPr>
            <p:ph idx="1"/>
          </p:nvPr>
        </p:nvSpPr>
        <p:spPr>
          <a:xfrm>
            <a:off x="864326" y="1379491"/>
            <a:ext cx="10515600" cy="1428214"/>
          </a:xfrm>
        </p:spPr>
        <p:txBody>
          <a:bodyPr/>
          <a:lstStyle/>
          <a:p>
            <a:pPr marL="0" indent="0">
              <a:buNone/>
            </a:pPr>
            <a:r>
              <a:rPr lang="en-US" sz="2800"/>
              <a:t>»</a:t>
            </a:r>
            <a:r>
              <a:rPr lang="en-US"/>
              <a:t>Scientific machine learning is the burgeoning field combining </a:t>
            </a:r>
            <a:r>
              <a:rPr lang="en-US">
                <a:solidFill>
                  <a:schemeClr val="accent6">
                    <a:lumMod val="75000"/>
                  </a:schemeClr>
                </a:solidFill>
              </a:rPr>
              <a:t>techniques of machine learning </a:t>
            </a:r>
            <a:r>
              <a:rPr lang="en-US"/>
              <a:t>into </a:t>
            </a:r>
            <a:r>
              <a:rPr lang="en-US">
                <a:solidFill>
                  <a:schemeClr val="accent1">
                    <a:lumMod val="75000"/>
                  </a:schemeClr>
                </a:solidFill>
              </a:rPr>
              <a:t>traditional scientific computing </a:t>
            </a:r>
            <a:r>
              <a:rPr lang="en-US"/>
              <a:t>and mechanistic modeling.</a:t>
            </a:r>
            <a:r>
              <a:rPr lang="en-US" sz="2800"/>
              <a:t>«</a:t>
            </a:r>
            <a:r>
              <a:rPr lang="en-US"/>
              <a:t> [e. g. </a:t>
            </a:r>
            <a:r>
              <a:rPr lang="en-US" err="1"/>
              <a:t>Zubov</a:t>
            </a:r>
            <a:r>
              <a:rPr lang="en-US"/>
              <a:t> et al, 2021]</a:t>
            </a:r>
          </a:p>
        </p:txBody>
      </p:sp>
      <p:sp>
        <p:nvSpPr>
          <p:cNvPr id="4" name="Textfeld 3">
            <a:extLst>
              <a:ext uri="{FF2B5EF4-FFF2-40B4-BE49-F238E27FC236}">
                <a16:creationId xmlns:a16="http://schemas.microsoft.com/office/drawing/2014/main" id="{E7205E43-E4FE-80AD-5C43-51CCE6FC5B50}"/>
              </a:ext>
            </a:extLst>
          </p:cNvPr>
          <p:cNvSpPr txBox="1"/>
          <p:nvPr/>
        </p:nvSpPr>
        <p:spPr>
          <a:xfrm>
            <a:off x="2525186" y="4030512"/>
            <a:ext cx="6936579" cy="523220"/>
          </a:xfrm>
          <a:prstGeom prst="rect">
            <a:avLst/>
          </a:prstGeom>
        </p:spPr>
        <p:style>
          <a:lnRef idx="2">
            <a:schemeClr val="accent1"/>
          </a:lnRef>
          <a:fillRef idx="1">
            <a:schemeClr val="lt1"/>
          </a:fillRef>
          <a:effectRef idx="0">
            <a:schemeClr val="accent1"/>
          </a:effectRef>
          <a:fontRef idx="minor">
            <a:schemeClr val="dk1"/>
          </a:fontRef>
        </p:style>
        <p:txBody>
          <a:bodyPr wrap="none" rtlCol="0">
            <a:spAutoFit/>
          </a:bodyPr>
          <a:lstStyle/>
          <a:p>
            <a:r>
              <a:rPr lang="en-US" sz="2800"/>
              <a:t>Computationally Solving Differential Equations</a:t>
            </a:r>
          </a:p>
        </p:txBody>
      </p:sp>
      <p:cxnSp>
        <p:nvCxnSpPr>
          <p:cNvPr id="6" name="Gerade Verbindung mit Pfeil 5">
            <a:extLst>
              <a:ext uri="{FF2B5EF4-FFF2-40B4-BE49-F238E27FC236}">
                <a16:creationId xmlns:a16="http://schemas.microsoft.com/office/drawing/2014/main" id="{AEE8BC2C-E815-A038-9616-2106407F0DF5}"/>
              </a:ext>
            </a:extLst>
          </p:cNvPr>
          <p:cNvCxnSpPr>
            <a:cxnSpLocks/>
          </p:cNvCxnSpPr>
          <p:nvPr/>
        </p:nvCxnSpPr>
        <p:spPr>
          <a:xfrm flipH="1">
            <a:off x="6035040" y="2209190"/>
            <a:ext cx="3152851" cy="1732609"/>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Textfeld 6">
            <a:extLst>
              <a:ext uri="{FF2B5EF4-FFF2-40B4-BE49-F238E27FC236}">
                <a16:creationId xmlns:a16="http://schemas.microsoft.com/office/drawing/2014/main" id="{37C2E783-4BAB-2BAF-7FC3-A6FF99F1D0FD}"/>
              </a:ext>
            </a:extLst>
          </p:cNvPr>
          <p:cNvSpPr txBox="1"/>
          <p:nvPr/>
        </p:nvSpPr>
        <p:spPr>
          <a:xfrm>
            <a:off x="1433351" y="3005420"/>
            <a:ext cx="2577565" cy="369332"/>
          </a:xfrm>
          <a:prstGeom prst="rect">
            <a:avLst/>
          </a:prstGeom>
        </p:spPr>
        <p:style>
          <a:lnRef idx="2">
            <a:schemeClr val="accent6"/>
          </a:lnRef>
          <a:fillRef idx="1">
            <a:schemeClr val="lt1"/>
          </a:fillRef>
          <a:effectRef idx="0">
            <a:schemeClr val="accent6"/>
          </a:effectRef>
          <a:fontRef idx="minor">
            <a:schemeClr val="dk1"/>
          </a:fontRef>
        </p:style>
        <p:txBody>
          <a:bodyPr wrap="none" rtlCol="0">
            <a:spAutoFit/>
          </a:bodyPr>
          <a:lstStyle/>
          <a:p>
            <a:r>
              <a:rPr lang="en-US"/>
              <a:t>Automatic Differentiation</a:t>
            </a:r>
          </a:p>
        </p:txBody>
      </p:sp>
      <p:cxnSp>
        <p:nvCxnSpPr>
          <p:cNvPr id="9" name="Gerade Verbindung mit Pfeil 8">
            <a:extLst>
              <a:ext uri="{FF2B5EF4-FFF2-40B4-BE49-F238E27FC236}">
                <a16:creationId xmlns:a16="http://schemas.microsoft.com/office/drawing/2014/main" id="{BDA167E1-D37B-DC5F-0B25-1E2E9FAF7CD9}"/>
              </a:ext>
            </a:extLst>
          </p:cNvPr>
          <p:cNvCxnSpPr>
            <a:stCxn id="7" idx="2"/>
          </p:cNvCxnSpPr>
          <p:nvPr/>
        </p:nvCxnSpPr>
        <p:spPr>
          <a:xfrm>
            <a:off x="2722134" y="3374752"/>
            <a:ext cx="1460356" cy="655760"/>
          </a:xfrm>
          <a:prstGeom prst="straightConnector1">
            <a:avLst/>
          </a:prstGeom>
          <a:ln w="38100">
            <a:tailEnd type="triangle"/>
          </a:ln>
        </p:spPr>
        <p:style>
          <a:lnRef idx="1">
            <a:schemeClr val="accent6"/>
          </a:lnRef>
          <a:fillRef idx="0">
            <a:schemeClr val="accent6"/>
          </a:fillRef>
          <a:effectRef idx="0">
            <a:schemeClr val="accent6"/>
          </a:effectRef>
          <a:fontRef idx="minor">
            <a:schemeClr val="tx1"/>
          </a:fontRef>
        </p:style>
      </p:cxnSp>
      <p:sp>
        <p:nvSpPr>
          <p:cNvPr id="10" name="Textfeld 9">
            <a:extLst>
              <a:ext uri="{FF2B5EF4-FFF2-40B4-BE49-F238E27FC236}">
                <a16:creationId xmlns:a16="http://schemas.microsoft.com/office/drawing/2014/main" id="{07B7B0F4-A0EB-6BB8-4099-F90A5FC67DC4}"/>
              </a:ext>
            </a:extLst>
          </p:cNvPr>
          <p:cNvSpPr txBox="1"/>
          <p:nvPr/>
        </p:nvSpPr>
        <p:spPr>
          <a:xfrm>
            <a:off x="8177205" y="3075494"/>
            <a:ext cx="2461828" cy="369332"/>
          </a:xfrm>
          <a:prstGeom prst="rect">
            <a:avLst/>
          </a:prstGeom>
        </p:spPr>
        <p:style>
          <a:lnRef idx="2">
            <a:schemeClr val="accent5"/>
          </a:lnRef>
          <a:fillRef idx="1">
            <a:schemeClr val="lt1"/>
          </a:fillRef>
          <a:effectRef idx="0">
            <a:schemeClr val="accent5"/>
          </a:effectRef>
          <a:fontRef idx="minor">
            <a:schemeClr val="dk1"/>
          </a:fontRef>
        </p:style>
        <p:txBody>
          <a:bodyPr wrap="none" rtlCol="0">
            <a:spAutoFit/>
          </a:bodyPr>
          <a:lstStyle/>
          <a:p>
            <a:r>
              <a:rPr lang="en-US"/>
              <a:t>Solving Linear Equations</a:t>
            </a:r>
          </a:p>
        </p:txBody>
      </p:sp>
      <p:sp>
        <p:nvSpPr>
          <p:cNvPr id="11" name="Textfeld 10">
            <a:extLst>
              <a:ext uri="{FF2B5EF4-FFF2-40B4-BE49-F238E27FC236}">
                <a16:creationId xmlns:a16="http://schemas.microsoft.com/office/drawing/2014/main" id="{26E27C83-AA2C-5E26-C762-4F7CC0D1E9C3}"/>
              </a:ext>
            </a:extLst>
          </p:cNvPr>
          <p:cNvSpPr txBox="1"/>
          <p:nvPr/>
        </p:nvSpPr>
        <p:spPr>
          <a:xfrm>
            <a:off x="3397788" y="5117456"/>
            <a:ext cx="1569404" cy="369332"/>
          </a:xfrm>
          <a:prstGeom prst="rect">
            <a:avLst/>
          </a:prstGeom>
          <a:noFill/>
          <a:ln>
            <a:solidFill>
              <a:srgbClr val="7030A0"/>
            </a:solidFill>
          </a:ln>
        </p:spPr>
        <p:txBody>
          <a:bodyPr wrap="none" rtlCol="0">
            <a:spAutoFit/>
          </a:bodyPr>
          <a:lstStyle/>
          <a:p>
            <a:r>
              <a:rPr lang="en-US"/>
              <a:t>Graph coloring</a:t>
            </a:r>
          </a:p>
        </p:txBody>
      </p:sp>
      <p:cxnSp>
        <p:nvCxnSpPr>
          <p:cNvPr id="13" name="Gerade Verbindung mit Pfeil 12">
            <a:extLst>
              <a:ext uri="{FF2B5EF4-FFF2-40B4-BE49-F238E27FC236}">
                <a16:creationId xmlns:a16="http://schemas.microsoft.com/office/drawing/2014/main" id="{C1DE2634-FA14-0192-8D24-8B0BBA3B8A6B}"/>
              </a:ext>
            </a:extLst>
          </p:cNvPr>
          <p:cNvCxnSpPr>
            <a:stCxn id="11" idx="0"/>
          </p:cNvCxnSpPr>
          <p:nvPr/>
        </p:nvCxnSpPr>
        <p:spPr>
          <a:xfrm flipV="1">
            <a:off x="4182490" y="4553732"/>
            <a:ext cx="380010" cy="563724"/>
          </a:xfrm>
          <a:prstGeom prst="straightConnector1">
            <a:avLst/>
          </a:prstGeom>
          <a:ln>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4" name="Textfeld 13">
            <a:extLst>
              <a:ext uri="{FF2B5EF4-FFF2-40B4-BE49-F238E27FC236}">
                <a16:creationId xmlns:a16="http://schemas.microsoft.com/office/drawing/2014/main" id="{8D3365FE-2103-E77E-12EF-DD358E588494}"/>
              </a:ext>
            </a:extLst>
          </p:cNvPr>
          <p:cNvSpPr txBox="1"/>
          <p:nvPr/>
        </p:nvSpPr>
        <p:spPr>
          <a:xfrm>
            <a:off x="6523460" y="5209491"/>
            <a:ext cx="1795040" cy="369332"/>
          </a:xfrm>
          <a:prstGeom prst="rect">
            <a:avLst/>
          </a:prstGeom>
        </p:spPr>
        <p:style>
          <a:lnRef idx="2">
            <a:schemeClr val="dk1"/>
          </a:lnRef>
          <a:fillRef idx="1">
            <a:schemeClr val="lt1"/>
          </a:fillRef>
          <a:effectRef idx="0">
            <a:schemeClr val="dk1"/>
          </a:effectRef>
          <a:fontRef idx="minor">
            <a:schemeClr val="dk1"/>
          </a:fontRef>
        </p:style>
        <p:txBody>
          <a:bodyPr wrap="square" rtlCol="0">
            <a:spAutoFit/>
          </a:bodyPr>
          <a:lstStyle/>
          <a:p>
            <a:r>
              <a:rPr lang="en-US"/>
              <a:t>Krylov subspaces</a:t>
            </a:r>
            <a:endParaRPr lang="en-US" sz="1100"/>
          </a:p>
        </p:txBody>
      </p:sp>
      <p:cxnSp>
        <p:nvCxnSpPr>
          <p:cNvPr id="16" name="Gerade Verbindung mit Pfeil 15">
            <a:extLst>
              <a:ext uri="{FF2B5EF4-FFF2-40B4-BE49-F238E27FC236}">
                <a16:creationId xmlns:a16="http://schemas.microsoft.com/office/drawing/2014/main" id="{CE017A4C-9D36-8433-7254-76664E491B0E}"/>
              </a:ext>
            </a:extLst>
          </p:cNvPr>
          <p:cNvCxnSpPr>
            <a:cxnSpLocks/>
          </p:cNvCxnSpPr>
          <p:nvPr/>
        </p:nvCxnSpPr>
        <p:spPr>
          <a:xfrm flipH="1" flipV="1">
            <a:off x="6907877" y="4553732"/>
            <a:ext cx="508947" cy="655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8" name="Textfeld 17">
            <a:extLst>
              <a:ext uri="{FF2B5EF4-FFF2-40B4-BE49-F238E27FC236}">
                <a16:creationId xmlns:a16="http://schemas.microsoft.com/office/drawing/2014/main" id="{AD4DCDDC-E85F-814B-0994-A4AE634E33E7}"/>
              </a:ext>
            </a:extLst>
          </p:cNvPr>
          <p:cNvSpPr txBox="1"/>
          <p:nvPr/>
        </p:nvSpPr>
        <p:spPr>
          <a:xfrm>
            <a:off x="864326" y="627249"/>
            <a:ext cx="3686715" cy="707886"/>
          </a:xfrm>
          <a:prstGeom prst="rect">
            <a:avLst/>
          </a:prstGeom>
          <a:noFill/>
        </p:spPr>
        <p:txBody>
          <a:bodyPr wrap="none" rtlCol="0">
            <a:spAutoFit/>
          </a:bodyPr>
          <a:lstStyle/>
          <a:p>
            <a:r>
              <a:rPr lang="en-US" sz="4000"/>
              <a:t>Context of </a:t>
            </a:r>
            <a:r>
              <a:rPr lang="en-US" sz="4000" err="1"/>
              <a:t>SciML</a:t>
            </a:r>
            <a:endParaRPr lang="en-US" sz="4000"/>
          </a:p>
        </p:txBody>
      </p:sp>
      <p:sp>
        <p:nvSpPr>
          <p:cNvPr id="2" name="Foliennummernplatzhalter 1">
            <a:extLst>
              <a:ext uri="{FF2B5EF4-FFF2-40B4-BE49-F238E27FC236}">
                <a16:creationId xmlns:a16="http://schemas.microsoft.com/office/drawing/2014/main" id="{F76B5F96-A9C0-80BD-91BC-39AFC344EC07}"/>
              </a:ext>
            </a:extLst>
          </p:cNvPr>
          <p:cNvSpPr>
            <a:spLocks noGrp="1"/>
          </p:cNvSpPr>
          <p:nvPr>
            <p:ph type="sldNum" sz="quarter" idx="12"/>
          </p:nvPr>
        </p:nvSpPr>
        <p:spPr/>
        <p:txBody>
          <a:bodyPr/>
          <a:lstStyle/>
          <a:p>
            <a:fld id="{A0B92CD8-FF24-4321-9188-DC9BF5755683}" type="slidenum">
              <a:rPr lang="en-US" smtClean="0"/>
              <a:t>5</a:t>
            </a:fld>
            <a:endParaRPr lang="en-US"/>
          </a:p>
        </p:txBody>
      </p:sp>
      <p:sp>
        <p:nvSpPr>
          <p:cNvPr id="389" name="Textfeld 388">
            <a:extLst>
              <a:ext uri="{FF2B5EF4-FFF2-40B4-BE49-F238E27FC236}">
                <a16:creationId xmlns:a16="http://schemas.microsoft.com/office/drawing/2014/main" id="{A8D0E6DB-A9A8-0C0A-9932-AE28D9B02B1B}"/>
              </a:ext>
            </a:extLst>
          </p:cNvPr>
          <p:cNvSpPr txBox="1"/>
          <p:nvPr/>
        </p:nvSpPr>
        <p:spPr>
          <a:xfrm>
            <a:off x="8973092" y="4902288"/>
            <a:ext cx="468398" cy="584775"/>
          </a:xfrm>
          <a:prstGeom prst="rect">
            <a:avLst/>
          </a:prstGeom>
          <a:noFill/>
        </p:spPr>
        <p:txBody>
          <a:bodyPr wrap="none" rtlCol="0">
            <a:spAutoFit/>
          </a:bodyPr>
          <a:lstStyle/>
          <a:p>
            <a:r>
              <a:rPr lang="en-US" sz="3200"/>
              <a:t>…</a:t>
            </a:r>
            <a:endParaRPr lang="en-US"/>
          </a:p>
        </p:txBody>
      </p:sp>
      <p:cxnSp>
        <p:nvCxnSpPr>
          <p:cNvPr id="390" name="Gerade Verbindung mit Pfeil 389">
            <a:extLst>
              <a:ext uri="{FF2B5EF4-FFF2-40B4-BE49-F238E27FC236}">
                <a16:creationId xmlns:a16="http://schemas.microsoft.com/office/drawing/2014/main" id="{ED7D3F7B-3BCE-864C-F662-855FDFC0CB24}"/>
              </a:ext>
            </a:extLst>
          </p:cNvPr>
          <p:cNvCxnSpPr>
            <a:cxnSpLocks/>
          </p:cNvCxnSpPr>
          <p:nvPr/>
        </p:nvCxnSpPr>
        <p:spPr>
          <a:xfrm flipH="1" flipV="1">
            <a:off x="8698344" y="4538916"/>
            <a:ext cx="508947" cy="6557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71133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3184E6-55AE-7641-A524-C664655DD444}"/>
              </a:ext>
            </a:extLst>
          </p:cNvPr>
          <p:cNvSpPr>
            <a:spLocks noGrp="1"/>
          </p:cNvSpPr>
          <p:nvPr>
            <p:ph type="title"/>
          </p:nvPr>
        </p:nvSpPr>
        <p:spPr/>
        <p:txBody>
          <a:bodyPr/>
          <a:lstStyle/>
          <a:p>
            <a:r>
              <a:rPr lang="en-US"/>
              <a:t>Main general resource</a:t>
            </a:r>
          </a:p>
        </p:txBody>
      </p:sp>
      <p:sp>
        <p:nvSpPr>
          <p:cNvPr id="3" name="Inhaltsplatzhalter 2">
            <a:extLst>
              <a:ext uri="{FF2B5EF4-FFF2-40B4-BE49-F238E27FC236}">
                <a16:creationId xmlns:a16="http://schemas.microsoft.com/office/drawing/2014/main" id="{F8AE5EC2-0A18-E943-3E38-5F074AFAE2EE}"/>
              </a:ext>
            </a:extLst>
          </p:cNvPr>
          <p:cNvSpPr>
            <a:spLocks noGrp="1"/>
          </p:cNvSpPr>
          <p:nvPr>
            <p:ph idx="1"/>
          </p:nvPr>
        </p:nvSpPr>
        <p:spPr>
          <a:xfrm>
            <a:off x="838200" y="1690688"/>
            <a:ext cx="10515600" cy="998042"/>
          </a:xfrm>
        </p:spPr>
        <p:txBody>
          <a:bodyPr/>
          <a:lstStyle/>
          <a:p>
            <a:pPr marL="0" indent="0">
              <a:buNone/>
            </a:pPr>
            <a:r>
              <a:rPr lang="en-US"/>
              <a:t>“</a:t>
            </a:r>
            <a:r>
              <a:rPr lang="en-US">
                <a:hlinkClick r:id="rId2"/>
              </a:rPr>
              <a:t>Parallel Computing and Scientific Machine Learning (</a:t>
            </a:r>
            <a:r>
              <a:rPr lang="en-US" err="1">
                <a:hlinkClick r:id="rId2"/>
              </a:rPr>
              <a:t>SciML</a:t>
            </a:r>
            <a:r>
              <a:rPr lang="en-US">
                <a:hlinkClick r:id="rId2"/>
              </a:rPr>
              <a:t>): Methods and Applications</a:t>
            </a:r>
            <a:r>
              <a:rPr lang="en-US"/>
              <a:t>”, mainly chapter 9., lecture notes by Chris </a:t>
            </a:r>
            <a:r>
              <a:rPr lang="en-US" err="1"/>
              <a:t>Rackaukas</a:t>
            </a:r>
            <a:endParaRPr lang="en-US"/>
          </a:p>
        </p:txBody>
      </p:sp>
      <p:sp>
        <p:nvSpPr>
          <p:cNvPr id="5" name="Textfeld 4">
            <a:extLst>
              <a:ext uri="{FF2B5EF4-FFF2-40B4-BE49-F238E27FC236}">
                <a16:creationId xmlns:a16="http://schemas.microsoft.com/office/drawing/2014/main" id="{C3082B46-D1D7-B262-4EE3-54F8668A4200}"/>
              </a:ext>
            </a:extLst>
          </p:cNvPr>
          <p:cNvSpPr txBox="1"/>
          <p:nvPr/>
        </p:nvSpPr>
        <p:spPr>
          <a:xfrm>
            <a:off x="838200" y="2746093"/>
            <a:ext cx="6730497" cy="769441"/>
          </a:xfrm>
          <a:prstGeom prst="rect">
            <a:avLst/>
          </a:prstGeom>
          <a:noFill/>
        </p:spPr>
        <p:txBody>
          <a:bodyPr wrap="none" rtlCol="0">
            <a:spAutoFit/>
          </a:bodyPr>
          <a:lstStyle/>
          <a:p>
            <a:r>
              <a:rPr lang="en-US" sz="4400">
                <a:latin typeface="+mj-lt"/>
              </a:rPr>
              <a:t>Differential equations in Julia</a:t>
            </a:r>
          </a:p>
        </p:txBody>
      </p:sp>
      <p:sp>
        <p:nvSpPr>
          <p:cNvPr id="6" name="Textfeld 5">
            <a:extLst>
              <a:ext uri="{FF2B5EF4-FFF2-40B4-BE49-F238E27FC236}">
                <a16:creationId xmlns:a16="http://schemas.microsoft.com/office/drawing/2014/main" id="{564E4407-BF28-ED0E-A9C0-5B179E3EBA98}"/>
              </a:ext>
            </a:extLst>
          </p:cNvPr>
          <p:cNvSpPr txBox="1"/>
          <p:nvPr/>
        </p:nvSpPr>
        <p:spPr>
          <a:xfrm>
            <a:off x="838200" y="3572897"/>
            <a:ext cx="8071890" cy="523220"/>
          </a:xfrm>
          <a:prstGeom prst="rect">
            <a:avLst/>
          </a:prstGeom>
          <a:noFill/>
        </p:spPr>
        <p:txBody>
          <a:bodyPr wrap="none" rtlCol="0">
            <a:spAutoFit/>
          </a:bodyPr>
          <a:lstStyle/>
          <a:p>
            <a:r>
              <a:rPr lang="en-US" sz="2800">
                <a:hlinkClick r:id="rId3"/>
              </a:rPr>
              <a:t>Documentation of the </a:t>
            </a:r>
            <a:r>
              <a:rPr lang="en-US" sz="2800" err="1">
                <a:hlinkClick r:id="rId3"/>
              </a:rPr>
              <a:t>DifferentialEquations.jl</a:t>
            </a:r>
            <a:r>
              <a:rPr lang="en-US" sz="2800">
                <a:hlinkClick r:id="rId3"/>
              </a:rPr>
              <a:t> package</a:t>
            </a:r>
            <a:endParaRPr lang="en-US" sz="2800"/>
          </a:p>
        </p:txBody>
      </p:sp>
      <p:sp>
        <p:nvSpPr>
          <p:cNvPr id="4" name="Foliennummernplatzhalter 3">
            <a:extLst>
              <a:ext uri="{FF2B5EF4-FFF2-40B4-BE49-F238E27FC236}">
                <a16:creationId xmlns:a16="http://schemas.microsoft.com/office/drawing/2014/main" id="{703035CD-D490-CC65-E341-EDA742C01EDC}"/>
              </a:ext>
            </a:extLst>
          </p:cNvPr>
          <p:cNvSpPr>
            <a:spLocks noGrp="1"/>
          </p:cNvSpPr>
          <p:nvPr>
            <p:ph type="sldNum" sz="quarter" idx="12"/>
          </p:nvPr>
        </p:nvSpPr>
        <p:spPr/>
        <p:txBody>
          <a:bodyPr/>
          <a:lstStyle/>
          <a:p>
            <a:fld id="{A0B92CD8-FF24-4321-9188-DC9BF5755683}" type="slidenum">
              <a:rPr lang="en-US" smtClean="0"/>
              <a:t>50</a:t>
            </a:fld>
            <a:endParaRPr lang="en-US"/>
          </a:p>
        </p:txBody>
      </p:sp>
    </p:spTree>
    <p:extLst>
      <p:ext uri="{BB962C8B-B14F-4D97-AF65-F5344CB8AC3E}">
        <p14:creationId xmlns:p14="http://schemas.microsoft.com/office/powerpoint/2010/main" val="164731667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8401998-CD73-2899-5230-B0CB5BED8D90}"/>
              </a:ext>
            </a:extLst>
          </p:cNvPr>
          <p:cNvSpPr>
            <a:spLocks noGrp="1"/>
          </p:cNvSpPr>
          <p:nvPr>
            <p:ph type="title"/>
          </p:nvPr>
        </p:nvSpPr>
        <p:spPr/>
        <p:txBody>
          <a:bodyPr/>
          <a:lstStyle/>
          <a:p>
            <a:r>
              <a:rPr lang="en-US"/>
              <a:t>Papers</a:t>
            </a:r>
          </a:p>
        </p:txBody>
      </p:sp>
      <p:sp>
        <p:nvSpPr>
          <p:cNvPr id="3" name="Inhaltsplatzhalter 2">
            <a:extLst>
              <a:ext uri="{FF2B5EF4-FFF2-40B4-BE49-F238E27FC236}">
                <a16:creationId xmlns:a16="http://schemas.microsoft.com/office/drawing/2014/main" id="{E04BB1B0-8DBF-1E4F-CBA3-A4F3BCDDCC43}"/>
              </a:ext>
            </a:extLst>
          </p:cNvPr>
          <p:cNvSpPr>
            <a:spLocks noGrp="1"/>
          </p:cNvSpPr>
          <p:nvPr>
            <p:ph idx="1"/>
          </p:nvPr>
        </p:nvSpPr>
        <p:spPr/>
        <p:txBody>
          <a:bodyPr/>
          <a:lstStyle/>
          <a:p>
            <a:r>
              <a:rPr lang="en-US"/>
              <a:t>Han, J., </a:t>
            </a:r>
            <a:r>
              <a:rPr lang="en-US" err="1"/>
              <a:t>Jentzen</a:t>
            </a:r>
            <a:r>
              <a:rPr lang="en-US"/>
              <a:t>, A., &amp; E, W. (2018). Solving high-dimensional partial differential equations using deep learning. Proceedings of the National Academy of Sciences, 115(34), 8505–8510. doi:10.1073/pnas.1718942115</a:t>
            </a:r>
          </a:p>
          <a:p>
            <a:r>
              <a:rPr lang="en-US" err="1"/>
              <a:t>Kochkov</a:t>
            </a:r>
            <a:r>
              <a:rPr lang="en-US"/>
              <a:t>, D., Smith, J. A., </a:t>
            </a:r>
            <a:r>
              <a:rPr lang="en-US" err="1"/>
              <a:t>Alieva</a:t>
            </a:r>
            <a:r>
              <a:rPr lang="en-US"/>
              <a:t>, A., Wang, Q., Brenner, M. P., &amp; Hoyer, S. (2021). Machine learning–accelerated computational fluid dynamics. In Proceedings of the National Academy of Sciences (Vol. 118, Issue 21). Proceedings of the National Academy of Sciences. https://doi.org/10.1073/pnas.2101784118</a:t>
            </a:r>
          </a:p>
          <a:p>
            <a:endParaRPr lang="en-US"/>
          </a:p>
        </p:txBody>
      </p:sp>
      <p:sp>
        <p:nvSpPr>
          <p:cNvPr id="4" name="Foliennummernplatzhalter 3">
            <a:extLst>
              <a:ext uri="{FF2B5EF4-FFF2-40B4-BE49-F238E27FC236}">
                <a16:creationId xmlns:a16="http://schemas.microsoft.com/office/drawing/2014/main" id="{94695AE4-4F4A-D024-0523-D2ADFDFCD278}"/>
              </a:ext>
            </a:extLst>
          </p:cNvPr>
          <p:cNvSpPr>
            <a:spLocks noGrp="1"/>
          </p:cNvSpPr>
          <p:nvPr>
            <p:ph type="sldNum" sz="quarter" idx="12"/>
          </p:nvPr>
        </p:nvSpPr>
        <p:spPr/>
        <p:txBody>
          <a:bodyPr/>
          <a:lstStyle/>
          <a:p>
            <a:fld id="{A0B92CD8-FF24-4321-9188-DC9BF5755683}" type="slidenum">
              <a:rPr lang="en-US" smtClean="0"/>
              <a:pPr/>
              <a:t>51</a:t>
            </a:fld>
            <a:endParaRPr lang="en-US"/>
          </a:p>
        </p:txBody>
      </p:sp>
    </p:spTree>
    <p:extLst>
      <p:ext uri="{BB962C8B-B14F-4D97-AF65-F5344CB8AC3E}">
        <p14:creationId xmlns:p14="http://schemas.microsoft.com/office/powerpoint/2010/main" val="2215967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0F8CDE2-DA72-88B0-2914-7BB043B4223E}"/>
              </a:ext>
            </a:extLst>
          </p:cNvPr>
          <p:cNvSpPr>
            <a:spLocks noGrp="1"/>
          </p:cNvSpPr>
          <p:nvPr>
            <p:ph type="title"/>
          </p:nvPr>
        </p:nvSpPr>
        <p:spPr>
          <a:xfrm>
            <a:off x="4186030" y="2584519"/>
            <a:ext cx="3819940" cy="1688962"/>
          </a:xfrm>
        </p:spPr>
        <p:txBody>
          <a:bodyPr>
            <a:normAutofit/>
          </a:bodyPr>
          <a:lstStyle/>
          <a:p>
            <a:r>
              <a:rPr lang="en-US" sz="7200">
                <a:solidFill>
                  <a:schemeClr val="accent1">
                    <a:lumMod val="50000"/>
                  </a:schemeClr>
                </a:solidFill>
              </a:rPr>
              <a:t>Appendix</a:t>
            </a:r>
            <a:endParaRPr lang="en-US" sz="6600">
              <a:solidFill>
                <a:schemeClr val="accent1">
                  <a:lumMod val="50000"/>
                </a:schemeClr>
              </a:solidFill>
            </a:endParaRPr>
          </a:p>
        </p:txBody>
      </p:sp>
      <p:sp>
        <p:nvSpPr>
          <p:cNvPr id="3" name="Foliennummernplatzhalter 2">
            <a:extLst>
              <a:ext uri="{FF2B5EF4-FFF2-40B4-BE49-F238E27FC236}">
                <a16:creationId xmlns:a16="http://schemas.microsoft.com/office/drawing/2014/main" id="{950CEDED-BA88-844E-D656-5FF822C23AD7}"/>
              </a:ext>
            </a:extLst>
          </p:cNvPr>
          <p:cNvSpPr>
            <a:spLocks noGrp="1"/>
          </p:cNvSpPr>
          <p:nvPr>
            <p:ph type="sldNum" sz="quarter" idx="12"/>
          </p:nvPr>
        </p:nvSpPr>
        <p:spPr/>
        <p:txBody>
          <a:bodyPr/>
          <a:lstStyle/>
          <a:p>
            <a:fld id="{A0B92CD8-FF24-4321-9188-DC9BF5755683}" type="slidenum">
              <a:rPr lang="en-US" smtClean="0"/>
              <a:t>52</a:t>
            </a:fld>
            <a:endParaRPr lang="en-US"/>
          </a:p>
        </p:txBody>
      </p:sp>
    </p:spTree>
    <p:extLst>
      <p:ext uri="{BB962C8B-B14F-4D97-AF65-F5344CB8AC3E}">
        <p14:creationId xmlns:p14="http://schemas.microsoft.com/office/powerpoint/2010/main" val="47822566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12330EF6-E145-1212-CD30-D4BA1366F9AF}"/>
              </a:ext>
            </a:extLst>
          </p:cNvPr>
          <p:cNvSpPr>
            <a:spLocks noGrp="1"/>
          </p:cNvSpPr>
          <p:nvPr>
            <p:ph type="title"/>
          </p:nvPr>
        </p:nvSpPr>
        <p:spPr>
          <a:xfrm>
            <a:off x="420757" y="544029"/>
            <a:ext cx="10515600" cy="1325563"/>
          </a:xfrm>
        </p:spPr>
        <p:txBody>
          <a:bodyPr>
            <a:normAutofit/>
          </a:bodyPr>
          <a:lstStyle/>
          <a:p>
            <a:r>
              <a:rPr lang="en-US" sz="4400">
                <a:solidFill>
                  <a:srgbClr val="7030A0"/>
                </a:solidFill>
                <a:effectLst/>
                <a:latin typeface="Roboto" panose="02000000000000000000" pitchFamily="2" charset="0"/>
                <a:ea typeface="Calibri" panose="020F0502020204030204" pitchFamily="34" charset="0"/>
                <a:cs typeface="Times New Roman" panose="02020603050405020304" pitchFamily="18" charset="0"/>
              </a:rPr>
              <a:t>Option B</a:t>
            </a:r>
            <a:r>
              <a:rPr lang="en-US" sz="4400">
                <a:effectLst/>
                <a:latin typeface="Roboto" panose="02000000000000000000" pitchFamily="2" charset="0"/>
                <a:ea typeface="Calibri" panose="020F0502020204030204" pitchFamily="34" charset="0"/>
                <a:cs typeface="Times New Roman" panose="02020603050405020304" pitchFamily="18" charset="0"/>
              </a:rPr>
              <a:t>: “Jacobian-free” method</a:t>
            </a:r>
            <a:endParaRPr lang="en-US"/>
          </a:p>
        </p:txBody>
      </p:sp>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E5633FC0-3F9E-3047-5D2C-E3BC12216846}"/>
                  </a:ext>
                </a:extLst>
              </p:cNvPr>
              <p:cNvSpPr txBox="1"/>
              <p:nvPr/>
            </p:nvSpPr>
            <p:spPr>
              <a:xfrm>
                <a:off x="530087" y="2145709"/>
                <a:ext cx="4823792" cy="2619500"/>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r>
                  <a:rPr lang="en-US" sz="2800"/>
                  <a:t>Q: How to solve a linear system</a:t>
                </a:r>
              </a:p>
              <a:p>
                <a:pPr/>
                <a14:m>
                  <m:oMathPara xmlns:m="http://schemas.openxmlformats.org/officeDocument/2006/math">
                    <m:oMathParaPr>
                      <m:jc m:val="centerGroup"/>
                    </m:oMathParaPr>
                    <m:oMath xmlns:m="http://schemas.openxmlformats.org/officeDocument/2006/math">
                      <m:acc>
                        <m:accPr>
                          <m:chr m:val="̳"/>
                          <m:ctrlPr>
                            <a:rPr lang="de-DE" sz="2800" b="0" i="1" smtClean="0">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800" b="0" i="0" smtClean="0">
                              <a:latin typeface="Cambria Math" panose="02040503050406030204" pitchFamily="18" charset="0"/>
                              <a:ea typeface="Times New Roman" panose="02020603050405020304" pitchFamily="18" charset="0"/>
                              <a:cs typeface="Times New Roman" panose="02020603050405020304" pitchFamily="18" charset="0"/>
                            </a:rPr>
                            <m:t>A</m:t>
                          </m:r>
                        </m:e>
                      </m:acc>
                      <m:acc>
                        <m:accPr>
                          <m:chr m:val="̲"/>
                          <m:ctrlPr>
                            <a:rPr lang="de-DE" sz="2800" b="0" i="1" dirty="0" smtClean="0">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800" b="0" i="0" dirty="0" smtClean="0">
                              <a:latin typeface="Cambria Math" panose="02040503050406030204" pitchFamily="18" charset="0"/>
                              <a:ea typeface="Times New Roman" panose="02020603050405020304" pitchFamily="18" charset="0"/>
                              <a:cs typeface="Times New Roman" panose="02020603050405020304" pitchFamily="18" charset="0"/>
                            </a:rPr>
                            <m:t>x</m:t>
                          </m:r>
                        </m:e>
                      </m:acc>
                      <m:r>
                        <a:rPr lang="de-DE" sz="2800" b="0" i="0" dirty="0" smtClean="0">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2800" b="0" i="1" dirty="0" smtClean="0">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800" b="0" i="0" dirty="0" smtClean="0">
                              <a:latin typeface="Cambria Math" panose="02040503050406030204" pitchFamily="18" charset="0"/>
                              <a:ea typeface="Times New Roman" panose="02020603050405020304" pitchFamily="18" charset="0"/>
                              <a:cs typeface="Times New Roman" panose="02020603050405020304" pitchFamily="18" charset="0"/>
                            </a:rPr>
                            <m:t>b</m:t>
                          </m:r>
                        </m:e>
                      </m:acc>
                    </m:oMath>
                  </m:oMathPara>
                </a14:m>
                <a:endParaRPr lang="en-US" sz="2800"/>
              </a:p>
              <a:p>
                <a:pPr/>
                <a14:m>
                  <m:oMathPara xmlns:m="http://schemas.openxmlformats.org/officeDocument/2006/math">
                    <m:oMathParaPr>
                      <m:jc m:val="centerGroup"/>
                    </m:oMathParaPr>
                    <m:oMath xmlns:m="http://schemas.openxmlformats.org/officeDocument/2006/math">
                      <m:r>
                        <m:rPr>
                          <m:sty m:val="p"/>
                        </m:rPr>
                        <a:rPr lang="de-DE" sz="28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in</m:t>
                      </m:r>
                      <m:r>
                        <a:rPr lang="de-DE" sz="28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de-DE" sz="28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our</m:t>
                      </m:r>
                      <m:r>
                        <a:rPr lang="de-DE" sz="28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de-DE" sz="28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case</m:t>
                      </m:r>
                      <m:r>
                        <a:rPr lang="de-DE" sz="28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SubSup>
                        <m:sSubSupPr>
                          <m:ctrlPr>
                            <a:rPr lang="de-DE"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8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800" i="1">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800" i="0" smtClean="0">
                                  <a:solidFill>
                                    <a:schemeClr val="tx1"/>
                                  </a:solidFill>
                                  <a:effectLst/>
                                  <a:latin typeface="Cambria Math" panose="02040503050406030204" pitchFamily="18" charset="0"/>
                                  <a:ea typeface="Calibri" panose="020F0502020204030204" pitchFamily="34" charset="0"/>
                                  <a:cs typeface="Times New Roman" panose="02020603050405020304" pitchFamily="18" charset="0"/>
                                </a:rPr>
                                <m:t>g</m:t>
                              </m:r>
                            </m:e>
                          </m:acc>
                        </m:sub>
                        <m:sup>
                          <m:r>
                            <a:rPr lang="en-US" sz="28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2800" i="1">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8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r>
                        <a:rPr lang="de-DE" sz="28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28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800" i="0" smtClean="0">
                              <a:latin typeface="Cambria Math" panose="02040503050406030204" pitchFamily="18" charset="0"/>
                              <a:ea typeface="Times New Roman" panose="02020603050405020304" pitchFamily="18" charset="0"/>
                              <a:cs typeface="Times New Roman" panose="02020603050405020304" pitchFamily="18" charset="0"/>
                            </a:rPr>
                            <m:t>g</m:t>
                          </m:r>
                        </m:e>
                      </m:acc>
                    </m:oMath>
                  </m:oMathPara>
                </a14:m>
                <a:endParaRPr lang="en-US" sz="2800"/>
              </a:p>
              <a:p>
                <a:r>
                  <a:rPr lang="en-US" sz="2800"/>
                  <a:t>only based on Matrix (Jacobian)-Vector products?</a:t>
                </a:r>
              </a:p>
              <a:p>
                <a:endParaRPr lang="en-US"/>
              </a:p>
            </p:txBody>
          </p:sp>
        </mc:Choice>
        <mc:Fallback xmlns="">
          <p:sp>
            <p:nvSpPr>
              <p:cNvPr id="4" name="Textfeld 3">
                <a:extLst>
                  <a:ext uri="{FF2B5EF4-FFF2-40B4-BE49-F238E27FC236}">
                    <a16:creationId xmlns:a16="http://schemas.microsoft.com/office/drawing/2014/main" id="{E5633FC0-3F9E-3047-5D2C-E3BC12216846}"/>
                  </a:ext>
                </a:extLst>
              </p:cNvPr>
              <p:cNvSpPr txBox="1">
                <a:spLocks noRot="1" noChangeAspect="1" noMove="1" noResize="1" noEditPoints="1" noAdjustHandles="1" noChangeArrowheads="1" noChangeShapeType="1" noTextEdit="1"/>
              </p:cNvSpPr>
              <p:nvPr/>
            </p:nvSpPr>
            <p:spPr>
              <a:xfrm>
                <a:off x="530087" y="2145709"/>
                <a:ext cx="4823792" cy="2619500"/>
              </a:xfrm>
              <a:prstGeom prst="rect">
                <a:avLst/>
              </a:prstGeom>
              <a:blipFill>
                <a:blip r:embed="rId2"/>
                <a:stretch>
                  <a:fillRect l="-2522" t="-20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8B32D7B2-C535-4BAF-945D-47BA30CE754A}"/>
                  </a:ext>
                </a:extLst>
              </p:cNvPr>
              <p:cNvSpPr txBox="1"/>
              <p:nvPr/>
            </p:nvSpPr>
            <p:spPr>
              <a:xfrm>
                <a:off x="5734676" y="2145709"/>
                <a:ext cx="6112767" cy="3909981"/>
              </a:xfrm>
              <a:prstGeom prst="rect">
                <a:avLst/>
              </a:prstGeom>
            </p:spPr>
            <p:style>
              <a:lnRef idx="2">
                <a:schemeClr val="accent5"/>
              </a:lnRef>
              <a:fillRef idx="1">
                <a:schemeClr val="lt1"/>
              </a:fillRef>
              <a:effectRef idx="0">
                <a:schemeClr val="accent5"/>
              </a:effectRef>
              <a:fontRef idx="minor">
                <a:schemeClr val="dk1"/>
              </a:fontRef>
            </p:style>
            <p:txBody>
              <a:bodyPr wrap="square" rtlCol="0">
                <a:spAutoFit/>
              </a:bodyPr>
              <a:lstStyle/>
              <a:p>
                <a:r>
                  <a:rPr lang="en-US" sz="2400">
                    <a:solidFill>
                      <a:schemeClr val="accent1">
                        <a:lumMod val="75000"/>
                      </a:schemeClr>
                    </a:solidFill>
                  </a:rPr>
                  <a:t>Idea 1</a:t>
                </a:r>
                <a:r>
                  <a:rPr lang="en-US" sz="2400"/>
                  <a:t>: Gradient descent on the quadratic form</a:t>
                </a:r>
              </a:p>
              <a:p>
                <a:pPr/>
                <a14:m>
                  <m:oMathPara xmlns:m="http://schemas.openxmlformats.org/officeDocument/2006/math">
                    <m:oMathParaPr>
                      <m:jc m:val="centerGroup"/>
                    </m:oMathParaPr>
                    <m:oMath xmlns:m="http://schemas.openxmlformats.org/officeDocument/2006/math">
                      <m:sSubSup>
                        <m:sSubSupPr>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solidFill>
                                    <a:schemeClr val="tx1"/>
                                  </a:solidFill>
                                  <a:latin typeface="Cambria Math" panose="02040503050406030204" pitchFamily="18" charset="0"/>
                                  <a:ea typeface="Calibri" panose="020F0502020204030204" pitchFamily="34" charset="0"/>
                                  <a:cs typeface="Times New Roman" panose="02020603050405020304" pitchFamily="18" charset="0"/>
                                </a:rPr>
                                <m:t>g</m:t>
                              </m:r>
                            </m:e>
                          </m:acc>
                        </m:sub>
                        <m:sup>
                          <m:r>
                            <a:rPr lang="en-US" sz="24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a</m:t>
                          </m:r>
                        </m:e>
                      </m:acc>
                      <m:r>
                        <a:rPr lang="de-DE" sz="24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24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a:latin typeface="Cambria Math" panose="02040503050406030204" pitchFamily="18" charset="0"/>
                              <a:ea typeface="Times New Roman" panose="02020603050405020304" pitchFamily="18" charset="0"/>
                              <a:cs typeface="Times New Roman" panose="02020603050405020304" pitchFamily="18" charset="0"/>
                            </a:rPr>
                            <m:t>g</m:t>
                          </m:r>
                        </m:e>
                      </m:acc>
                      <m:r>
                        <a:rPr lang="de-DE" sz="2400" i="0" smtClean="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de-DE" sz="2400" i="0" smtClean="0">
                          <a:effectLst/>
                          <a:latin typeface="Cambria Math" panose="02040503050406030204" pitchFamily="18" charset="0"/>
                          <a:ea typeface="Times New Roman" panose="02020603050405020304" pitchFamily="18" charset="0"/>
                          <a:cs typeface="Times New Roman" panose="02020603050405020304" pitchFamily="18" charset="0"/>
                        </a:rPr>
                        <m:t>G</m:t>
                      </m:r>
                      <m:d>
                        <m:dPr>
                          <m:ctrlPr>
                            <a:rPr lang="de-DE" sz="2400" i="1">
                              <a:effectLst/>
                              <a:latin typeface="Cambria Math" panose="02040503050406030204" pitchFamily="18" charset="0"/>
                              <a:ea typeface="Times New Roman" panose="02020603050405020304" pitchFamily="18" charset="0"/>
                              <a:cs typeface="Times New Roman" panose="02020603050405020304" pitchFamily="18" charset="0"/>
                            </a:rPr>
                          </m:ctrlPr>
                        </m:dPr>
                        <m:e>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a</m:t>
                              </m:r>
                            </m:e>
                          </m:acc>
                        </m:e>
                      </m:d>
                      <m:acc>
                        <m:accPr>
                          <m:chr m:val="̇"/>
                          <m:ctrlPr>
                            <a:rPr lang="de-DE" sz="2400" i="1">
                              <a:effectLst/>
                              <a:latin typeface="Cambria Math" panose="02040503050406030204" pitchFamily="18" charset="0"/>
                              <a:ea typeface="Times New Roman" panose="02020603050405020304" pitchFamily="18" charset="0"/>
                              <a:cs typeface="Times New Roman" panose="02020603050405020304" pitchFamily="18" charset="0"/>
                            </a:rPr>
                          </m:ctrlPr>
                        </m:accPr>
                        <m:e>
                          <m:r>
                            <a:rPr lang="de-DE" sz="2400" i="0" smtClean="0">
                              <a:effectLst/>
                              <a:latin typeface="Cambria Math" panose="02040503050406030204" pitchFamily="18" charset="0"/>
                              <a:ea typeface="Times New Roman" panose="02020603050405020304" pitchFamily="18" charset="0"/>
                              <a:cs typeface="Times New Roman" panose="02020603050405020304" pitchFamily="18" charset="0"/>
                            </a:rPr>
                            <m:t>=</m:t>
                          </m:r>
                        </m:e>
                      </m:acc>
                      <m:f>
                        <m:fPr>
                          <m:ctrlPr>
                            <a:rPr lang="de-DE" sz="2400" b="0" i="1" smtClean="0">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de-DE" sz="2400" b="0" i="0" smtClean="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de-DE" sz="2400" b="0" i="0" smtClean="0">
                              <a:effectLst/>
                              <a:latin typeface="Cambria Math" panose="02040503050406030204" pitchFamily="18" charset="0"/>
                              <a:ea typeface="Times New Roman" panose="02020603050405020304" pitchFamily="18" charset="0"/>
                              <a:cs typeface="Times New Roman" panose="02020603050405020304" pitchFamily="18" charset="0"/>
                            </a:rPr>
                            <m:t>2</m:t>
                          </m:r>
                        </m:den>
                      </m:f>
                      <m:sSup>
                        <m:sSupPr>
                          <m:ctrlPr>
                            <a:rPr lang="de-DE" sz="24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acc>
                            <m:accPr>
                              <m:chr m:val="̲"/>
                              <m:ctrlPr>
                                <a:rPr lang="de-DE" sz="2400" b="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b="0" i="0" smtClean="0">
                                  <a:effectLst/>
                                  <a:latin typeface="Cambria Math" panose="02040503050406030204" pitchFamily="18" charset="0"/>
                                  <a:ea typeface="Times New Roman" panose="02020603050405020304" pitchFamily="18" charset="0"/>
                                  <a:cs typeface="Times New Roman" panose="02020603050405020304" pitchFamily="18" charset="0"/>
                                </a:rPr>
                                <m:t>a</m:t>
                              </m:r>
                            </m:e>
                          </m:acc>
                        </m:e>
                        <m:sup>
                          <m:r>
                            <m:rPr>
                              <m:sty m:val="p"/>
                            </m:rPr>
                            <a:rPr lang="de-DE" sz="2400" b="0" i="0" smtClean="0">
                              <a:effectLst/>
                              <a:latin typeface="Cambria Math" panose="02040503050406030204" pitchFamily="18" charset="0"/>
                              <a:ea typeface="Times New Roman" panose="02020603050405020304" pitchFamily="18" charset="0"/>
                              <a:cs typeface="Times New Roman" panose="02020603050405020304" pitchFamily="18" charset="0"/>
                            </a:rPr>
                            <m:t>T</m:t>
                          </m:r>
                        </m:sup>
                      </m:sSup>
                      <m:sSubSup>
                        <m:sSubSupPr>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solidFill>
                                    <a:schemeClr val="tx1"/>
                                  </a:solidFill>
                                  <a:latin typeface="Cambria Math" panose="02040503050406030204" pitchFamily="18" charset="0"/>
                                  <a:ea typeface="Calibri" panose="020F0502020204030204" pitchFamily="34" charset="0"/>
                                  <a:cs typeface="Times New Roman" panose="02020603050405020304" pitchFamily="18" charset="0"/>
                                </a:rPr>
                                <m:t>g</m:t>
                              </m:r>
                            </m:e>
                          </m:acc>
                        </m:sub>
                        <m:sup>
                          <m:r>
                            <a:rPr lang="en-US" sz="24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2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latin typeface="Cambria Math" panose="02040503050406030204" pitchFamily="18" charset="0"/>
                              <a:ea typeface="Calibri" panose="020F0502020204030204" pitchFamily="34" charset="0"/>
                              <a:cs typeface="Times New Roman" panose="02020603050405020304" pitchFamily="18" charset="0"/>
                            </a:rPr>
                            <m:t>a</m:t>
                          </m:r>
                        </m:e>
                      </m:acc>
                      <m:r>
                        <a:rPr lang="de-DE" sz="2400" i="0" smtClean="0">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de-DE" sz="2400" b="0" i="1" smtClean="0">
                              <a:effectLst/>
                              <a:latin typeface="Cambria Math" panose="02040503050406030204" pitchFamily="18" charset="0"/>
                              <a:ea typeface="Times New Roman" panose="02020603050405020304" pitchFamily="18" charset="0"/>
                              <a:cs typeface="Times New Roman" panose="02020603050405020304" pitchFamily="18" charset="0"/>
                            </a:rPr>
                          </m:ctrlPr>
                        </m:sSupPr>
                        <m:e>
                          <m:acc>
                            <m:accPr>
                              <m:chr m:val="̲"/>
                              <m:ctrlPr>
                                <a:rPr lang="de-DE" sz="2400" b="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b="0" i="0" smtClean="0">
                                  <a:effectLst/>
                                  <a:latin typeface="Cambria Math" panose="02040503050406030204" pitchFamily="18" charset="0"/>
                                  <a:ea typeface="Times New Roman" panose="02020603050405020304" pitchFamily="18" charset="0"/>
                                  <a:cs typeface="Times New Roman" panose="02020603050405020304" pitchFamily="18" charset="0"/>
                                </a:rPr>
                                <m:t>a</m:t>
                              </m:r>
                            </m:e>
                          </m:acc>
                        </m:e>
                        <m:sup>
                          <m:r>
                            <m:rPr>
                              <m:sty m:val="p"/>
                            </m:rPr>
                            <a:rPr lang="de-DE" sz="2400" b="0" i="0" smtClean="0">
                              <a:effectLst/>
                              <a:latin typeface="Cambria Math" panose="02040503050406030204" pitchFamily="18" charset="0"/>
                              <a:ea typeface="Times New Roman" panose="02020603050405020304" pitchFamily="18" charset="0"/>
                              <a:cs typeface="Times New Roman" panose="02020603050405020304" pitchFamily="18" charset="0"/>
                            </a:rPr>
                            <m:t>T</m:t>
                          </m:r>
                        </m:sup>
                      </m:sSup>
                      <m:acc>
                        <m:accPr>
                          <m:chr m:val="̲"/>
                          <m:ctrlPr>
                            <a:rPr lang="de-DE" sz="2400" b="0" i="1" smtClean="0">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b="0" i="0" smtClean="0">
                              <a:effectLst/>
                              <a:latin typeface="Cambria Math" panose="02040503050406030204" pitchFamily="18" charset="0"/>
                              <a:ea typeface="Times New Roman" panose="02020603050405020304" pitchFamily="18" charset="0"/>
                              <a:cs typeface="Times New Roman" panose="02020603050405020304" pitchFamily="18" charset="0"/>
                            </a:rPr>
                            <m:t>g</m:t>
                          </m:r>
                        </m:e>
                      </m:acc>
                      <m:r>
                        <a:rPr lang="de-DE" sz="240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de-DE" sz="2400" i="0" smtClean="0">
                          <a:effectLst/>
                          <a:latin typeface="Cambria Math" panose="02040503050406030204" pitchFamily="18" charset="0"/>
                          <a:ea typeface="Times New Roman" panose="02020603050405020304" pitchFamily="18" charset="0"/>
                          <a:cs typeface="Times New Roman" panose="02020603050405020304" pitchFamily="18" charset="0"/>
                        </a:rPr>
                        <m:t>is</m:t>
                      </m:r>
                      <m:r>
                        <a:rPr lang="de-DE" sz="2400" i="0" smtClean="0">
                          <a:effectLst/>
                          <a:latin typeface="Cambria Math" panose="02040503050406030204" pitchFamily="18" charset="0"/>
                          <a:ea typeface="Times New Roman" panose="02020603050405020304" pitchFamily="18" charset="0"/>
                          <a:cs typeface="Times New Roman" panose="02020603050405020304" pitchFamily="18" charset="0"/>
                        </a:rPr>
                        <m:t> </m:t>
                      </m:r>
                      <m:r>
                        <m:rPr>
                          <m:sty m:val="p"/>
                        </m:rPr>
                        <a:rPr lang="de-DE" sz="2400" i="0" smtClean="0">
                          <a:effectLst/>
                          <a:latin typeface="Cambria Math" panose="02040503050406030204" pitchFamily="18" charset="0"/>
                          <a:ea typeface="Times New Roman" panose="02020603050405020304" pitchFamily="18" charset="0"/>
                          <a:cs typeface="Times New Roman" panose="02020603050405020304" pitchFamily="18" charset="0"/>
                        </a:rPr>
                        <m:t>minimal</m:t>
                      </m:r>
                    </m:oMath>
                  </m:oMathPara>
                </a14:m>
                <a:endParaRPr lang="de-DE" sz="2400">
                  <a:effectLst/>
                  <a:latin typeface="Roboto" panose="02000000000000000000" pitchFamily="2"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de-DE" sz="2400" b="0" i="0"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for</m:t>
                      </m:r>
                      <m:r>
                        <a:rPr lang="de-DE" sz="2400" b="0" i="1"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2400" i="1"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A</m:t>
                          </m:r>
                        </m:e>
                      </m:acc>
                      <m: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2400" i="1">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de-DE" sz="2400" i="1">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ℝ</m:t>
                          </m:r>
                        </m:e>
                        <m:sup>
                          <m:r>
                            <m:rPr>
                              <m:sty m:val="p"/>
                            </m:rP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n</m:t>
                          </m:r>
                          <m: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n</m:t>
                          </m:r>
                        </m:sup>
                      </m:sSup>
                      <m: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symmetric</m:t>
                      </m:r>
                      <m: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and</m:t>
                      </m:r>
                      <m: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positiv</m:t>
                      </m:r>
                      <m: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definite</m:t>
                      </m:r>
                      <m: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oMath>
                  </m:oMathPara>
                </a14:m>
                <a:endPar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so</m:t>
                      </m:r>
                      <m:r>
                        <a:rPr lang="de-DE" sz="2400" b="0" i="0"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sSup>
                        <m:sSupPr>
                          <m:ctrlPr>
                            <a:rPr lang="de-DE" sz="2400" i="1">
                              <a:solidFill>
                                <a:schemeClr val="accent2">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pPr>
                        <m:e>
                          <m:acc>
                            <m:accPr>
                              <m:chr m:val="̲"/>
                              <m:ctrlPr>
                                <a:rPr lang="de-DE" sz="2400" i="1">
                                  <a:solidFill>
                                    <a:schemeClr val="accent2">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b="0" i="0" smtClean="0">
                                  <a:solidFill>
                                    <a:schemeClr val="accent2">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a</m:t>
                              </m:r>
                            </m:e>
                          </m:acc>
                        </m:e>
                        <m:sup>
                          <m:r>
                            <m:rPr>
                              <m:sty m:val="p"/>
                            </m:rPr>
                            <a:rPr lang="de-DE" sz="2400">
                              <a:solidFill>
                                <a:schemeClr val="accent2">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T</m:t>
                          </m:r>
                        </m:sup>
                      </m:sSup>
                      <m:sSubSup>
                        <m:sSubSupPr>
                          <m:ctrlPr>
                            <a:rPr lang="de-DE" sz="2400" i="1">
                              <a:solidFill>
                                <a:schemeClr val="accent2">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400" i="1">
                                  <a:solidFill>
                                    <a:schemeClr val="accent2">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a:solidFill>
                                    <a:schemeClr val="accent2">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g</m:t>
                              </m:r>
                            </m:e>
                          </m:acc>
                        </m:sub>
                        <m:sup>
                          <m:r>
                            <a:rPr lang="en-US" sz="2400">
                              <a:solidFill>
                                <a:schemeClr val="accent2">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2400" i="1">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b="0" i="0" smtClean="0">
                              <a:solidFill>
                                <a:schemeClr val="accent2">
                                  <a:lumMod val="75000"/>
                                </a:schemeClr>
                              </a:solidFill>
                              <a:latin typeface="Cambria Math" panose="02040503050406030204" pitchFamily="18" charset="0"/>
                              <a:ea typeface="Calibri" panose="020F0502020204030204" pitchFamily="34" charset="0"/>
                              <a:cs typeface="Times New Roman" panose="02020603050405020304" pitchFamily="18" charset="0"/>
                            </a:rPr>
                            <m:t>a</m:t>
                          </m:r>
                        </m:e>
                      </m:acc>
                      <m:r>
                        <a:rPr lang="de-DE" sz="2400">
                          <a:solidFill>
                            <a:schemeClr val="accent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&gt;0 ∀ </m:t>
                      </m:r>
                      <m:acc>
                        <m:accPr>
                          <m:chr m:val="̲"/>
                          <m:ctrlPr>
                            <a:rPr lang="de-DE" sz="2400" i="1">
                              <a:solidFill>
                                <a:schemeClr val="accent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b="0" i="0" smtClean="0">
                              <a:solidFill>
                                <a:schemeClr val="accent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r>
                        <a:rPr lang="de-DE" sz="2400">
                          <a:solidFill>
                            <a:schemeClr val="accent2">
                              <a:lumMod val="75000"/>
                            </a:schemeClr>
                          </a:solidFill>
                          <a:effectLst/>
                          <a:latin typeface="Cambria Math" panose="02040503050406030204" pitchFamily="18" charset="0"/>
                          <a:ea typeface="Times New Roman" panose="02020603050405020304" pitchFamily="18" charset="0"/>
                          <a:cs typeface="Times New Roman" panose="02020603050405020304" pitchFamily="18" charset="0"/>
                        </a:rPr>
                        <m:t>∈</m:t>
                      </m:r>
                      <m:sSup>
                        <m:sSupPr>
                          <m:ctrlPr>
                            <a:rPr lang="de-DE" sz="2400" i="1">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de-DE" sz="2400" i="1">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𝕂</m:t>
                          </m:r>
                        </m:e>
                        <m:sup>
                          <m:r>
                            <m:rPr>
                              <m:sty m:val="p"/>
                            </m:rP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n</m:t>
                          </m:r>
                        </m:sup>
                      </m:sSup>
                      <m: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 </m:t>
                      </m:r>
                      <m:d>
                        <m:dPr>
                          <m:begChr m:val="{"/>
                          <m:endChr m:val="}"/>
                          <m:ctrlPr>
                            <a:rPr lang="de-DE" sz="2400" i="1">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r>
                            <a:rPr lang="de-DE" sz="240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0</m:t>
                          </m:r>
                        </m:e>
                      </m:d>
                      <m:r>
                        <a:rPr lang="de-DE" sz="2400" b="0" i="0"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de-DE" sz="2400" b="0" i="0"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unique</m:t>
                      </m:r>
                      <m:r>
                        <a:rPr lang="de-DE" sz="2400" b="0" i="0"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b="0" i="0"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minimizer</m:t>
                      </m:r>
                    </m:oMath>
                  </m:oMathPara>
                </a14:m>
                <a:endParaRPr lang="de-DE" sz="2400">
                  <a:solidFill>
                    <a:schemeClr val="accent2">
                      <a:lumMod val="75000"/>
                    </a:schemeClr>
                  </a:solidFill>
                  <a:effectLst/>
                  <a:latin typeface="Roboto" panose="02000000000000000000" pitchFamily="2" charset="0"/>
                  <a:ea typeface="Calibri" panose="020F0502020204030204" pitchFamily="34" charset="0"/>
                  <a:cs typeface="Times New Roman" panose="02020603050405020304" pitchFamily="18" charset="0"/>
                </a:endParaRPr>
              </a:p>
              <a:p>
                <a:r>
                  <a:rPr lang="en-US" sz="2400">
                    <a:latin typeface="Roboto" panose="02000000000000000000" pitchFamily="2" charset="0"/>
                    <a:ea typeface="Calibri" panose="020F0502020204030204" pitchFamily="34" charset="0"/>
                    <a:cs typeface="Times New Roman" panose="02020603050405020304" pitchFamily="18" charset="0"/>
                  </a:rPr>
                  <a:t>Gradient descent</a:t>
                </a:r>
              </a:p>
              <a:p>
                <a:pPr/>
                <a14:m>
                  <m:oMathPara xmlns:m="http://schemas.openxmlformats.org/officeDocument/2006/math">
                    <m:oMathParaPr>
                      <m:jc m:val="centerGroup"/>
                    </m:oMathParaPr>
                    <m:oMath xmlns:m="http://schemas.openxmlformats.org/officeDocument/2006/math">
                      <m:sSub>
                        <m:sSubPr>
                          <m:ctrlPr>
                            <a:rPr lang="de-DE" sz="24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24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e>
                        <m:sub>
                          <m:r>
                            <m:rPr>
                              <m:sty m:val="p"/>
                            </m:rPr>
                            <a:rPr lang="de-DE" sz="24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k</m:t>
                          </m:r>
                          <m:r>
                            <a:rPr lang="de-DE" sz="24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+1</m:t>
                          </m:r>
                        </m:sub>
                      </m:sSub>
                      <m:r>
                        <a:rPr lang="de-DE" sz="24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a</m:t>
                              </m:r>
                            </m:e>
                          </m:acc>
                        </m:e>
                        <m:sub>
                          <m:r>
                            <m:rPr>
                              <m:sty m:val="p"/>
                            </m:rPr>
                            <a:rPr lang="de-DE"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k</m:t>
                          </m:r>
                        </m:sub>
                      </m:sSub>
                      <m:r>
                        <a:rPr lang="de-DE" sz="2400" b="0" i="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r>
                        <a:rPr lang="de-DE" sz="24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𝛼</m:t>
                      </m:r>
                      <m:d>
                        <m:dPr>
                          <m:ctrlPr>
                            <a:rPr lang="de-DE" sz="24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a</m:t>
                                  </m:r>
                                </m:e>
                              </m:acc>
                            </m:e>
                            <m:sub>
                              <m:r>
                                <m:rPr>
                                  <m:sty m:val="p"/>
                                </m:rPr>
                                <a:rPr lang="de-DE" sz="240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k</m:t>
                              </m:r>
                            </m:sub>
                          </m:sSub>
                        </m:e>
                      </m:d>
                      <m:r>
                        <a:rPr lang="de-DE" sz="24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2400" b="0" i="1" dirty="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24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b="0" i="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r</m:t>
                              </m:r>
                            </m:e>
                          </m:acc>
                        </m:e>
                        <m:sub>
                          <m:r>
                            <m:rPr>
                              <m:sty m:val="p"/>
                            </m:rPr>
                            <a:rPr lang="de-DE" sz="2400" b="0" i="0" dirty="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k</m:t>
                          </m:r>
                        </m:sub>
                      </m:sSub>
                    </m:oMath>
                  </m:oMathPara>
                </a14:m>
                <a:endParaRPr lang="de-DE" sz="2400">
                  <a:solidFill>
                    <a:schemeClr val="tx1"/>
                  </a:solidFill>
                  <a:effectLst/>
                  <a:latin typeface="Roboto" panose="02000000000000000000" pitchFamily="2"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de-DE" sz="2400" b="0" i="0" dirty="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residual</m:t>
                      </m:r>
                      <m:r>
                        <a:rPr lang="de-DE" sz="2400" b="0" i="0" dirty="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2400" i="1" dirty="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r</m:t>
                              </m:r>
                            </m:e>
                          </m:acc>
                        </m:e>
                        <m:sub>
                          <m:r>
                            <m:rPr>
                              <m:sty m:val="p"/>
                            </m:rPr>
                            <a:rPr lang="de-DE" sz="2400" i="0" dirty="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k</m:t>
                          </m:r>
                        </m:sub>
                      </m:sSub>
                      <m:r>
                        <a:rPr lang="de-DE" sz="2400" b="0" i="0" dirty="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24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g</m:t>
                          </m:r>
                        </m:e>
                      </m:acc>
                      <m:r>
                        <a:rPr lang="de-DE" sz="2400" b="0" i="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4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i="0">
                                  <a:solidFill>
                                    <a:schemeClr val="tx1"/>
                                  </a:solidFill>
                                  <a:latin typeface="Cambria Math" panose="02040503050406030204" pitchFamily="18" charset="0"/>
                                  <a:ea typeface="Calibri" panose="020F0502020204030204" pitchFamily="34" charset="0"/>
                                  <a:cs typeface="Times New Roman" panose="02020603050405020304" pitchFamily="18" charset="0"/>
                                </a:rPr>
                                <m:t>g</m:t>
                              </m:r>
                            </m:e>
                          </m:acc>
                        </m:sub>
                        <m:sup>
                          <m:r>
                            <a:rPr lang="en-US" sz="24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sup>
                      </m:sSubSup>
                      <m:sSub>
                        <m:sSubPr>
                          <m:ctrlPr>
                            <a:rPr lang="de-DE" sz="24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24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400" i="0">
                                  <a:solidFill>
                                    <a:schemeClr val="tx1"/>
                                  </a:solidFill>
                                  <a:latin typeface="Cambria Math" panose="02040503050406030204" pitchFamily="18" charset="0"/>
                                  <a:ea typeface="Calibri" panose="020F0502020204030204" pitchFamily="34" charset="0"/>
                                  <a:cs typeface="Times New Roman" panose="02020603050405020304" pitchFamily="18" charset="0"/>
                                </a:rPr>
                                <m:t>a</m:t>
                              </m:r>
                            </m:e>
                          </m:acc>
                        </m:e>
                        <m:sub>
                          <m:r>
                            <m:rPr>
                              <m:sty m:val="p"/>
                            </m:rP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k</m:t>
                          </m:r>
                        </m:sub>
                      </m:sSub>
                    </m:oMath>
                  </m:oMathPara>
                </a14:m>
                <a:endParaRPr lang="de-DE" sz="2400">
                  <a:solidFill>
                    <a:schemeClr val="tx1"/>
                  </a:solidFill>
                  <a:effectLst/>
                  <a:latin typeface="Roboto" panose="02000000000000000000" pitchFamily="2" charset="0"/>
                  <a:ea typeface="Calibri" panose="020F0502020204030204" pitchFamily="34" charset="0"/>
                  <a:cs typeface="Times New Roman" panose="02020603050405020304" pitchFamily="18" charset="0"/>
                </a:endParaRPr>
              </a:p>
              <a:p>
                <a:pPr/>
                <a14:m>
                  <m:oMathPara xmlns:m="http://schemas.openxmlformats.org/officeDocument/2006/math">
                    <m:oMathParaPr>
                      <m:jc m:val="centerGroup"/>
                    </m:oMathParaPr>
                    <m:oMath xmlns:m="http://schemas.openxmlformats.org/officeDocument/2006/math">
                      <m:r>
                        <m:rPr>
                          <m:sty m:val="p"/>
                        </m:rP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with</m:t>
                      </m:r>
                      <m: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smart</m:t>
                      </m:r>
                      <m: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step</m:t>
                      </m:r>
                      <m: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m:t>
                      </m:r>
                      <m:r>
                        <m:rPr>
                          <m:sty m:val="p"/>
                        </m:rP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size</m:t>
                      </m:r>
                      <m:r>
                        <a:rPr lang="de-DE" sz="24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 </m:t>
                      </m:r>
                      <m:r>
                        <a:rPr lang="de-DE" sz="2400" b="0" i="1"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𝛼</m:t>
                      </m:r>
                    </m:oMath>
                  </m:oMathPara>
                </a14:m>
                <a:endParaRPr lang="de-DE" sz="2400">
                  <a:solidFill>
                    <a:schemeClr val="tx1"/>
                  </a:solidFill>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5" name="Textfeld 4">
                <a:extLst>
                  <a:ext uri="{FF2B5EF4-FFF2-40B4-BE49-F238E27FC236}">
                    <a16:creationId xmlns:a16="http://schemas.microsoft.com/office/drawing/2014/main" id="{8B32D7B2-C535-4BAF-945D-47BA30CE754A}"/>
                  </a:ext>
                </a:extLst>
              </p:cNvPr>
              <p:cNvSpPr txBox="1">
                <a:spLocks noRot="1" noChangeAspect="1" noMove="1" noResize="1" noEditPoints="1" noAdjustHandles="1" noChangeArrowheads="1" noChangeShapeType="1" noTextEdit="1"/>
              </p:cNvSpPr>
              <p:nvPr/>
            </p:nvSpPr>
            <p:spPr>
              <a:xfrm>
                <a:off x="5734676" y="2145709"/>
                <a:ext cx="6112767" cy="3909981"/>
              </a:xfrm>
              <a:prstGeom prst="rect">
                <a:avLst/>
              </a:prstGeom>
              <a:blipFill>
                <a:blip r:embed="rId3"/>
                <a:stretch>
                  <a:fillRect l="-1494" t="-1089" b="-933"/>
                </a:stretch>
              </a:blipFill>
            </p:spPr>
            <p:txBody>
              <a:bodyPr/>
              <a:lstStyle/>
              <a:p>
                <a:r>
                  <a:rPr lang="en-US">
                    <a:noFill/>
                  </a:rPr>
                  <a:t> </a:t>
                </a:r>
              </a:p>
            </p:txBody>
          </p:sp>
        </mc:Fallback>
      </mc:AlternateContent>
      <p:sp>
        <p:nvSpPr>
          <p:cNvPr id="6" name="Textfeld 5">
            <a:extLst>
              <a:ext uri="{FF2B5EF4-FFF2-40B4-BE49-F238E27FC236}">
                <a16:creationId xmlns:a16="http://schemas.microsoft.com/office/drawing/2014/main" id="{159229AE-463C-6ACB-80B4-78F675C17A35}"/>
              </a:ext>
            </a:extLst>
          </p:cNvPr>
          <p:cNvSpPr txBox="1"/>
          <p:nvPr/>
        </p:nvSpPr>
        <p:spPr>
          <a:xfrm>
            <a:off x="420757" y="1638759"/>
            <a:ext cx="8015528" cy="461665"/>
          </a:xfrm>
          <a:prstGeom prst="rect">
            <a:avLst/>
          </a:prstGeom>
          <a:noFill/>
        </p:spPr>
        <p:txBody>
          <a:bodyPr wrap="none" rtlCol="0">
            <a:spAutoFit/>
          </a:bodyPr>
          <a:lstStyle/>
          <a:p>
            <a:r>
              <a:rPr lang="en-US" sz="2400">
                <a:solidFill>
                  <a:schemeClr val="accent2">
                    <a:lumMod val="75000"/>
                  </a:schemeClr>
                </a:solidFill>
              </a:rPr>
              <a:t>Problem of option A</a:t>
            </a:r>
            <a:r>
              <a:rPr lang="en-US" sz="2400"/>
              <a:t>: What if the Jacobian is too large to store?</a:t>
            </a:r>
          </a:p>
        </p:txBody>
      </p:sp>
      <p:sp>
        <p:nvSpPr>
          <p:cNvPr id="3" name="Foliennummernplatzhalter 2">
            <a:extLst>
              <a:ext uri="{FF2B5EF4-FFF2-40B4-BE49-F238E27FC236}">
                <a16:creationId xmlns:a16="http://schemas.microsoft.com/office/drawing/2014/main" id="{439357E6-A5BC-C824-632E-A7BC7B2C048D}"/>
              </a:ext>
            </a:extLst>
          </p:cNvPr>
          <p:cNvSpPr>
            <a:spLocks noGrp="1"/>
          </p:cNvSpPr>
          <p:nvPr>
            <p:ph type="sldNum" sz="quarter" idx="12"/>
          </p:nvPr>
        </p:nvSpPr>
        <p:spPr/>
        <p:txBody>
          <a:bodyPr/>
          <a:lstStyle/>
          <a:p>
            <a:fld id="{A0B92CD8-FF24-4321-9188-DC9BF5755683}" type="slidenum">
              <a:rPr lang="en-US" smtClean="0"/>
              <a:t>53</a:t>
            </a:fld>
            <a:endParaRPr lang="en-US"/>
          </a:p>
        </p:txBody>
      </p:sp>
    </p:spTree>
    <p:extLst>
      <p:ext uri="{BB962C8B-B14F-4D97-AF65-F5344CB8AC3E}">
        <p14:creationId xmlns:p14="http://schemas.microsoft.com/office/powerpoint/2010/main" val="279881396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Grafik 6">
            <a:extLst>
              <a:ext uri="{FF2B5EF4-FFF2-40B4-BE49-F238E27FC236}">
                <a16:creationId xmlns:a16="http://schemas.microsoft.com/office/drawing/2014/main" id="{8EFDAD52-DE92-0653-2C2A-98BF66A20B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173357" y="1113181"/>
            <a:ext cx="6977268" cy="5232951"/>
          </a:xfrm>
          <a:prstGeom prst="rect">
            <a:avLst/>
          </a:prstGeom>
        </p:spPr>
      </p:pic>
      <p:sp>
        <p:nvSpPr>
          <p:cNvPr id="8" name="Textfeld 7">
            <a:extLst>
              <a:ext uri="{FF2B5EF4-FFF2-40B4-BE49-F238E27FC236}">
                <a16:creationId xmlns:a16="http://schemas.microsoft.com/office/drawing/2014/main" id="{DB9A01FB-F66B-FEB4-B6E9-4AC2A126066E}"/>
              </a:ext>
            </a:extLst>
          </p:cNvPr>
          <p:cNvSpPr txBox="1"/>
          <p:nvPr/>
        </p:nvSpPr>
        <p:spPr>
          <a:xfrm>
            <a:off x="702366" y="457200"/>
            <a:ext cx="9310947" cy="461665"/>
          </a:xfrm>
          <a:prstGeom prst="rect">
            <a:avLst/>
          </a:prstGeom>
          <a:noFill/>
        </p:spPr>
        <p:txBody>
          <a:bodyPr wrap="none" rtlCol="0">
            <a:spAutoFit/>
          </a:bodyPr>
          <a:lstStyle/>
          <a:p>
            <a:r>
              <a:rPr lang="en-US" sz="2400">
                <a:solidFill>
                  <a:schemeClr val="accent2">
                    <a:lumMod val="75000"/>
                  </a:schemeClr>
                </a:solidFill>
              </a:rPr>
              <a:t>Problem of gradient descent</a:t>
            </a:r>
            <a:r>
              <a:rPr lang="en-US" sz="2400"/>
              <a:t>: Non-optimal sequence of search directions.</a:t>
            </a:r>
          </a:p>
        </p:txBody>
      </p:sp>
      <p:sp>
        <p:nvSpPr>
          <p:cNvPr id="2" name="Foliennummernplatzhalter 1">
            <a:extLst>
              <a:ext uri="{FF2B5EF4-FFF2-40B4-BE49-F238E27FC236}">
                <a16:creationId xmlns:a16="http://schemas.microsoft.com/office/drawing/2014/main" id="{0588A96E-DB34-CC0C-7FBA-EB35227A7AE5}"/>
              </a:ext>
            </a:extLst>
          </p:cNvPr>
          <p:cNvSpPr>
            <a:spLocks noGrp="1"/>
          </p:cNvSpPr>
          <p:nvPr>
            <p:ph type="sldNum" sz="quarter" idx="12"/>
          </p:nvPr>
        </p:nvSpPr>
        <p:spPr/>
        <p:txBody>
          <a:bodyPr/>
          <a:lstStyle/>
          <a:p>
            <a:fld id="{A0B92CD8-FF24-4321-9188-DC9BF5755683}" type="slidenum">
              <a:rPr lang="en-US" smtClean="0"/>
              <a:t>54</a:t>
            </a:fld>
            <a:endParaRPr lang="en-US"/>
          </a:p>
        </p:txBody>
      </p:sp>
    </p:spTree>
    <p:extLst>
      <p:ext uri="{BB962C8B-B14F-4D97-AF65-F5344CB8AC3E}">
        <p14:creationId xmlns:p14="http://schemas.microsoft.com/office/powerpoint/2010/main" val="133777412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2EACDDE7-F3F8-47E6-7712-12B70BA33CBD}"/>
                  </a:ext>
                </a:extLst>
              </p:cNvPr>
              <p:cNvSpPr txBox="1"/>
              <p:nvPr/>
            </p:nvSpPr>
            <p:spPr>
              <a:xfrm>
                <a:off x="1445593" y="4501623"/>
                <a:ext cx="9564157" cy="737189"/>
              </a:xfrm>
              <a:prstGeom prst="rect">
                <a:avLst/>
              </a:prstGeom>
              <a:noFill/>
            </p:spPr>
            <p:txBody>
              <a:bodyPr wrap="none" rtlCol="0">
                <a:spAutoFit/>
              </a:bodyPr>
              <a:lstStyle/>
              <a:p>
                <a:r>
                  <a:rPr lang="en-US" sz="2800"/>
                  <a:t>Krylov subspace </a:t>
                </a:r>
                <a14:m>
                  <m:oMath xmlns:m="http://schemas.openxmlformats.org/officeDocument/2006/math">
                    <m:sSub>
                      <m:sSubPr>
                        <m:ctrlPr>
                          <a:rPr lang="de-DE" sz="28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0">
                            <a:effectLst/>
                            <a:latin typeface="Cambria Math" panose="02040503050406030204" pitchFamily="18" charset="0"/>
                            <a:ea typeface="Calibri" panose="020F0502020204030204" pitchFamily="34" charset="0"/>
                            <a:cs typeface="Times New Roman" panose="02020603050405020304" pitchFamily="18" charset="0"/>
                          </a:rPr>
                          <m:t>𝒦</m:t>
                        </m:r>
                      </m:e>
                      <m:sub>
                        <m:r>
                          <m:rPr>
                            <m:sty m:val="p"/>
                          </m:rPr>
                          <a:rPr lang="en-US" sz="2800" i="0">
                            <a:effectLst/>
                            <a:latin typeface="Cambria Math" panose="02040503050406030204" pitchFamily="18" charset="0"/>
                            <a:ea typeface="Calibri" panose="020F0502020204030204" pitchFamily="34" charset="0"/>
                            <a:cs typeface="Times New Roman" panose="02020603050405020304" pitchFamily="18" charset="0"/>
                          </a:rPr>
                          <m:t>r</m:t>
                        </m:r>
                      </m:sub>
                    </m:sSub>
                    <m:r>
                      <a:rPr lang="en-US" sz="2800" i="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800" i="0">
                            <a:effectLst/>
                            <a:latin typeface="Cambria Math" panose="02040503050406030204" pitchFamily="18" charset="0"/>
                            <a:ea typeface="Calibri" panose="020F0502020204030204" pitchFamily="34" charset="0"/>
                            <a:cs typeface="Times New Roman" panose="02020603050405020304" pitchFamily="18" charset="0"/>
                          </a:rPr>
                          <m:t>𝒦</m:t>
                        </m:r>
                      </m:e>
                      <m:sub>
                        <m:r>
                          <m:rPr>
                            <m:sty m:val="p"/>
                          </m:rPr>
                          <a:rPr lang="en-US" sz="2800" i="0">
                            <a:effectLst/>
                            <a:latin typeface="Cambria Math" panose="02040503050406030204" pitchFamily="18" charset="0"/>
                            <a:ea typeface="Calibri" panose="020F0502020204030204" pitchFamily="34" charset="0"/>
                            <a:cs typeface="Times New Roman" panose="02020603050405020304" pitchFamily="18" charset="0"/>
                          </a:rPr>
                          <m:t>r</m:t>
                        </m:r>
                      </m:sub>
                    </m:sSub>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de-DE" sz="2800" b="0" i="1" smtClean="0">
                                <a:effectLst/>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800" i="0">
                                    <a:effectLst/>
                                    <a:latin typeface="Cambria Math" panose="02040503050406030204" pitchFamily="18" charset="0"/>
                                    <a:ea typeface="Calibri" panose="020F0502020204030204" pitchFamily="34" charset="0"/>
                                    <a:cs typeface="Times New Roman" panose="02020603050405020304" pitchFamily="18" charset="0"/>
                                  </a:rPr>
                                  <m:t>J</m:t>
                                </m:r>
                              </m:e>
                            </m:acc>
                          </m:e>
                          <m:sub>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g</m:t>
                            </m:r>
                          </m:sub>
                        </m:sSub>
                        <m:r>
                          <a:rPr lang="de-DE" sz="2800" i="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g</m:t>
                            </m:r>
                          </m:e>
                        </m:acc>
                      </m:e>
                    </m:d>
                    <m:r>
                      <a:rPr lang="en-US" sz="2800" i="0">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800" i="0">
                        <a:effectLst/>
                        <a:latin typeface="Cambria Math" panose="02040503050406030204" pitchFamily="18" charset="0"/>
                        <a:ea typeface="Calibri" panose="020F0502020204030204" pitchFamily="34" charset="0"/>
                        <a:cs typeface="Times New Roman" panose="02020603050405020304" pitchFamily="18" charset="0"/>
                      </a:rPr>
                      <m:t>span</m:t>
                    </m:r>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800" i="0">
                                <a:effectLst/>
                                <a:latin typeface="Cambria Math" panose="02040503050406030204" pitchFamily="18" charset="0"/>
                                <a:ea typeface="Calibri" panose="020F0502020204030204" pitchFamily="34" charset="0"/>
                                <a:cs typeface="Times New Roman" panose="02020603050405020304" pitchFamily="18" charset="0"/>
                              </a:rPr>
                              <m:t>b</m:t>
                            </m:r>
                          </m:e>
                        </m:acc>
                        <m:r>
                          <a:rPr lang="en-US" sz="2800" i="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de-DE" sz="2800"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8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800" i="0">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8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800" i="0">
                                    <a:latin typeface="Cambria Math" panose="02040503050406030204" pitchFamily="18" charset="0"/>
                                    <a:ea typeface="Calibri" panose="020F0502020204030204" pitchFamily="34" charset="0"/>
                                    <a:cs typeface="Times New Roman" panose="02020603050405020304" pitchFamily="18" charset="0"/>
                                  </a:rPr>
                                  <m:t>g</m:t>
                                </m:r>
                              </m:e>
                            </m:acc>
                          </m:sub>
                          <m:sup>
                            <m:r>
                              <a:rPr lang="en-US" sz="2800" i="0">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g</m:t>
                            </m:r>
                          </m:e>
                        </m:acc>
                        <m:r>
                          <a:rPr lang="de-DE" sz="2800" i="0">
                            <a:effectLst/>
                            <a:latin typeface="Cambria Math" panose="02040503050406030204" pitchFamily="18" charset="0"/>
                            <a:ea typeface="Calibri" panose="020F0502020204030204" pitchFamily="34" charset="0"/>
                            <a:cs typeface="Times New Roman" panose="02020603050405020304" pitchFamily="18" charset="0"/>
                          </a:rPr>
                          <m:t>, </m:t>
                        </m:r>
                        <m:sSubSup>
                          <m:sSubSupPr>
                            <m:ctrlPr>
                              <a:rPr lang="de-DE" sz="2800" b="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de-DE" sz="2800" b="0" i="1" smtClean="0">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J</m:t>
                                </m:r>
                              </m:e>
                            </m:acc>
                          </m:e>
                          <m:sub>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g</m:t>
                            </m:r>
                          </m:sub>
                          <m:sup>
                            <m: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2</m:t>
                            </m:r>
                          </m:sup>
                        </m:sSubSup>
                        <m:acc>
                          <m:accPr>
                            <m:chr m:val="̲"/>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g</m:t>
                            </m:r>
                          </m:e>
                        </m:acc>
                        <m:r>
                          <a:rPr lang="de-DE" sz="2800" i="0">
                            <a:effectLst/>
                            <a:latin typeface="Cambria Math" panose="02040503050406030204" pitchFamily="18" charset="0"/>
                            <a:ea typeface="Calibri" panose="020F0502020204030204" pitchFamily="34" charset="0"/>
                            <a:cs typeface="Times New Roman" panose="02020603050405020304" pitchFamily="18" charset="0"/>
                          </a:rPr>
                          <m:t>, …, </m:t>
                        </m:r>
                        <m:sSubSup>
                          <m:sSubSupPr>
                            <m:ctrlPr>
                              <a:rPr lang="de-DE" sz="2800" b="0" i="1" smtClean="0">
                                <a:effectLst/>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de-DE" sz="2800" b="0" i="1" smtClean="0">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J</m:t>
                                </m:r>
                              </m:e>
                            </m:acc>
                          </m:e>
                          <m:sub>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g</m:t>
                            </m:r>
                          </m:sub>
                          <m:sup>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r</m:t>
                            </m:r>
                            <m: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−1</m:t>
                            </m:r>
                          </m:sup>
                        </m:sSubSup>
                        <m:acc>
                          <m:accPr>
                            <m:chr m:val="̲"/>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2800" b="0" i="0" smtClean="0">
                                <a:effectLst/>
                                <a:latin typeface="Cambria Math" panose="02040503050406030204" pitchFamily="18" charset="0"/>
                                <a:ea typeface="Calibri" panose="020F0502020204030204" pitchFamily="34" charset="0"/>
                                <a:cs typeface="Times New Roman" panose="02020603050405020304" pitchFamily="18" charset="0"/>
                              </a:rPr>
                              <m:t>g</m:t>
                            </m:r>
                          </m:e>
                        </m:acc>
                      </m:e>
                    </m:d>
                  </m:oMath>
                </a14:m>
                <a:endParaRPr lang="de-DE" sz="180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4" name="Textfeld 3">
                <a:extLst>
                  <a:ext uri="{FF2B5EF4-FFF2-40B4-BE49-F238E27FC236}">
                    <a16:creationId xmlns:a16="http://schemas.microsoft.com/office/drawing/2014/main" id="{2EACDDE7-F3F8-47E6-7712-12B70BA33CBD}"/>
                  </a:ext>
                </a:extLst>
              </p:cNvPr>
              <p:cNvSpPr txBox="1">
                <a:spLocks noRot="1" noChangeAspect="1" noMove="1" noResize="1" noEditPoints="1" noAdjustHandles="1" noChangeArrowheads="1" noChangeShapeType="1" noTextEdit="1"/>
              </p:cNvSpPr>
              <p:nvPr/>
            </p:nvSpPr>
            <p:spPr>
              <a:xfrm>
                <a:off x="1445593" y="4501623"/>
                <a:ext cx="9564157" cy="737189"/>
              </a:xfrm>
              <a:prstGeom prst="rect">
                <a:avLst/>
              </a:prstGeom>
              <a:blipFill>
                <a:blip r:embed="rId2"/>
                <a:stretch>
                  <a:fillRect l="-1275" b="-909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8D771EEE-3F40-DF53-6E54-12C66FBFAC5A}"/>
                  </a:ext>
                </a:extLst>
              </p:cNvPr>
              <p:cNvSpPr txBox="1"/>
              <p:nvPr/>
            </p:nvSpPr>
            <p:spPr>
              <a:xfrm>
                <a:off x="1122126" y="5317370"/>
                <a:ext cx="10058400" cy="67358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3200" i="1" smtClean="0">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i="0">
                              <a:effectLst/>
                              <a:latin typeface="Cambria Math" panose="02040503050406030204" pitchFamily="18" charset="0"/>
                              <a:ea typeface="Calibri" panose="020F0502020204030204" pitchFamily="34" charset="0"/>
                              <a:cs typeface="Times New Roman" panose="02020603050405020304" pitchFamily="18" charset="0"/>
                            </a:rPr>
                            <m:t>𝒦</m:t>
                          </m:r>
                        </m:e>
                        <m:sub>
                          <m:r>
                            <a:rPr lang="de-DE" sz="3200" b="0" i="0" smtClean="0">
                              <a:effectLst/>
                              <a:latin typeface="Cambria Math" panose="02040503050406030204" pitchFamily="18" charset="0"/>
                              <a:ea typeface="Calibri" panose="020F0502020204030204" pitchFamily="34" charset="0"/>
                              <a:cs typeface="Times New Roman" panose="02020603050405020304" pitchFamily="18" charset="0"/>
                            </a:rPr>
                            <m:t>0</m:t>
                          </m:r>
                        </m:sub>
                      </m:sSub>
                      <m:r>
                        <a:rPr lang="en-US" sz="3200" i="0" smtClean="0">
                          <a:effectLst/>
                          <a:latin typeface="Cambria Math" panose="02040503050406030204" pitchFamily="18" charset="0"/>
                          <a:ea typeface="Cambria Math" panose="02040503050406030204" pitchFamily="18" charset="0"/>
                          <a:cs typeface="Times New Roman" panose="02020603050405020304" pitchFamily="18" charset="0"/>
                        </a:rPr>
                        <m:t>⊆</m:t>
                      </m:r>
                      <m:sSub>
                        <m:sSubPr>
                          <m:ctrlPr>
                            <a:rPr lang="de-DE" sz="3200" i="1">
                              <a:latin typeface="Cambria Math" panose="02040503050406030204" pitchFamily="18" charset="0"/>
                              <a:ea typeface="Calibri" panose="020F0502020204030204" pitchFamily="34" charset="0"/>
                              <a:cs typeface="Times New Roman" panose="02020603050405020304" pitchFamily="18" charset="0"/>
                            </a:rPr>
                          </m:ctrlPr>
                        </m:sSubPr>
                        <m:e>
                          <m:r>
                            <a:rPr lang="en-US" sz="3200" i="0">
                              <a:latin typeface="Cambria Math" panose="02040503050406030204" pitchFamily="18" charset="0"/>
                              <a:ea typeface="Calibri" panose="020F0502020204030204" pitchFamily="34" charset="0"/>
                              <a:cs typeface="Times New Roman" panose="02020603050405020304" pitchFamily="18" charset="0"/>
                            </a:rPr>
                            <m:t>𝒦</m:t>
                          </m:r>
                        </m:e>
                        <m:sub>
                          <m:r>
                            <a:rPr lang="de-DE" sz="3200" b="0" i="0" smtClean="0">
                              <a:latin typeface="Cambria Math" panose="02040503050406030204" pitchFamily="18" charset="0"/>
                              <a:ea typeface="Calibri" panose="020F0502020204030204" pitchFamily="34" charset="0"/>
                              <a:cs typeface="Times New Roman" panose="02020603050405020304" pitchFamily="18" charset="0"/>
                            </a:rPr>
                            <m:t>1</m:t>
                          </m:r>
                        </m:sub>
                      </m:sSub>
                      <m:r>
                        <a:rPr lang="en-US" sz="3200" i="0">
                          <a:latin typeface="Cambria Math" panose="02040503050406030204" pitchFamily="18" charset="0"/>
                          <a:ea typeface="Cambria Math" panose="02040503050406030204" pitchFamily="18" charset="0"/>
                          <a:cs typeface="Times New Roman" panose="02020603050405020304" pitchFamily="18" charset="0"/>
                        </a:rPr>
                        <m:t>⊆</m:t>
                      </m:r>
                      <m:sSub>
                        <m:sSubPr>
                          <m:ctrlPr>
                            <a:rPr lang="de-DE" sz="3200" i="1">
                              <a:latin typeface="Cambria Math" panose="02040503050406030204" pitchFamily="18" charset="0"/>
                              <a:ea typeface="Calibri" panose="020F0502020204030204" pitchFamily="34" charset="0"/>
                              <a:cs typeface="Times New Roman" panose="02020603050405020304" pitchFamily="18" charset="0"/>
                            </a:rPr>
                          </m:ctrlPr>
                        </m:sSubPr>
                        <m:e>
                          <m:r>
                            <a:rPr lang="en-US" sz="3200" i="0">
                              <a:latin typeface="Cambria Math" panose="02040503050406030204" pitchFamily="18" charset="0"/>
                              <a:ea typeface="Calibri" panose="020F0502020204030204" pitchFamily="34" charset="0"/>
                              <a:cs typeface="Times New Roman" panose="02020603050405020304" pitchFamily="18" charset="0"/>
                            </a:rPr>
                            <m:t>𝒦</m:t>
                          </m:r>
                        </m:e>
                        <m:sub>
                          <m:r>
                            <a:rPr lang="de-DE" sz="3200" b="0" i="0" smtClean="0">
                              <a:latin typeface="Cambria Math" panose="02040503050406030204" pitchFamily="18" charset="0"/>
                              <a:ea typeface="Calibri" panose="020F0502020204030204" pitchFamily="34" charset="0"/>
                              <a:cs typeface="Times New Roman" panose="02020603050405020304" pitchFamily="18" charset="0"/>
                            </a:rPr>
                            <m:t>2</m:t>
                          </m:r>
                        </m:sub>
                      </m:sSub>
                      <m:r>
                        <a:rPr lang="en-US" sz="3200" i="0">
                          <a:latin typeface="Cambria Math" panose="02040503050406030204" pitchFamily="18" charset="0"/>
                          <a:ea typeface="Cambria Math" panose="02040503050406030204" pitchFamily="18" charset="0"/>
                          <a:cs typeface="Times New Roman" panose="02020603050405020304" pitchFamily="18" charset="0"/>
                        </a:rPr>
                        <m:t>⊆</m:t>
                      </m:r>
                      <m:r>
                        <a:rPr lang="de-DE" sz="3200" b="0" i="0" smtClean="0">
                          <a:latin typeface="Cambria Math" panose="02040503050406030204" pitchFamily="18" charset="0"/>
                          <a:ea typeface="Cambria Math" panose="02040503050406030204" pitchFamily="18" charset="0"/>
                          <a:cs typeface="Times New Roman" panose="02020603050405020304" pitchFamily="18" charset="0"/>
                        </a:rPr>
                        <m:t>…,  </m:t>
                      </m:r>
                      <m:sSub>
                        <m:sSubPr>
                          <m:ctrlPr>
                            <a:rPr lang="de-DE" sz="3200" i="1">
                              <a:latin typeface="Cambria Math" panose="02040503050406030204" pitchFamily="18" charset="0"/>
                              <a:ea typeface="Calibri" panose="020F0502020204030204" pitchFamily="34" charset="0"/>
                              <a:cs typeface="Times New Roman" panose="02020603050405020304" pitchFamily="18" charset="0"/>
                            </a:rPr>
                          </m:ctrlPr>
                        </m:sSubPr>
                        <m:e>
                          <m:r>
                            <a:rPr lang="en-US" sz="3200" i="0">
                              <a:latin typeface="Cambria Math" panose="02040503050406030204" pitchFamily="18" charset="0"/>
                              <a:ea typeface="Calibri" panose="020F0502020204030204" pitchFamily="34" charset="0"/>
                              <a:cs typeface="Times New Roman" panose="02020603050405020304" pitchFamily="18" charset="0"/>
                            </a:rPr>
                            <m:t>𝒦</m:t>
                          </m:r>
                        </m:e>
                        <m:sub>
                          <m:r>
                            <m:rPr>
                              <m:sty m:val="p"/>
                            </m:rPr>
                            <a:rPr lang="de-DE" sz="3200" b="0" i="0" smtClean="0">
                              <a:latin typeface="Cambria Math" panose="02040503050406030204" pitchFamily="18" charset="0"/>
                              <a:ea typeface="Calibri" panose="020F0502020204030204" pitchFamily="34" charset="0"/>
                              <a:cs typeface="Times New Roman" panose="02020603050405020304" pitchFamily="18" charset="0"/>
                            </a:rPr>
                            <m:t>n</m:t>
                          </m:r>
                        </m:sub>
                      </m:sSub>
                      <m:r>
                        <a:rPr lang="de-DE" sz="3200" b="0" i="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3200" b="0" i="0" smtClean="0">
                          <a:latin typeface="Cambria Math" panose="02040503050406030204" pitchFamily="18" charset="0"/>
                          <a:ea typeface="Calibri" panose="020F0502020204030204" pitchFamily="34" charset="0"/>
                          <a:cs typeface="Times New Roman" panose="02020603050405020304" pitchFamily="18" charset="0"/>
                        </a:rPr>
                        <m:t>spans</m:t>
                      </m:r>
                      <m:r>
                        <a:rPr lang="de-DE" sz="3200" b="0" i="0" smtClean="0">
                          <a:latin typeface="Cambria Math" panose="02040503050406030204" pitchFamily="18" charset="0"/>
                          <a:ea typeface="Calibri" panose="020F0502020204030204" pitchFamily="34" charset="0"/>
                          <a:cs typeface="Times New Roman" panose="02020603050405020304" pitchFamily="18" charset="0"/>
                        </a:rPr>
                        <m:t> </m:t>
                      </m:r>
                      <m:sSup>
                        <m:sSupPr>
                          <m:ctrlPr>
                            <a:rPr lang="de-DE" sz="3200" b="0" i="1" smtClean="0">
                              <a:latin typeface="Cambria Math" panose="02040503050406030204" pitchFamily="18" charset="0"/>
                              <a:ea typeface="Calibri" panose="020F0502020204030204" pitchFamily="34" charset="0"/>
                              <a:cs typeface="Times New Roman" panose="02020603050405020304" pitchFamily="18" charset="0"/>
                            </a:rPr>
                          </m:ctrlPr>
                        </m:sSupPr>
                        <m:e>
                          <m:r>
                            <a:rPr lang="de-DE" sz="3200" b="0" i="0" smtClean="0">
                              <a:latin typeface="Cambria Math" panose="02040503050406030204" pitchFamily="18" charset="0"/>
                              <a:ea typeface="Calibri" panose="020F0502020204030204" pitchFamily="34" charset="0"/>
                              <a:cs typeface="Times New Roman" panose="02020603050405020304" pitchFamily="18" charset="0"/>
                            </a:rPr>
                            <m:t>ℝ</m:t>
                          </m:r>
                        </m:e>
                        <m:sup>
                          <m:r>
                            <m:rPr>
                              <m:sty m:val="p"/>
                            </m:rPr>
                            <a:rPr lang="de-DE" sz="3200" b="0" i="0" smtClean="0">
                              <a:latin typeface="Cambria Math" panose="02040503050406030204" pitchFamily="18" charset="0"/>
                              <a:ea typeface="Calibri" panose="020F0502020204030204" pitchFamily="34" charset="0"/>
                              <a:cs typeface="Times New Roman" panose="02020603050405020304" pitchFamily="18" charset="0"/>
                            </a:rPr>
                            <m:t>n</m:t>
                          </m:r>
                        </m:sup>
                      </m:sSup>
                      <m:r>
                        <a:rPr lang="de-DE" sz="3200" b="0" i="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3200" b="0" i="0" smtClean="0">
                          <a:latin typeface="Cambria Math" panose="02040503050406030204" pitchFamily="18" charset="0"/>
                          <a:ea typeface="Calibri" panose="020F0502020204030204" pitchFamily="34" charset="0"/>
                          <a:cs typeface="Times New Roman" panose="02020603050405020304" pitchFamily="18" charset="0"/>
                        </a:rPr>
                        <m:t>if</m:t>
                      </m:r>
                      <m:r>
                        <a:rPr lang="de-DE" sz="3200" b="0" i="0" smtClean="0">
                          <a:latin typeface="Cambria Math" panose="02040503050406030204" pitchFamily="18" charset="0"/>
                          <a:ea typeface="Calibri" panose="020F0502020204030204" pitchFamily="34" charset="0"/>
                          <a:cs typeface="Times New Roman" panose="02020603050405020304" pitchFamily="18" charset="0"/>
                        </a:rPr>
                        <m:t> </m:t>
                      </m:r>
                      <m:sSub>
                        <m:sSubPr>
                          <m:ctrlPr>
                            <a:rPr lang="de-DE" sz="3200" b="0" i="1" smtClean="0">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3200" b="0" i="1" smtClean="0">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3200" b="0" i="0" smtClean="0">
                                  <a:latin typeface="Cambria Math" panose="02040503050406030204" pitchFamily="18" charset="0"/>
                                  <a:ea typeface="Calibri" panose="020F0502020204030204" pitchFamily="34" charset="0"/>
                                  <a:cs typeface="Times New Roman" panose="02020603050405020304" pitchFamily="18" charset="0"/>
                                </a:rPr>
                                <m:t>J</m:t>
                              </m:r>
                            </m:e>
                          </m:acc>
                        </m:e>
                        <m:sub>
                          <m:r>
                            <m:rPr>
                              <m:sty m:val="p"/>
                            </m:rPr>
                            <a:rPr lang="de-DE" sz="3200" b="0" i="0" smtClean="0">
                              <a:latin typeface="Cambria Math" panose="02040503050406030204" pitchFamily="18" charset="0"/>
                              <a:ea typeface="Calibri" panose="020F0502020204030204" pitchFamily="34" charset="0"/>
                              <a:cs typeface="Times New Roman" panose="02020603050405020304" pitchFamily="18" charset="0"/>
                            </a:rPr>
                            <m:t>g</m:t>
                          </m:r>
                        </m:sub>
                      </m:sSub>
                      <m:r>
                        <a:rPr lang="de-DE" sz="3200" b="0" i="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3200" b="0" i="0" smtClean="0">
                          <a:latin typeface="Cambria Math" panose="02040503050406030204" pitchFamily="18" charset="0"/>
                          <a:ea typeface="Calibri" panose="020F0502020204030204" pitchFamily="34" charset="0"/>
                          <a:cs typeface="Times New Roman" panose="02020603050405020304" pitchFamily="18" charset="0"/>
                        </a:rPr>
                        <m:t>is</m:t>
                      </m:r>
                      <m:r>
                        <a:rPr lang="de-DE" sz="3200" b="0" i="0" smtClean="0">
                          <a:latin typeface="Cambria Math" panose="02040503050406030204" pitchFamily="18" charset="0"/>
                          <a:ea typeface="Calibri" panose="020F0502020204030204" pitchFamily="34" charset="0"/>
                          <a:cs typeface="Times New Roman" panose="02020603050405020304" pitchFamily="18" charset="0"/>
                        </a:rPr>
                        <m:t> </m:t>
                      </m:r>
                      <m:r>
                        <m:rPr>
                          <m:sty m:val="p"/>
                        </m:rPr>
                        <a:rPr lang="de-DE" sz="3200" b="0" i="0" smtClean="0">
                          <a:latin typeface="Cambria Math" panose="02040503050406030204" pitchFamily="18" charset="0"/>
                          <a:ea typeface="Calibri" panose="020F0502020204030204" pitchFamily="34" charset="0"/>
                          <a:cs typeface="Times New Roman" panose="02020603050405020304" pitchFamily="18" charset="0"/>
                        </a:rPr>
                        <m:t>invertible</m:t>
                      </m:r>
                    </m:oMath>
                  </m:oMathPara>
                </a14:m>
                <a:endParaRPr lang="en-US"/>
              </a:p>
            </p:txBody>
          </p:sp>
        </mc:Choice>
        <mc:Fallback xmlns="">
          <p:sp>
            <p:nvSpPr>
              <p:cNvPr id="6" name="Textfeld 5">
                <a:extLst>
                  <a:ext uri="{FF2B5EF4-FFF2-40B4-BE49-F238E27FC236}">
                    <a16:creationId xmlns:a16="http://schemas.microsoft.com/office/drawing/2014/main" id="{8D771EEE-3F40-DF53-6E54-12C66FBFAC5A}"/>
                  </a:ext>
                </a:extLst>
              </p:cNvPr>
              <p:cNvSpPr txBox="1">
                <a:spLocks noRot="1" noChangeAspect="1" noMove="1" noResize="1" noEditPoints="1" noAdjustHandles="1" noChangeArrowheads="1" noChangeShapeType="1" noTextEdit="1"/>
              </p:cNvSpPr>
              <p:nvPr/>
            </p:nvSpPr>
            <p:spPr>
              <a:xfrm>
                <a:off x="1122126" y="5317370"/>
                <a:ext cx="10058400" cy="673582"/>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 name="Textfeld 7">
                <a:extLst>
                  <a:ext uri="{FF2B5EF4-FFF2-40B4-BE49-F238E27FC236}">
                    <a16:creationId xmlns:a16="http://schemas.microsoft.com/office/drawing/2014/main" id="{22964C4B-9A83-4120-ACA9-419BDD49CE1F}"/>
                  </a:ext>
                </a:extLst>
              </p:cNvPr>
              <p:cNvSpPr txBox="1"/>
              <p:nvPr/>
            </p:nvSpPr>
            <p:spPr>
              <a:xfrm>
                <a:off x="2589654" y="1324225"/>
                <a:ext cx="7012690" cy="921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36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6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e>
                        <m:sub>
                          <m:r>
                            <a:rPr lang="de-DE" sz="36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2</m:t>
                          </m:r>
                        </m:sub>
                      </m:sSub>
                      <m:r>
                        <a:rPr lang="de-DE" sz="36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a:latin typeface="Cambria Math" panose="02040503050406030204" pitchFamily="18" charset="0"/>
                                  <a:ea typeface="Times New Roman" panose="02020603050405020304" pitchFamily="18" charset="0"/>
                                  <a:cs typeface="Times New Roman" panose="02020603050405020304" pitchFamily="18" charset="0"/>
                                </a:rPr>
                                <m:t>a</m:t>
                              </m:r>
                            </m:e>
                          </m:acc>
                        </m:e>
                        <m:sub>
                          <m:r>
                            <a:rPr lang="de-DE" sz="3600" b="0" i="0" smtClean="0">
                              <a:latin typeface="Cambria Math" panose="02040503050406030204" pitchFamily="18" charset="0"/>
                              <a:ea typeface="Times New Roman" panose="02020603050405020304" pitchFamily="18" charset="0"/>
                              <a:cs typeface="Times New Roman" panose="02020603050405020304" pitchFamily="18" charset="0"/>
                            </a:rPr>
                            <m:t>1</m:t>
                          </m:r>
                        </m:sub>
                      </m:sSub>
                      <m:r>
                        <a:rPr lang="de-DE" sz="3600" b="0" i="0" smtClean="0">
                          <a:latin typeface="Cambria Math" panose="02040503050406030204" pitchFamily="18" charset="0"/>
                          <a:ea typeface="Times New Roman" panose="02020603050405020304" pitchFamily="18" charset="0"/>
                          <a:cs typeface="Times New Roman" panose="02020603050405020304" pitchFamily="18" charset="0"/>
                        </a:rPr>
                        <m:t>+</m:t>
                      </m:r>
                      <m:d>
                        <m:dPr>
                          <m:ctrlPr>
                            <a:rPr lang="de-DE" sz="3600" b="0" i="1" smtClean="0">
                              <a:latin typeface="Cambria Math" panose="02040503050406030204" pitchFamily="18" charset="0"/>
                              <a:ea typeface="Times New Roman" panose="02020603050405020304" pitchFamily="18" charset="0"/>
                              <a:cs typeface="Times New Roman" panose="02020603050405020304" pitchFamily="18" charset="0"/>
                            </a:rPr>
                          </m:ctrlPr>
                        </m:d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a:latin typeface="Cambria Math" panose="02040503050406030204" pitchFamily="18" charset="0"/>
                                  <a:ea typeface="Times New Roman" panose="02020603050405020304" pitchFamily="18" charset="0"/>
                                  <a:cs typeface="Times New Roman" panose="02020603050405020304" pitchFamily="18" charset="0"/>
                                </a:rPr>
                                <m:t>g</m:t>
                              </m:r>
                            </m:e>
                          </m:acc>
                          <m:r>
                            <a:rPr lang="de-DE" sz="360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36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600">
                                      <a:latin typeface="Cambria Math" panose="02040503050406030204" pitchFamily="18" charset="0"/>
                                      <a:ea typeface="Calibri" panose="020F0502020204030204" pitchFamily="34" charset="0"/>
                                      <a:cs typeface="Times New Roman" panose="02020603050405020304" pitchFamily="18" charset="0"/>
                                    </a:rPr>
                                    <m:t>g</m:t>
                                  </m:r>
                                </m:e>
                              </m:acc>
                            </m:sub>
                            <m:sup>
                              <m:r>
                                <a:rPr lang="en-US" sz="3600">
                                  <a:latin typeface="Cambria Math" panose="02040503050406030204" pitchFamily="18" charset="0"/>
                                  <a:ea typeface="Times New Roman" panose="02020603050405020304" pitchFamily="18" charset="0"/>
                                  <a:cs typeface="Times New Roman" panose="02020603050405020304" pitchFamily="18" charset="0"/>
                                </a:rPr>
                                <m:t> </m:t>
                              </m:r>
                            </m:sup>
                          </m:sSubSup>
                          <m:sSub>
                            <m:sSub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6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3600">
                                      <a:latin typeface="Cambria Math" panose="02040503050406030204" pitchFamily="18" charset="0"/>
                                      <a:ea typeface="Calibri" panose="020F0502020204030204" pitchFamily="34" charset="0"/>
                                      <a:cs typeface="Times New Roman" panose="02020603050405020304" pitchFamily="18" charset="0"/>
                                    </a:rPr>
                                    <m:t>a</m:t>
                                  </m:r>
                                </m:e>
                              </m:acc>
                            </m:e>
                            <m:sub>
                              <m:r>
                                <a:rPr lang="de-DE" sz="3600" b="0" i="0" smtClean="0">
                                  <a:latin typeface="Cambria Math" panose="02040503050406030204" pitchFamily="18" charset="0"/>
                                  <a:ea typeface="Calibri" panose="020F0502020204030204" pitchFamily="34" charset="0"/>
                                  <a:cs typeface="Times New Roman" panose="02020603050405020304" pitchFamily="18" charset="0"/>
                                </a:rPr>
                                <m:t>1</m:t>
                              </m:r>
                            </m:sub>
                          </m:sSub>
                        </m:e>
                      </m:d>
                      <m:r>
                        <a:rPr lang="de-DE" sz="3600" b="0" i="1" smtClean="0">
                          <a:solidFill>
                            <a:schemeClr val="tx1"/>
                          </a:solidFill>
                          <a:latin typeface="Cambria Math" panose="02040503050406030204" pitchFamily="18" charset="0"/>
                          <a:cs typeface="Times New Roman" panose="02020603050405020304" pitchFamily="18" charset="0"/>
                        </a:rPr>
                        <m:t>=</m:t>
                      </m:r>
                      <m:r>
                        <a:rPr lang="de-DE" sz="3600" b="0" i="0" smtClean="0">
                          <a:solidFill>
                            <a:schemeClr val="tx1"/>
                          </a:solidFill>
                          <a:latin typeface="Cambria Math" panose="02040503050406030204" pitchFamily="18" charset="0"/>
                          <a:cs typeface="Times New Roman" panose="02020603050405020304" pitchFamily="18" charset="0"/>
                        </a:rPr>
                        <m:t>2</m:t>
                      </m:r>
                      <m:acc>
                        <m:accPr>
                          <m:chr m:val="̲"/>
                          <m:ctrlPr>
                            <a:rPr lang="de-DE" sz="3600" b="0" i="1" smtClean="0">
                              <a:solidFill>
                                <a:schemeClr val="tx1"/>
                              </a:solidFill>
                              <a:latin typeface="Cambria Math" panose="02040503050406030204" pitchFamily="18" charset="0"/>
                              <a:cs typeface="Times New Roman" panose="02020603050405020304" pitchFamily="18" charset="0"/>
                            </a:rPr>
                          </m:ctrlPr>
                        </m:accPr>
                        <m:e>
                          <m:r>
                            <m:rPr>
                              <m:sty m:val="p"/>
                            </m:rPr>
                            <a:rPr lang="de-DE" sz="3600" b="0" i="0" smtClean="0">
                              <a:solidFill>
                                <a:schemeClr val="tx1"/>
                              </a:solidFill>
                              <a:latin typeface="Cambria Math" panose="02040503050406030204" pitchFamily="18" charset="0"/>
                              <a:cs typeface="Times New Roman" panose="02020603050405020304" pitchFamily="18" charset="0"/>
                            </a:rPr>
                            <m:t>g</m:t>
                          </m:r>
                        </m:e>
                      </m:acc>
                      <m:r>
                        <a:rPr lang="de-DE" sz="3600" b="0" i="0" smtClean="0">
                          <a:solidFill>
                            <a:schemeClr val="tx1"/>
                          </a:solidFill>
                          <a:effectLst/>
                          <a:latin typeface="Cambria Math" panose="02040503050406030204" pitchFamily="18" charset="0"/>
                          <a:cs typeface="Times New Roman" panose="02020603050405020304" pitchFamily="18" charset="0"/>
                        </a:rPr>
                        <m:t>−</m:t>
                      </m:r>
                      <m:sSubSup>
                        <m:sSubSup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i="0">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36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600" i="0">
                                  <a:latin typeface="Cambria Math" panose="02040503050406030204" pitchFamily="18" charset="0"/>
                                  <a:ea typeface="Calibri" panose="020F0502020204030204" pitchFamily="34" charset="0"/>
                                  <a:cs typeface="Times New Roman" panose="02020603050405020304" pitchFamily="18" charset="0"/>
                                </a:rPr>
                                <m:t>g</m:t>
                              </m:r>
                            </m:e>
                          </m:acc>
                        </m:sub>
                        <m:sup>
                          <m:r>
                            <a:rPr lang="en-US" sz="3600" i="0">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3600" i="0">
                              <a:latin typeface="Cambria Math" panose="02040503050406030204" pitchFamily="18" charset="0"/>
                              <a:ea typeface="Times New Roman" panose="02020603050405020304" pitchFamily="18" charset="0"/>
                              <a:cs typeface="Times New Roman" panose="02020603050405020304" pitchFamily="18" charset="0"/>
                            </a:rPr>
                            <m:t>g</m:t>
                          </m:r>
                        </m:e>
                      </m:acc>
                    </m:oMath>
                  </m:oMathPara>
                </a14:m>
                <a:endParaRPr lang="en-US" sz="3600"/>
              </a:p>
            </p:txBody>
          </p:sp>
        </mc:Choice>
        <mc:Fallback xmlns="">
          <p:sp>
            <p:nvSpPr>
              <p:cNvPr id="8" name="Textfeld 7">
                <a:extLst>
                  <a:ext uri="{FF2B5EF4-FFF2-40B4-BE49-F238E27FC236}">
                    <a16:creationId xmlns:a16="http://schemas.microsoft.com/office/drawing/2014/main" id="{22964C4B-9A83-4120-ACA9-419BDD49CE1F}"/>
                  </a:ext>
                </a:extLst>
              </p:cNvPr>
              <p:cNvSpPr txBox="1">
                <a:spLocks noRot="1" noChangeAspect="1" noMove="1" noResize="1" noEditPoints="1" noAdjustHandles="1" noChangeArrowheads="1" noChangeShapeType="1" noTextEdit="1"/>
              </p:cNvSpPr>
              <p:nvPr/>
            </p:nvSpPr>
            <p:spPr>
              <a:xfrm>
                <a:off x="2589654" y="1324225"/>
                <a:ext cx="7012690" cy="921471"/>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A063DA6E-0AC6-9523-3B09-03769851BEBF}"/>
                  </a:ext>
                </a:extLst>
              </p:cNvPr>
              <p:cNvSpPr txBox="1"/>
              <p:nvPr/>
            </p:nvSpPr>
            <p:spPr>
              <a:xfrm>
                <a:off x="504749" y="558952"/>
                <a:ext cx="10956654" cy="643959"/>
              </a:xfrm>
              <a:prstGeom prst="rect">
                <a:avLst/>
              </a:prstGeom>
              <a:noFill/>
            </p:spPr>
            <p:txBody>
              <a:bodyPr wrap="none" rtlCol="0">
                <a:spAutoFit/>
              </a:bodyPr>
              <a:lstStyle/>
              <a:p>
                <a:r>
                  <a:rPr lang="en-US" sz="3200"/>
                  <a:t>Consider the steps in Gradient descent for </a:t>
                </a:r>
                <a14:m>
                  <m:oMath xmlns:m="http://schemas.openxmlformats.org/officeDocument/2006/math">
                    <m:r>
                      <m:rPr>
                        <m:sty m:val="p"/>
                      </m:rPr>
                      <a:rPr lang="de-DE" sz="3200" b="0" i="0" smtClean="0">
                        <a:latin typeface="Cambria Math" panose="02040503050406030204" pitchFamily="18" charset="0"/>
                      </a:rPr>
                      <m:t>α</m:t>
                    </m:r>
                    <m:r>
                      <a:rPr lang="de-DE" sz="3200" b="0" i="0" smtClean="0">
                        <a:latin typeface="Cambria Math" panose="02040503050406030204" pitchFamily="18" charset="0"/>
                      </a:rPr>
                      <m:t>=1</m:t>
                    </m:r>
                  </m:oMath>
                </a14:m>
                <a:r>
                  <a:rPr lang="en-US" sz="3200"/>
                  <a:t>, </a:t>
                </a:r>
                <a14:m>
                  <m:oMath xmlns:m="http://schemas.openxmlformats.org/officeDocument/2006/math">
                    <m:sSub>
                      <m:sSubPr>
                        <m:ctrlPr>
                          <a:rPr lang="de-DE" sz="32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2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200" i="0">
                                <a:latin typeface="Cambria Math" panose="02040503050406030204" pitchFamily="18" charset="0"/>
                                <a:ea typeface="Times New Roman" panose="02020603050405020304" pitchFamily="18" charset="0"/>
                                <a:cs typeface="Times New Roman" panose="02020603050405020304" pitchFamily="18" charset="0"/>
                              </a:rPr>
                              <m:t>a</m:t>
                            </m:r>
                          </m:e>
                        </m:acc>
                      </m:e>
                      <m:sub>
                        <m:r>
                          <a:rPr lang="de-DE" sz="3200" b="0" i="0" smtClean="0">
                            <a:latin typeface="Cambria Math" panose="02040503050406030204" pitchFamily="18" charset="0"/>
                            <a:ea typeface="Times New Roman" panose="02020603050405020304" pitchFamily="18" charset="0"/>
                            <a:cs typeface="Times New Roman" panose="02020603050405020304" pitchFamily="18" charset="0"/>
                          </a:rPr>
                          <m:t>0</m:t>
                        </m:r>
                      </m:sub>
                    </m:sSub>
                    <m:r>
                      <a:rPr lang="de-DE" sz="3200" b="0" i="0" smtClean="0">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3200" b="0" i="1" smtClean="0">
                            <a:latin typeface="Cambria Math" panose="02040503050406030204" pitchFamily="18" charset="0"/>
                            <a:ea typeface="Times New Roman" panose="02020603050405020304" pitchFamily="18" charset="0"/>
                            <a:cs typeface="Times New Roman" panose="02020603050405020304" pitchFamily="18" charset="0"/>
                          </a:rPr>
                        </m:ctrlPr>
                      </m:accPr>
                      <m:e>
                        <m:r>
                          <a:rPr lang="de-DE" sz="3200" b="0" i="0" smtClean="0">
                            <a:latin typeface="Cambria Math" panose="02040503050406030204" pitchFamily="18" charset="0"/>
                            <a:ea typeface="Times New Roman" panose="02020603050405020304" pitchFamily="18" charset="0"/>
                            <a:cs typeface="Times New Roman" panose="02020603050405020304" pitchFamily="18" charset="0"/>
                          </a:rPr>
                          <m:t>0</m:t>
                        </m:r>
                      </m:e>
                    </m:acc>
                  </m:oMath>
                </a14:m>
                <a:r>
                  <a:rPr lang="en-US" sz="3200"/>
                  <a:t>,</a:t>
                </a:r>
                <a:r>
                  <a:rPr lang="de-DE" sz="3200">
                    <a:ea typeface="Times New Roman" panose="02020603050405020304" pitchFamily="18" charset="0"/>
                    <a:cs typeface="Times New Roman" panose="02020603050405020304" pitchFamily="18" charset="0"/>
                  </a:rPr>
                  <a:t> </a:t>
                </a:r>
                <a14:m>
                  <m:oMath xmlns:m="http://schemas.openxmlformats.org/officeDocument/2006/math">
                    <m:sSub>
                      <m:sSubPr>
                        <m:ctrlPr>
                          <a:rPr lang="de-DE" sz="32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2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200" i="0">
                                <a:latin typeface="Cambria Math" panose="02040503050406030204" pitchFamily="18" charset="0"/>
                                <a:ea typeface="Times New Roman" panose="02020603050405020304" pitchFamily="18" charset="0"/>
                                <a:cs typeface="Times New Roman" panose="02020603050405020304" pitchFamily="18" charset="0"/>
                              </a:rPr>
                              <m:t>a</m:t>
                            </m:r>
                          </m:e>
                        </m:acc>
                      </m:e>
                      <m:sub>
                        <m:r>
                          <a:rPr lang="de-DE" sz="3200" b="0" i="0" smtClean="0">
                            <a:latin typeface="Cambria Math" panose="02040503050406030204" pitchFamily="18" charset="0"/>
                            <a:ea typeface="Times New Roman" panose="02020603050405020304" pitchFamily="18" charset="0"/>
                            <a:cs typeface="Times New Roman" panose="02020603050405020304" pitchFamily="18" charset="0"/>
                          </a:rPr>
                          <m:t>1</m:t>
                        </m:r>
                      </m:sub>
                    </m:sSub>
                    <m:r>
                      <a:rPr lang="de-DE" sz="3200" i="0">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3200" b="0" i="1" smtClean="0">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3200" b="0" i="0" smtClean="0">
                            <a:latin typeface="Cambria Math" panose="02040503050406030204" pitchFamily="18" charset="0"/>
                            <a:ea typeface="Times New Roman" panose="02020603050405020304" pitchFamily="18" charset="0"/>
                            <a:cs typeface="Times New Roman" panose="02020603050405020304" pitchFamily="18" charset="0"/>
                          </a:rPr>
                          <m:t>g</m:t>
                        </m:r>
                      </m:e>
                    </m:acc>
                  </m:oMath>
                </a14:m>
                <a:endParaRPr lang="en-US" sz="3200"/>
              </a:p>
            </p:txBody>
          </p:sp>
        </mc:Choice>
        <mc:Fallback xmlns="">
          <p:sp>
            <p:nvSpPr>
              <p:cNvPr id="11" name="Textfeld 10">
                <a:extLst>
                  <a:ext uri="{FF2B5EF4-FFF2-40B4-BE49-F238E27FC236}">
                    <a16:creationId xmlns:a16="http://schemas.microsoft.com/office/drawing/2014/main" id="{A063DA6E-0AC6-9523-3B09-03769851BEBF}"/>
                  </a:ext>
                </a:extLst>
              </p:cNvPr>
              <p:cNvSpPr txBox="1">
                <a:spLocks noRot="1" noChangeAspect="1" noMove="1" noResize="1" noEditPoints="1" noAdjustHandles="1" noChangeArrowheads="1" noChangeShapeType="1" noTextEdit="1"/>
              </p:cNvSpPr>
              <p:nvPr/>
            </p:nvSpPr>
            <p:spPr>
              <a:xfrm>
                <a:off x="504749" y="558952"/>
                <a:ext cx="10956654" cy="643959"/>
              </a:xfrm>
              <a:prstGeom prst="rect">
                <a:avLst/>
              </a:prstGeom>
              <a:blipFill>
                <a:blip r:embed="rId5"/>
                <a:stretch>
                  <a:fillRect l="-1447" t="-11429" b="-2285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085AB264-4EAA-12D3-DD33-B881C7BC402B}"/>
                  </a:ext>
                </a:extLst>
              </p:cNvPr>
              <p:cNvSpPr txBox="1"/>
              <p:nvPr/>
            </p:nvSpPr>
            <p:spPr>
              <a:xfrm>
                <a:off x="1759095" y="2267587"/>
                <a:ext cx="8447962" cy="92147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de-DE" sz="3600" b="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600" i="1"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a</m:t>
                              </m:r>
                            </m:e>
                          </m:acc>
                        </m:e>
                        <m:sub>
                          <m:r>
                            <a:rPr lang="de-DE" sz="36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3</m:t>
                          </m:r>
                        </m:sub>
                      </m:sSub>
                      <m:r>
                        <a:rPr lang="de-DE" sz="3600" b="0" i="0" smtClean="0">
                          <a:solidFill>
                            <a:schemeClr val="tx1"/>
                          </a:solidFill>
                          <a:effectLst/>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a:latin typeface="Cambria Math" panose="02040503050406030204" pitchFamily="18" charset="0"/>
                                  <a:ea typeface="Times New Roman" panose="02020603050405020304" pitchFamily="18" charset="0"/>
                                  <a:cs typeface="Times New Roman" panose="02020603050405020304" pitchFamily="18" charset="0"/>
                                </a:rPr>
                                <m:t>a</m:t>
                              </m:r>
                            </m:e>
                          </m:acc>
                        </m:e>
                        <m:sub>
                          <m:r>
                            <a:rPr lang="de-DE" sz="3600" b="0" i="0" smtClean="0">
                              <a:latin typeface="Cambria Math" panose="02040503050406030204" pitchFamily="18" charset="0"/>
                              <a:ea typeface="Times New Roman" panose="02020603050405020304" pitchFamily="18" charset="0"/>
                              <a:cs typeface="Times New Roman" panose="02020603050405020304" pitchFamily="18" charset="0"/>
                            </a:rPr>
                            <m:t>2</m:t>
                          </m:r>
                        </m:sub>
                      </m:sSub>
                      <m:r>
                        <a:rPr lang="de-DE" sz="3600">
                          <a:latin typeface="Cambria Math" panose="02040503050406030204" pitchFamily="18" charset="0"/>
                          <a:ea typeface="Times New Roman" panose="02020603050405020304" pitchFamily="18" charset="0"/>
                          <a:cs typeface="Times New Roman" panose="02020603050405020304" pitchFamily="18" charset="0"/>
                        </a:rPr>
                        <m:t>+</m:t>
                      </m:r>
                      <m:d>
                        <m:d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d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a:latin typeface="Cambria Math" panose="02040503050406030204" pitchFamily="18" charset="0"/>
                                  <a:ea typeface="Times New Roman" panose="02020603050405020304" pitchFamily="18" charset="0"/>
                                  <a:cs typeface="Times New Roman" panose="02020603050405020304" pitchFamily="18" charset="0"/>
                                </a:rPr>
                                <m:t>g</m:t>
                              </m:r>
                            </m:e>
                          </m:acc>
                          <m:r>
                            <a:rPr lang="de-DE" sz="360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36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600">
                                      <a:latin typeface="Cambria Math" panose="02040503050406030204" pitchFamily="18" charset="0"/>
                                      <a:ea typeface="Calibri" panose="020F0502020204030204" pitchFamily="34" charset="0"/>
                                      <a:cs typeface="Times New Roman" panose="02020603050405020304" pitchFamily="18" charset="0"/>
                                    </a:rPr>
                                    <m:t>g</m:t>
                                  </m:r>
                                </m:e>
                              </m:acc>
                            </m:sub>
                            <m:sup>
                              <m:r>
                                <a:rPr lang="en-US" sz="3600">
                                  <a:latin typeface="Cambria Math" panose="02040503050406030204" pitchFamily="18" charset="0"/>
                                  <a:ea typeface="Times New Roman" panose="02020603050405020304" pitchFamily="18" charset="0"/>
                                  <a:cs typeface="Times New Roman" panose="02020603050405020304" pitchFamily="18" charset="0"/>
                                </a:rPr>
                                <m:t> </m:t>
                              </m:r>
                            </m:sup>
                          </m:sSubSup>
                          <m:sSub>
                            <m:sSub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6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3600">
                                      <a:latin typeface="Cambria Math" panose="02040503050406030204" pitchFamily="18" charset="0"/>
                                      <a:ea typeface="Calibri" panose="020F0502020204030204" pitchFamily="34" charset="0"/>
                                      <a:cs typeface="Times New Roman" panose="02020603050405020304" pitchFamily="18" charset="0"/>
                                    </a:rPr>
                                    <m:t>a</m:t>
                                  </m:r>
                                </m:e>
                              </m:acc>
                            </m:e>
                            <m:sub>
                              <m:r>
                                <a:rPr lang="de-DE" sz="3600" b="0" i="0" smtClean="0">
                                  <a:latin typeface="Cambria Math" panose="02040503050406030204" pitchFamily="18" charset="0"/>
                                  <a:ea typeface="Calibri" panose="020F0502020204030204" pitchFamily="34" charset="0"/>
                                  <a:cs typeface="Times New Roman" panose="02020603050405020304" pitchFamily="18" charset="0"/>
                                </a:rPr>
                                <m:t>2</m:t>
                              </m:r>
                            </m:sub>
                          </m:sSub>
                        </m:e>
                      </m:d>
                      <m:r>
                        <a:rPr lang="de-DE" sz="3600" b="0" i="1" smtClean="0">
                          <a:solidFill>
                            <a:schemeClr val="tx1"/>
                          </a:solidFill>
                          <a:latin typeface="Cambria Math" panose="02040503050406030204" pitchFamily="18" charset="0"/>
                          <a:cs typeface="Times New Roman" panose="02020603050405020304" pitchFamily="18" charset="0"/>
                        </a:rPr>
                        <m:t>=</m:t>
                      </m:r>
                      <m:r>
                        <a:rPr lang="de-DE" sz="3600" b="0" i="0" smtClean="0">
                          <a:solidFill>
                            <a:schemeClr val="tx1"/>
                          </a:solidFill>
                          <a:latin typeface="Cambria Math" panose="02040503050406030204" pitchFamily="18" charset="0"/>
                          <a:cs typeface="Times New Roman" panose="02020603050405020304" pitchFamily="18" charset="0"/>
                        </a:rPr>
                        <m:t>3</m:t>
                      </m:r>
                      <m:acc>
                        <m:accPr>
                          <m:chr m:val="̲"/>
                          <m:ctrlPr>
                            <a:rPr lang="de-DE" sz="3600" b="0" i="1" smtClean="0">
                              <a:solidFill>
                                <a:schemeClr val="tx1"/>
                              </a:solidFill>
                              <a:latin typeface="Cambria Math" panose="02040503050406030204" pitchFamily="18" charset="0"/>
                              <a:cs typeface="Times New Roman" panose="02020603050405020304" pitchFamily="18" charset="0"/>
                            </a:rPr>
                          </m:ctrlPr>
                        </m:accPr>
                        <m:e>
                          <m:r>
                            <m:rPr>
                              <m:sty m:val="p"/>
                            </m:rPr>
                            <a:rPr lang="de-DE" sz="3600" b="0" i="0" smtClean="0">
                              <a:solidFill>
                                <a:schemeClr val="tx1"/>
                              </a:solidFill>
                              <a:latin typeface="Cambria Math" panose="02040503050406030204" pitchFamily="18" charset="0"/>
                              <a:cs typeface="Times New Roman" panose="02020603050405020304" pitchFamily="18" charset="0"/>
                            </a:rPr>
                            <m:t>g</m:t>
                          </m:r>
                        </m:e>
                      </m:acc>
                      <m:r>
                        <a:rPr lang="de-DE" sz="3600" b="0" i="0" smtClean="0">
                          <a:solidFill>
                            <a:schemeClr val="tx1"/>
                          </a:solidFill>
                          <a:effectLst/>
                          <a:latin typeface="Cambria Math" panose="02040503050406030204" pitchFamily="18" charset="0"/>
                          <a:cs typeface="Times New Roman" panose="02020603050405020304" pitchFamily="18" charset="0"/>
                        </a:rPr>
                        <m:t>−3</m:t>
                      </m:r>
                      <m:sSubSup>
                        <m:sSubSup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600" i="0">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36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600" i="0">
                                  <a:latin typeface="Cambria Math" panose="02040503050406030204" pitchFamily="18" charset="0"/>
                                  <a:ea typeface="Calibri" panose="020F0502020204030204" pitchFamily="34" charset="0"/>
                                  <a:cs typeface="Times New Roman" panose="02020603050405020304" pitchFamily="18" charset="0"/>
                                </a:rPr>
                                <m:t>g</m:t>
                              </m:r>
                            </m:e>
                          </m:acc>
                        </m:sub>
                        <m:sup>
                          <m:r>
                            <a:rPr lang="en-US" sz="3600" i="0">
                              <a:latin typeface="Cambria Math" panose="02040503050406030204" pitchFamily="18" charset="0"/>
                              <a:ea typeface="Times New Roman" panose="02020603050405020304" pitchFamily="18" charset="0"/>
                              <a:cs typeface="Times New Roman" panose="02020603050405020304" pitchFamily="18" charset="0"/>
                            </a:rPr>
                            <m:t> </m:t>
                          </m:r>
                        </m:sup>
                      </m:sSubSup>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3600" i="0">
                              <a:latin typeface="Cambria Math" panose="02040503050406030204" pitchFamily="18" charset="0"/>
                              <a:ea typeface="Times New Roman" panose="02020603050405020304" pitchFamily="18" charset="0"/>
                              <a:cs typeface="Times New Roman" panose="02020603050405020304" pitchFamily="18" charset="0"/>
                            </a:rPr>
                            <m:t>g</m:t>
                          </m:r>
                        </m:e>
                      </m:acc>
                      <m:r>
                        <a:rPr lang="de-DE" sz="3600" b="0" i="0" smtClea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3600" i="1">
                              <a:latin typeface="Cambria Math" panose="02040503050406030204" pitchFamily="18" charset="0"/>
                              <a:ea typeface="Calibri" panose="020F0502020204030204" pitchFamily="34" charset="0"/>
                              <a:cs typeface="Times New Roman" panose="02020603050405020304" pitchFamily="18" charset="0"/>
                            </a:rPr>
                          </m:ctrlPr>
                        </m:sSubSupPr>
                        <m:e>
                          <m:acc>
                            <m:accPr>
                              <m:chr m:val="̳"/>
                              <m:ctrlPr>
                                <a:rPr lang="de-DE" sz="36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3600">
                                  <a:latin typeface="Cambria Math" panose="02040503050406030204" pitchFamily="18" charset="0"/>
                                  <a:ea typeface="Calibri" panose="020F0502020204030204" pitchFamily="34" charset="0"/>
                                  <a:cs typeface="Times New Roman" panose="02020603050405020304" pitchFamily="18" charset="0"/>
                                </a:rPr>
                                <m:t>J</m:t>
                              </m:r>
                            </m:e>
                          </m:acc>
                        </m:e>
                        <m:sub>
                          <m:r>
                            <m:rPr>
                              <m:sty m:val="p"/>
                            </m:rPr>
                            <a:rPr lang="de-DE" sz="3600">
                              <a:latin typeface="Cambria Math" panose="02040503050406030204" pitchFamily="18" charset="0"/>
                              <a:ea typeface="Calibri" panose="020F0502020204030204" pitchFamily="34" charset="0"/>
                              <a:cs typeface="Times New Roman" panose="02020603050405020304" pitchFamily="18" charset="0"/>
                            </a:rPr>
                            <m:t>g</m:t>
                          </m:r>
                        </m:sub>
                        <m:sup>
                          <m:r>
                            <a:rPr lang="de-DE" sz="3600">
                              <a:latin typeface="Cambria Math" panose="02040503050406030204" pitchFamily="18" charset="0"/>
                              <a:ea typeface="Calibri" panose="020F0502020204030204" pitchFamily="34" charset="0"/>
                              <a:cs typeface="Times New Roman" panose="02020603050405020304" pitchFamily="18" charset="0"/>
                            </a:rPr>
                            <m:t>2</m:t>
                          </m:r>
                        </m:sup>
                      </m:sSubSup>
                      <m:acc>
                        <m:accPr>
                          <m:chr m:val="̲"/>
                          <m:ctrlPr>
                            <a:rPr lang="de-DE" sz="36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3600">
                              <a:latin typeface="Cambria Math" panose="02040503050406030204" pitchFamily="18" charset="0"/>
                              <a:ea typeface="Calibri" panose="020F0502020204030204" pitchFamily="34" charset="0"/>
                              <a:cs typeface="Times New Roman" panose="02020603050405020304" pitchFamily="18" charset="0"/>
                            </a:rPr>
                            <m:t>g</m:t>
                          </m:r>
                        </m:e>
                      </m:acc>
                    </m:oMath>
                  </m:oMathPara>
                </a14:m>
                <a:endParaRPr lang="en-US" sz="3600"/>
              </a:p>
            </p:txBody>
          </p:sp>
        </mc:Choice>
        <mc:Fallback xmlns="">
          <p:sp>
            <p:nvSpPr>
              <p:cNvPr id="12" name="Textfeld 11">
                <a:extLst>
                  <a:ext uri="{FF2B5EF4-FFF2-40B4-BE49-F238E27FC236}">
                    <a16:creationId xmlns:a16="http://schemas.microsoft.com/office/drawing/2014/main" id="{085AB264-4EAA-12D3-DD33-B881C7BC402B}"/>
                  </a:ext>
                </a:extLst>
              </p:cNvPr>
              <p:cNvSpPr txBox="1">
                <a:spLocks noRot="1" noChangeAspect="1" noMove="1" noResize="1" noEditPoints="1" noAdjustHandles="1" noChangeArrowheads="1" noChangeShapeType="1" noTextEdit="1"/>
              </p:cNvSpPr>
              <p:nvPr/>
            </p:nvSpPr>
            <p:spPr>
              <a:xfrm>
                <a:off x="1759095" y="2267587"/>
                <a:ext cx="8447962" cy="921471"/>
              </a:xfrm>
              <a:prstGeom prst="rect">
                <a:avLst/>
              </a:prstGeom>
              <a:blipFill>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5E771D58-4736-A9DF-06AF-BE77A4FCDFC0}"/>
                  </a:ext>
                </a:extLst>
              </p:cNvPr>
              <p:cNvSpPr txBox="1"/>
              <p:nvPr/>
            </p:nvSpPr>
            <p:spPr>
              <a:xfrm>
                <a:off x="5866609" y="3296919"/>
                <a:ext cx="458780"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de-DE" sz="4000" b="0" i="1" smtClean="0">
                          <a:latin typeface="Cambria Math" panose="02040503050406030204" pitchFamily="18" charset="0"/>
                        </a:rPr>
                        <m:t>⋮</m:t>
                      </m:r>
                    </m:oMath>
                  </m:oMathPara>
                </a14:m>
                <a:endParaRPr lang="en-US" sz="4000"/>
              </a:p>
            </p:txBody>
          </p:sp>
        </mc:Choice>
        <mc:Fallback xmlns="">
          <p:sp>
            <p:nvSpPr>
              <p:cNvPr id="13" name="Textfeld 12">
                <a:extLst>
                  <a:ext uri="{FF2B5EF4-FFF2-40B4-BE49-F238E27FC236}">
                    <a16:creationId xmlns:a16="http://schemas.microsoft.com/office/drawing/2014/main" id="{5E771D58-4736-A9DF-06AF-BE77A4FCDFC0}"/>
                  </a:ext>
                </a:extLst>
              </p:cNvPr>
              <p:cNvSpPr txBox="1">
                <a:spLocks noRot="1" noChangeAspect="1" noMove="1" noResize="1" noEditPoints="1" noAdjustHandles="1" noChangeArrowheads="1" noChangeShapeType="1" noTextEdit="1"/>
              </p:cNvSpPr>
              <p:nvPr/>
            </p:nvSpPr>
            <p:spPr>
              <a:xfrm>
                <a:off x="5866609" y="3296919"/>
                <a:ext cx="458780" cy="707886"/>
              </a:xfrm>
              <a:prstGeom prst="rect">
                <a:avLst/>
              </a:prstGeom>
              <a:blipFill>
                <a:blip r:embed="rId7"/>
                <a:stretch>
                  <a:fillRect/>
                </a:stretch>
              </a:blipFill>
            </p:spPr>
            <p:txBody>
              <a:bodyPr/>
              <a:lstStyle/>
              <a:p>
                <a:r>
                  <a:rPr lang="en-US">
                    <a:noFill/>
                  </a:rPr>
                  <a:t> </a:t>
                </a:r>
              </a:p>
            </p:txBody>
          </p:sp>
        </mc:Fallback>
      </mc:AlternateContent>
      <p:cxnSp>
        <p:nvCxnSpPr>
          <p:cNvPr id="15" name="Gerader Verbinder 14">
            <a:extLst>
              <a:ext uri="{FF2B5EF4-FFF2-40B4-BE49-F238E27FC236}">
                <a16:creationId xmlns:a16="http://schemas.microsoft.com/office/drawing/2014/main" id="{7CD3E8B1-0678-A912-E39F-E9E84E091BAD}"/>
              </a:ext>
            </a:extLst>
          </p:cNvPr>
          <p:cNvCxnSpPr/>
          <p:nvPr/>
        </p:nvCxnSpPr>
        <p:spPr>
          <a:xfrm>
            <a:off x="1122126" y="4096512"/>
            <a:ext cx="10194488"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 name="Gerade Verbindung mit Pfeil 16">
            <a:extLst>
              <a:ext uri="{FF2B5EF4-FFF2-40B4-BE49-F238E27FC236}">
                <a16:creationId xmlns:a16="http://schemas.microsoft.com/office/drawing/2014/main" id="{166DCD7D-11F2-950C-650F-AA426D9F7E4D}"/>
              </a:ext>
            </a:extLst>
          </p:cNvPr>
          <p:cNvCxnSpPr/>
          <p:nvPr/>
        </p:nvCxnSpPr>
        <p:spPr>
          <a:xfrm>
            <a:off x="2750515" y="4198925"/>
            <a:ext cx="0" cy="42428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D750A784-023E-0B7B-AEF0-96496723D412}"/>
                  </a:ext>
                </a:extLst>
              </p:cNvPr>
              <p:cNvSpPr txBox="1"/>
              <p:nvPr/>
            </p:nvSpPr>
            <p:spPr>
              <a:xfrm>
                <a:off x="664377" y="6069510"/>
                <a:ext cx="10516149" cy="461665"/>
              </a:xfrm>
              <a:prstGeom prst="rect">
                <a:avLst/>
              </a:prstGeom>
              <a:noFill/>
            </p:spPr>
            <p:txBody>
              <a:bodyPr wrap="none" rtlCol="0">
                <a:spAutoFit/>
              </a:bodyPr>
              <a:lstStyle/>
              <a:p>
                <a:r>
                  <a:rPr lang="en-US" sz="2400">
                    <a:solidFill>
                      <a:srgbClr val="0070C0"/>
                    </a:solidFill>
                  </a:rPr>
                  <a:t>Krylov subspace can be easily constructed! </a:t>
                </a:r>
                <a:r>
                  <a:rPr lang="en-US" sz="2400">
                    <a:solidFill>
                      <a:srgbClr val="0070C0"/>
                    </a:solidFill>
                    <a:sym typeface="Wingdings" panose="05000000000000000000" pitchFamily="2" charset="2"/>
                  </a:rPr>
                  <a:t> Are there better directions from </a:t>
                </a:r>
                <a14:m>
                  <m:oMath xmlns:m="http://schemas.openxmlformats.org/officeDocument/2006/math">
                    <m:sSub>
                      <m:sSubPr>
                        <m:ctrlPr>
                          <a:rPr lang="de-DE" sz="2400" i="1" smtClean="0">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i="0">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𝒦</m:t>
                        </m:r>
                      </m:e>
                      <m:sub>
                        <m:r>
                          <m:rPr>
                            <m:sty m:val="p"/>
                          </m:rPr>
                          <a:rPr lang="en-US" sz="2400" i="0">
                            <a:solidFill>
                              <a:srgbClr val="0070C0"/>
                            </a:solidFill>
                            <a:effectLst/>
                            <a:latin typeface="Cambria Math" panose="02040503050406030204" pitchFamily="18" charset="0"/>
                            <a:ea typeface="Calibri" panose="020F0502020204030204" pitchFamily="34" charset="0"/>
                            <a:cs typeface="Times New Roman" panose="02020603050405020304" pitchFamily="18" charset="0"/>
                          </a:rPr>
                          <m:t>r</m:t>
                        </m:r>
                      </m:sub>
                    </m:sSub>
                  </m:oMath>
                </a14:m>
                <a:r>
                  <a:rPr lang="en-US" sz="2400">
                    <a:solidFill>
                      <a:srgbClr val="0070C0"/>
                    </a:solidFill>
                    <a:sym typeface="Wingdings" panose="05000000000000000000" pitchFamily="2" charset="2"/>
                  </a:rPr>
                  <a:t>?</a:t>
                </a:r>
                <a:endParaRPr lang="en-US" sz="2400">
                  <a:solidFill>
                    <a:srgbClr val="0070C0"/>
                  </a:solidFill>
                </a:endParaRPr>
              </a:p>
            </p:txBody>
          </p:sp>
        </mc:Choice>
        <mc:Fallback xmlns="">
          <p:sp>
            <p:nvSpPr>
              <p:cNvPr id="18" name="Textfeld 17">
                <a:extLst>
                  <a:ext uri="{FF2B5EF4-FFF2-40B4-BE49-F238E27FC236}">
                    <a16:creationId xmlns:a16="http://schemas.microsoft.com/office/drawing/2014/main" id="{D750A784-023E-0B7B-AEF0-96496723D412}"/>
                  </a:ext>
                </a:extLst>
              </p:cNvPr>
              <p:cNvSpPr txBox="1">
                <a:spLocks noRot="1" noChangeAspect="1" noMove="1" noResize="1" noEditPoints="1" noAdjustHandles="1" noChangeArrowheads="1" noChangeShapeType="1" noTextEdit="1"/>
              </p:cNvSpPr>
              <p:nvPr/>
            </p:nvSpPr>
            <p:spPr>
              <a:xfrm>
                <a:off x="664377" y="6069510"/>
                <a:ext cx="10516149" cy="461665"/>
              </a:xfrm>
              <a:prstGeom prst="rect">
                <a:avLst/>
              </a:prstGeom>
              <a:blipFill>
                <a:blip r:embed="rId8"/>
                <a:stretch>
                  <a:fillRect l="-928" t="-12000" b="-30667"/>
                </a:stretch>
              </a:blipFill>
            </p:spPr>
            <p:txBody>
              <a:bodyPr/>
              <a:lstStyle/>
              <a:p>
                <a:r>
                  <a:rPr lang="en-US">
                    <a:noFill/>
                  </a:rPr>
                  <a:t> </a:t>
                </a:r>
              </a:p>
            </p:txBody>
          </p:sp>
        </mc:Fallback>
      </mc:AlternateContent>
      <p:sp>
        <p:nvSpPr>
          <p:cNvPr id="2" name="Foliennummernplatzhalter 1">
            <a:extLst>
              <a:ext uri="{FF2B5EF4-FFF2-40B4-BE49-F238E27FC236}">
                <a16:creationId xmlns:a16="http://schemas.microsoft.com/office/drawing/2014/main" id="{2A0BAB3C-71F0-85B2-C8A3-ED24A5DEB790}"/>
              </a:ext>
            </a:extLst>
          </p:cNvPr>
          <p:cNvSpPr>
            <a:spLocks noGrp="1"/>
          </p:cNvSpPr>
          <p:nvPr>
            <p:ph type="sldNum" sz="quarter" idx="12"/>
          </p:nvPr>
        </p:nvSpPr>
        <p:spPr/>
        <p:txBody>
          <a:bodyPr/>
          <a:lstStyle/>
          <a:p>
            <a:fld id="{A0B92CD8-FF24-4321-9188-DC9BF5755683}" type="slidenum">
              <a:rPr lang="en-US" smtClean="0"/>
              <a:t>55</a:t>
            </a:fld>
            <a:endParaRPr lang="en-US"/>
          </a:p>
        </p:txBody>
      </p:sp>
    </p:spTree>
    <p:extLst>
      <p:ext uri="{BB962C8B-B14F-4D97-AF65-F5344CB8AC3E}">
        <p14:creationId xmlns:p14="http://schemas.microsoft.com/office/powerpoint/2010/main" val="229237085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extLst>
              <a:ext uri="{FF2B5EF4-FFF2-40B4-BE49-F238E27FC236}">
                <a16:creationId xmlns:a16="http://schemas.microsoft.com/office/drawing/2014/main" id="{A904FC65-8B0E-F0EB-4210-8EB5B0259FF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226514" y="1514245"/>
            <a:ext cx="6294730" cy="4721047"/>
          </a:xfrm>
          <a:prstGeom prst="rect">
            <a:avLst/>
          </a:prstGeom>
        </p:spPr>
      </p:pic>
      <p:sp>
        <p:nvSpPr>
          <p:cNvPr id="7" name="Textfeld 6">
            <a:extLst>
              <a:ext uri="{FF2B5EF4-FFF2-40B4-BE49-F238E27FC236}">
                <a16:creationId xmlns:a16="http://schemas.microsoft.com/office/drawing/2014/main" id="{4142F600-1E1A-343F-69BC-3A4BD8154169}"/>
              </a:ext>
            </a:extLst>
          </p:cNvPr>
          <p:cNvSpPr txBox="1"/>
          <p:nvPr/>
        </p:nvSpPr>
        <p:spPr>
          <a:xfrm>
            <a:off x="772973" y="549556"/>
            <a:ext cx="6101991" cy="584775"/>
          </a:xfrm>
          <a:prstGeom prst="rect">
            <a:avLst/>
          </a:prstGeom>
          <a:noFill/>
        </p:spPr>
        <p:txBody>
          <a:bodyPr wrap="none" rtlCol="0">
            <a:spAutoFit/>
          </a:bodyPr>
          <a:lstStyle/>
          <a:p>
            <a:r>
              <a:rPr lang="en-US" sz="3200"/>
              <a:t>Teaser: Conjugate Gradient method</a:t>
            </a:r>
          </a:p>
        </p:txBody>
      </p:sp>
      <p:sp>
        <p:nvSpPr>
          <p:cNvPr id="8" name="Textfeld 7">
            <a:extLst>
              <a:ext uri="{FF2B5EF4-FFF2-40B4-BE49-F238E27FC236}">
                <a16:creationId xmlns:a16="http://schemas.microsoft.com/office/drawing/2014/main" id="{25166FFC-11E7-A1BE-A446-4A7F6EBA86A2}"/>
              </a:ext>
            </a:extLst>
          </p:cNvPr>
          <p:cNvSpPr txBox="1"/>
          <p:nvPr/>
        </p:nvSpPr>
        <p:spPr>
          <a:xfrm>
            <a:off x="8112556" y="2787091"/>
            <a:ext cx="3247949" cy="2308324"/>
          </a:xfrm>
          <a:prstGeom prst="rect">
            <a:avLst/>
          </a:prstGeom>
          <a:noFill/>
        </p:spPr>
        <p:txBody>
          <a:bodyPr wrap="square" rtlCol="0">
            <a:spAutoFit/>
          </a:bodyPr>
          <a:lstStyle/>
          <a:p>
            <a:r>
              <a:rPr lang="en-US" sz="3600">
                <a:solidFill>
                  <a:schemeClr val="accent6">
                    <a:lumMod val="75000"/>
                  </a:schemeClr>
                </a:solidFill>
              </a:rPr>
              <a:t>Number of steps at most size of linear system.</a:t>
            </a:r>
          </a:p>
        </p:txBody>
      </p:sp>
      <p:sp>
        <p:nvSpPr>
          <p:cNvPr id="2" name="Foliennummernplatzhalter 1">
            <a:extLst>
              <a:ext uri="{FF2B5EF4-FFF2-40B4-BE49-F238E27FC236}">
                <a16:creationId xmlns:a16="http://schemas.microsoft.com/office/drawing/2014/main" id="{9203C997-F1BE-B2B9-37FD-4158F36CDDD7}"/>
              </a:ext>
            </a:extLst>
          </p:cNvPr>
          <p:cNvSpPr>
            <a:spLocks noGrp="1"/>
          </p:cNvSpPr>
          <p:nvPr>
            <p:ph type="sldNum" sz="quarter" idx="12"/>
          </p:nvPr>
        </p:nvSpPr>
        <p:spPr/>
        <p:txBody>
          <a:bodyPr/>
          <a:lstStyle/>
          <a:p>
            <a:fld id="{A0B92CD8-FF24-4321-9188-DC9BF5755683}" type="slidenum">
              <a:rPr lang="en-US" smtClean="0"/>
              <a:t>56</a:t>
            </a:fld>
            <a:endParaRPr lang="en-US"/>
          </a:p>
        </p:txBody>
      </p:sp>
    </p:spTree>
    <p:extLst>
      <p:ext uri="{BB962C8B-B14F-4D97-AF65-F5344CB8AC3E}">
        <p14:creationId xmlns:p14="http://schemas.microsoft.com/office/powerpoint/2010/main" val="379217730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feld 3">
            <a:extLst>
              <a:ext uri="{FF2B5EF4-FFF2-40B4-BE49-F238E27FC236}">
                <a16:creationId xmlns:a16="http://schemas.microsoft.com/office/drawing/2014/main" id="{9296BA93-8F46-FA42-B6A1-21142D7E174F}"/>
              </a:ext>
            </a:extLst>
          </p:cNvPr>
          <p:cNvSpPr txBox="1"/>
          <p:nvPr/>
        </p:nvSpPr>
        <p:spPr>
          <a:xfrm>
            <a:off x="972923" y="665683"/>
            <a:ext cx="6010043" cy="769441"/>
          </a:xfrm>
          <a:prstGeom prst="rect">
            <a:avLst/>
          </a:prstGeom>
          <a:noFill/>
        </p:spPr>
        <p:txBody>
          <a:bodyPr wrap="none" rtlCol="0">
            <a:spAutoFit/>
          </a:bodyPr>
          <a:lstStyle/>
          <a:p>
            <a:r>
              <a:rPr lang="en-US" sz="4400"/>
              <a:t>Krylov subspace methods</a:t>
            </a:r>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4CF89480-6ACA-10B1-8248-6CF5D445B725}"/>
                  </a:ext>
                </a:extLst>
              </p:cNvPr>
              <p:cNvSpPr txBox="1"/>
              <p:nvPr/>
            </p:nvSpPr>
            <p:spPr>
              <a:xfrm>
                <a:off x="972923" y="1537964"/>
                <a:ext cx="8138510" cy="683905"/>
              </a:xfrm>
              <a:prstGeom prst="rect">
                <a:avLst/>
              </a:prstGeom>
              <a:noFill/>
            </p:spPr>
            <p:txBody>
              <a:bodyPr wrap="none" rtlCol="0">
                <a:spAutoFit/>
              </a:bodyPr>
              <a:lstStyle/>
              <a:p>
                <a:r>
                  <a:rPr lang="en-US" sz="3200"/>
                  <a:t>Choose </a:t>
                </a:r>
                <a14:m>
                  <m:oMath xmlns:m="http://schemas.openxmlformats.org/officeDocument/2006/math">
                    <m:sSub>
                      <m:sSubPr>
                        <m:ctrlPr>
                          <a:rPr lang="de-DE" sz="32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3200">
                                <a:latin typeface="Cambria Math" panose="02040503050406030204" pitchFamily="18" charset="0"/>
                                <a:ea typeface="Calibri" panose="020F0502020204030204" pitchFamily="34" charset="0"/>
                                <a:cs typeface="Times New Roman" panose="02020603050405020304" pitchFamily="18" charset="0"/>
                              </a:rPr>
                              <m:t>a</m:t>
                            </m:r>
                          </m:e>
                        </m:acc>
                      </m:e>
                      <m:sub>
                        <m:r>
                          <m:rPr>
                            <m:sty m:val="p"/>
                          </m:rPr>
                          <a:rPr lang="de-DE" sz="3200">
                            <a:latin typeface="Cambria Math" panose="02040503050406030204" pitchFamily="18" charset="0"/>
                            <a:ea typeface="Calibri" panose="020F0502020204030204" pitchFamily="34" charset="0"/>
                            <a:cs typeface="Times New Roman" panose="02020603050405020304" pitchFamily="18" charset="0"/>
                          </a:rPr>
                          <m:t>k</m:t>
                        </m:r>
                        <m:r>
                          <a:rPr lang="de-DE" sz="3200" b="0" i="1" smtClean="0">
                            <a:latin typeface="Cambria Math" panose="02040503050406030204" pitchFamily="18" charset="0"/>
                            <a:ea typeface="Calibri" panose="020F0502020204030204" pitchFamily="34" charset="0"/>
                            <a:cs typeface="Times New Roman" panose="02020603050405020304" pitchFamily="18" charset="0"/>
                          </a:rPr>
                          <m:t>+1</m:t>
                        </m:r>
                      </m:sub>
                    </m:sSub>
                    <m:r>
                      <a:rPr lang="de-DE" sz="3200" i="1">
                        <a:latin typeface="Cambria Math" panose="02040503050406030204" pitchFamily="18" charset="0"/>
                        <a:ea typeface="Calibri" panose="020F0502020204030204" pitchFamily="34" charset="0"/>
                        <a:cs typeface="Times New Roman" panose="02020603050405020304" pitchFamily="18" charset="0"/>
                      </a:rPr>
                      <m:t> </m:t>
                    </m:r>
                  </m:oMath>
                </a14:m>
                <a:r>
                  <a:rPr lang="en-US" sz="3200"/>
                  <a:t>so that residual </a:t>
                </a:r>
                <a14:m>
                  <m:oMath xmlns:m="http://schemas.openxmlformats.org/officeDocument/2006/math">
                    <m:sSub>
                      <m:sSubPr>
                        <m:ctrlPr>
                          <a:rPr lang="de-DE" sz="3200" i="1" dirty="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de-DE" sz="32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r</m:t>
                            </m:r>
                          </m:e>
                        </m:acc>
                      </m:e>
                      <m:sub>
                        <m:r>
                          <m:rPr>
                            <m:sty m:val="p"/>
                          </m:rPr>
                          <a:rPr lang="de-DE" sz="3200" i="0" dirty="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k</m:t>
                        </m:r>
                        <m:r>
                          <a:rPr lang="de-DE" sz="3200" b="0" i="0" dirty="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+1</m:t>
                        </m:r>
                      </m:sub>
                    </m:sSub>
                    <m:r>
                      <a:rPr lang="de-DE" sz="3200" b="0" i="0" dirty="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acc>
                      <m:accPr>
                        <m:chr m:val="̲"/>
                        <m:ctrlPr>
                          <a:rPr lang="de-DE" sz="32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2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g</m:t>
                        </m:r>
                      </m:e>
                    </m:acc>
                    <m:r>
                      <a:rPr lang="de-DE" sz="3200" b="0" i="0"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3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32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32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32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i="0">
                                <a:solidFill>
                                  <a:schemeClr val="tx1"/>
                                </a:solidFill>
                                <a:latin typeface="Cambria Math" panose="02040503050406030204" pitchFamily="18" charset="0"/>
                                <a:ea typeface="Calibri" panose="020F0502020204030204" pitchFamily="34" charset="0"/>
                                <a:cs typeface="Times New Roman" panose="02020603050405020304" pitchFamily="18" charset="0"/>
                              </a:rPr>
                              <m:t>g</m:t>
                            </m:r>
                          </m:e>
                        </m:acc>
                      </m:sub>
                      <m:sup>
                        <m:r>
                          <a:rPr lang="en-US" sz="32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sup>
                    </m:sSubSup>
                    <m:sSub>
                      <m:sSubPr>
                        <m:ctrlPr>
                          <a:rPr lang="de-DE" sz="3200" b="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2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3200" i="0">
                                <a:solidFill>
                                  <a:schemeClr val="tx1"/>
                                </a:solidFill>
                                <a:latin typeface="Cambria Math" panose="02040503050406030204" pitchFamily="18" charset="0"/>
                                <a:ea typeface="Calibri" panose="020F0502020204030204" pitchFamily="34" charset="0"/>
                                <a:cs typeface="Times New Roman" panose="02020603050405020304" pitchFamily="18" charset="0"/>
                              </a:rPr>
                              <m:t>a</m:t>
                            </m:r>
                          </m:e>
                        </m:acc>
                      </m:e>
                      <m:sub>
                        <m:r>
                          <m:rPr>
                            <m:sty m:val="p"/>
                          </m:rPr>
                          <a:rPr lang="de-DE" sz="32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k</m:t>
                        </m:r>
                        <m:r>
                          <a:rPr lang="de-DE" sz="3200" b="0" i="0" smtClean="0">
                            <a:solidFill>
                              <a:schemeClr val="tx1"/>
                            </a:solidFill>
                            <a:latin typeface="Cambria Math" panose="02040503050406030204" pitchFamily="18" charset="0"/>
                            <a:ea typeface="Calibri" panose="020F0502020204030204" pitchFamily="34" charset="0"/>
                            <a:cs typeface="Times New Roman" panose="02020603050405020304" pitchFamily="18" charset="0"/>
                          </a:rPr>
                          <m:t>+1</m:t>
                        </m:r>
                      </m:sub>
                    </m:sSub>
                  </m:oMath>
                </a14:m>
                <a:endParaRPr lang="en-US" sz="3200">
                  <a:sym typeface="Wingdings" panose="05000000000000000000" pitchFamily="2" charset="2"/>
                </a:endParaRPr>
              </a:p>
            </p:txBody>
          </p:sp>
        </mc:Choice>
        <mc:Fallback xmlns="">
          <p:sp>
            <p:nvSpPr>
              <p:cNvPr id="5" name="Textfeld 4">
                <a:extLst>
                  <a:ext uri="{FF2B5EF4-FFF2-40B4-BE49-F238E27FC236}">
                    <a16:creationId xmlns:a16="http://schemas.microsoft.com/office/drawing/2014/main" id="{4CF89480-6ACA-10B1-8248-6CF5D445B725}"/>
                  </a:ext>
                </a:extLst>
              </p:cNvPr>
              <p:cNvSpPr txBox="1">
                <a:spLocks noRot="1" noChangeAspect="1" noMove="1" noResize="1" noEditPoints="1" noAdjustHandles="1" noChangeArrowheads="1" noChangeShapeType="1" noTextEdit="1"/>
              </p:cNvSpPr>
              <p:nvPr/>
            </p:nvSpPr>
            <p:spPr>
              <a:xfrm>
                <a:off x="972923" y="1537964"/>
                <a:ext cx="8138510" cy="683905"/>
              </a:xfrm>
              <a:prstGeom prst="rect">
                <a:avLst/>
              </a:prstGeom>
              <a:blipFill>
                <a:blip r:embed="rId2"/>
                <a:stretch>
                  <a:fillRect l="-1948" t="-10714" b="-1517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 name="Textfeld 8">
                <a:extLst>
                  <a:ext uri="{FF2B5EF4-FFF2-40B4-BE49-F238E27FC236}">
                    <a16:creationId xmlns:a16="http://schemas.microsoft.com/office/drawing/2014/main" id="{01F7A36E-AA5E-C6A9-EA5B-78E263A2E746}"/>
                  </a:ext>
                </a:extLst>
              </p:cNvPr>
              <p:cNvSpPr txBox="1"/>
              <p:nvPr/>
            </p:nvSpPr>
            <p:spPr>
              <a:xfrm>
                <a:off x="1424635" y="2350860"/>
                <a:ext cx="9870033" cy="1569660"/>
              </a:xfrm>
              <a:prstGeom prst="rect">
                <a:avLst/>
              </a:prstGeom>
              <a:noFill/>
            </p:spPr>
            <p:txBody>
              <a:bodyPr wrap="square">
                <a:spAutoFit/>
              </a:bodyPr>
              <a:lstStyle/>
              <a:p>
                <a:pPr marL="514350" indent="-514350">
                  <a:buFont typeface="+mj-lt"/>
                  <a:buAutoNum type="alphaLcPeriod"/>
                </a:pPr>
                <a:r>
                  <a:rPr lang="en-US" sz="3200"/>
                  <a:t>is orthogonal to </a:t>
                </a:r>
                <a14:m>
                  <m:oMath xmlns:m="http://schemas.openxmlformats.org/officeDocument/2006/math">
                    <m:sSub>
                      <m:sSubPr>
                        <m:ctrlPr>
                          <a:rPr lang="de-DE" sz="3200" i="1">
                            <a:latin typeface="Cambria Math" panose="02040503050406030204" pitchFamily="18" charset="0"/>
                            <a:ea typeface="Calibri" panose="020F0502020204030204" pitchFamily="34" charset="0"/>
                            <a:cs typeface="Times New Roman" panose="02020603050405020304" pitchFamily="18" charset="0"/>
                          </a:rPr>
                        </m:ctrlPr>
                      </m:sSubPr>
                      <m:e>
                        <m:r>
                          <a:rPr lang="en-US" sz="3200">
                            <a:latin typeface="Cambria Math" panose="02040503050406030204" pitchFamily="18" charset="0"/>
                            <a:ea typeface="Calibri" panose="020F0502020204030204" pitchFamily="34" charset="0"/>
                            <a:cs typeface="Times New Roman" panose="02020603050405020304" pitchFamily="18" charset="0"/>
                          </a:rPr>
                          <m:t>𝒦</m:t>
                        </m:r>
                      </m:e>
                      <m:sub>
                        <m:r>
                          <m:rPr>
                            <m:sty m:val="p"/>
                          </m:rPr>
                          <a:rPr lang="de-DE" sz="3200" b="0" i="0" smtClean="0">
                            <a:latin typeface="Cambria Math" panose="02040503050406030204" pitchFamily="18" charset="0"/>
                            <a:ea typeface="Calibri" panose="020F0502020204030204" pitchFamily="34" charset="0"/>
                            <a:cs typeface="Times New Roman" panose="02020603050405020304" pitchFamily="18" charset="0"/>
                          </a:rPr>
                          <m:t>k</m:t>
                        </m:r>
                        <m:r>
                          <a:rPr lang="de-DE" sz="3200" b="0" i="0" smtClean="0">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3200">
                    <a:sym typeface="Wingdings" panose="05000000000000000000" pitchFamily="2" charset="2"/>
                  </a:rPr>
                  <a:t>  Conjugate Gradient method minimizing the quadratic form</a:t>
                </a:r>
                <a:endParaRPr lang="en-US" sz="3200"/>
              </a:p>
              <a:p>
                <a:pPr marL="514350" indent="-514350">
                  <a:buFont typeface="+mj-lt"/>
                  <a:buAutoNum type="alphaLcPeriod"/>
                </a:pPr>
                <a:r>
                  <a:rPr lang="en-US" sz="3200">
                    <a:solidFill>
                      <a:schemeClr val="accent6">
                        <a:lumMod val="75000"/>
                      </a:schemeClr>
                    </a:solidFill>
                  </a:rPr>
                  <a:t>has minimum norm for </a:t>
                </a:r>
                <a14:m>
                  <m:oMath xmlns:m="http://schemas.openxmlformats.org/officeDocument/2006/math">
                    <m:sSub>
                      <m:sSubPr>
                        <m:ctrlPr>
                          <a:rPr lang="de-DE" sz="3200" i="1">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de-DE" sz="32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a</m:t>
                            </m:r>
                          </m:e>
                        </m:acc>
                      </m:e>
                      <m:sub>
                        <m:r>
                          <m:rPr>
                            <m:sty m:val="p"/>
                          </m:rPr>
                          <a:rPr lang="de-DE" sz="32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k</m:t>
                        </m:r>
                      </m:sub>
                    </m:sSub>
                    <m:r>
                      <a:rPr lang="de-DE" sz="3200" b="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de-DE" sz="32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bPr>
                      <m:e>
                        <m:r>
                          <a:rPr lang="en-US" sz="32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𝒦</m:t>
                        </m:r>
                      </m:e>
                      <m:sub>
                        <m:r>
                          <m:rPr>
                            <m:sty m:val="p"/>
                          </m:rPr>
                          <a:rPr lang="de-DE" sz="32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k</m:t>
                        </m:r>
                        <m:r>
                          <a:rPr lang="de-DE" sz="32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sub>
                    </m:sSub>
                  </m:oMath>
                </a14:m>
                <a:r>
                  <a:rPr lang="en-US" sz="3200">
                    <a:solidFill>
                      <a:schemeClr val="accent6">
                        <a:lumMod val="75000"/>
                      </a:schemeClr>
                    </a:solidFill>
                    <a:sym typeface="Wingdings" panose="05000000000000000000" pitchFamily="2" charset="2"/>
                  </a:rPr>
                  <a:t> GMRES</a:t>
                </a:r>
                <a:endParaRPr lang="en-US" sz="3200">
                  <a:solidFill>
                    <a:schemeClr val="accent6">
                      <a:lumMod val="75000"/>
                    </a:schemeClr>
                  </a:solidFill>
                </a:endParaRPr>
              </a:p>
            </p:txBody>
          </p:sp>
        </mc:Choice>
        <mc:Fallback xmlns="">
          <p:sp>
            <p:nvSpPr>
              <p:cNvPr id="9" name="Textfeld 8">
                <a:extLst>
                  <a:ext uri="{FF2B5EF4-FFF2-40B4-BE49-F238E27FC236}">
                    <a16:creationId xmlns:a16="http://schemas.microsoft.com/office/drawing/2014/main" id="{01F7A36E-AA5E-C6A9-EA5B-78E263A2E746}"/>
                  </a:ext>
                </a:extLst>
              </p:cNvPr>
              <p:cNvSpPr txBox="1">
                <a:spLocks noRot="1" noChangeAspect="1" noMove="1" noResize="1" noEditPoints="1" noAdjustHandles="1" noChangeArrowheads="1" noChangeShapeType="1" noTextEdit="1"/>
              </p:cNvSpPr>
              <p:nvPr/>
            </p:nvSpPr>
            <p:spPr>
              <a:xfrm>
                <a:off x="1424635" y="2350860"/>
                <a:ext cx="9870033" cy="1569660"/>
              </a:xfrm>
              <a:prstGeom prst="rect">
                <a:avLst/>
              </a:prstGeom>
              <a:blipFill>
                <a:blip r:embed="rId3"/>
                <a:stretch>
                  <a:fillRect l="-1668" t="-5837" b="-1284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7F249432-F25B-F40A-AF3E-BDDCF1CE3503}"/>
                  </a:ext>
                </a:extLst>
              </p:cNvPr>
              <p:cNvSpPr txBox="1"/>
              <p:nvPr/>
            </p:nvSpPr>
            <p:spPr>
              <a:xfrm>
                <a:off x="1264311" y="4956943"/>
                <a:ext cx="9663378" cy="1040862"/>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lang="en-US" sz="2800"/>
                  <a:t>Conjugate Gradient method only works if </a:t>
                </a:r>
                <a14:m>
                  <m:oMath xmlns:m="http://schemas.openxmlformats.org/officeDocument/2006/math">
                    <m:sSubSup>
                      <m:sSubSupPr>
                        <m:ctrlPr>
                          <a:rPr lang="de-DE" sz="2800" i="1" smtClean="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800" i="1">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8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800" i="1">
                                <a:solidFill>
                                  <a:schemeClr val="tx1"/>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800" i="0">
                                <a:solidFill>
                                  <a:schemeClr val="tx1"/>
                                </a:solidFill>
                                <a:latin typeface="Cambria Math" panose="02040503050406030204" pitchFamily="18" charset="0"/>
                                <a:ea typeface="Calibri" panose="020F0502020204030204" pitchFamily="34" charset="0"/>
                                <a:cs typeface="Times New Roman" panose="02020603050405020304" pitchFamily="18" charset="0"/>
                              </a:rPr>
                              <m:t>g</m:t>
                            </m:r>
                          </m:e>
                        </m:acc>
                      </m:sub>
                      <m:sup>
                        <m:r>
                          <a:rPr lang="en-US" sz="2800" i="0">
                            <a:solidFill>
                              <a:schemeClr val="tx1"/>
                            </a:solidFill>
                            <a:latin typeface="Cambria Math" panose="02040503050406030204" pitchFamily="18" charset="0"/>
                            <a:ea typeface="Times New Roman" panose="02020603050405020304" pitchFamily="18" charset="0"/>
                            <a:cs typeface="Times New Roman" panose="02020603050405020304" pitchFamily="18" charset="0"/>
                          </a:rPr>
                          <m:t> </m:t>
                        </m:r>
                      </m:sup>
                    </m:sSubSup>
                  </m:oMath>
                </a14:m>
                <a:r>
                  <a:rPr lang="en-US" sz="2800"/>
                  <a:t> is symmetric positive definite </a:t>
                </a:r>
                <a:r>
                  <a:rPr lang="en-US" sz="2800">
                    <a:sym typeface="Wingdings" panose="05000000000000000000" pitchFamily="2" charset="2"/>
                  </a:rPr>
                  <a:t> use GMRES for Brusselator problem</a:t>
                </a:r>
                <a:endParaRPr lang="en-US" sz="2800"/>
              </a:p>
            </p:txBody>
          </p:sp>
        </mc:Choice>
        <mc:Fallback xmlns="">
          <p:sp>
            <p:nvSpPr>
              <p:cNvPr id="12" name="Textfeld 11">
                <a:extLst>
                  <a:ext uri="{FF2B5EF4-FFF2-40B4-BE49-F238E27FC236}">
                    <a16:creationId xmlns:a16="http://schemas.microsoft.com/office/drawing/2014/main" id="{7F249432-F25B-F40A-AF3E-BDDCF1CE3503}"/>
                  </a:ext>
                </a:extLst>
              </p:cNvPr>
              <p:cNvSpPr txBox="1">
                <a:spLocks noRot="1" noChangeAspect="1" noMove="1" noResize="1" noEditPoints="1" noAdjustHandles="1" noChangeArrowheads="1" noChangeShapeType="1" noTextEdit="1"/>
              </p:cNvSpPr>
              <p:nvPr/>
            </p:nvSpPr>
            <p:spPr>
              <a:xfrm>
                <a:off x="1264311" y="4956943"/>
                <a:ext cx="9663378" cy="1040862"/>
              </a:xfrm>
              <a:prstGeom prst="rect">
                <a:avLst/>
              </a:prstGeom>
              <a:blipFill>
                <a:blip r:embed="rId4"/>
                <a:stretch>
                  <a:fillRect l="-1196" t="-4624" r="-945" b="-150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100DC737-6221-83AC-5156-AD5B377E548F}"/>
                  </a:ext>
                </a:extLst>
              </p:cNvPr>
              <p:cNvSpPr txBox="1"/>
              <p:nvPr/>
            </p:nvSpPr>
            <p:spPr>
              <a:xfrm>
                <a:off x="4342114" y="4023360"/>
                <a:ext cx="4769319" cy="609975"/>
              </a:xfrm>
              <a:prstGeom prst="rect">
                <a:avLst/>
              </a:prstGeom>
              <a:noFill/>
            </p:spPr>
            <p:txBody>
              <a:bodyPr wrap="none" rtlCol="0">
                <a:spAutoFit/>
              </a:bodyPr>
              <a:lstStyle/>
              <a:p>
                <a:r>
                  <a:rPr lang="en-US" sz="2800">
                    <a:solidFill>
                      <a:schemeClr val="accent6">
                        <a:lumMod val="75000"/>
                      </a:schemeClr>
                    </a:solidFill>
                  </a:rPr>
                  <a:t>works generally for </a:t>
                </a:r>
                <a14:m>
                  <m:oMath xmlns:m="http://schemas.openxmlformats.org/officeDocument/2006/math">
                    <m:sSubSup>
                      <m:sSubSupPr>
                        <m:ctrlPr>
                          <a:rPr lang="de-DE" sz="2800" i="1" smtClean="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2800" i="1">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2800" i="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28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800" i="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g</m:t>
                            </m:r>
                          </m:e>
                        </m:acc>
                      </m:sub>
                      <m:sup>
                        <m:r>
                          <a:rPr lang="en-US" sz="2800" i="0">
                            <a:solidFill>
                              <a:schemeClr val="accent6">
                                <a:lumMod val="75000"/>
                              </a:schemeClr>
                            </a:solidFill>
                            <a:latin typeface="Cambria Math" panose="02040503050406030204" pitchFamily="18" charset="0"/>
                            <a:ea typeface="Times New Roman" panose="02020603050405020304" pitchFamily="18" charset="0"/>
                            <a:cs typeface="Times New Roman" panose="02020603050405020304" pitchFamily="18" charset="0"/>
                          </a:rPr>
                          <m:t> </m:t>
                        </m:r>
                      </m:sup>
                    </m:sSubSup>
                  </m:oMath>
                </a14:m>
                <a:r>
                  <a:rPr lang="en-US" sz="2800">
                    <a:solidFill>
                      <a:schemeClr val="accent6">
                        <a:lumMod val="75000"/>
                      </a:schemeClr>
                    </a:solidFill>
                  </a:rPr>
                  <a:t> invertible</a:t>
                </a:r>
              </a:p>
            </p:txBody>
          </p:sp>
        </mc:Choice>
        <mc:Fallback xmlns="">
          <p:sp>
            <p:nvSpPr>
              <p:cNvPr id="13" name="Textfeld 12">
                <a:extLst>
                  <a:ext uri="{FF2B5EF4-FFF2-40B4-BE49-F238E27FC236}">
                    <a16:creationId xmlns:a16="http://schemas.microsoft.com/office/drawing/2014/main" id="{100DC737-6221-83AC-5156-AD5B377E548F}"/>
                  </a:ext>
                </a:extLst>
              </p:cNvPr>
              <p:cNvSpPr txBox="1">
                <a:spLocks noRot="1" noChangeAspect="1" noMove="1" noResize="1" noEditPoints="1" noAdjustHandles="1" noChangeArrowheads="1" noChangeShapeType="1" noTextEdit="1"/>
              </p:cNvSpPr>
              <p:nvPr/>
            </p:nvSpPr>
            <p:spPr>
              <a:xfrm>
                <a:off x="4342114" y="4023360"/>
                <a:ext cx="4769319" cy="609975"/>
              </a:xfrm>
              <a:prstGeom prst="rect">
                <a:avLst/>
              </a:prstGeom>
              <a:blipFill>
                <a:blip r:embed="rId5"/>
                <a:stretch>
                  <a:fillRect l="-2554" t="-9000" r="-1149" b="-14000"/>
                </a:stretch>
              </a:blipFill>
            </p:spPr>
            <p:txBody>
              <a:bodyPr/>
              <a:lstStyle/>
              <a:p>
                <a:r>
                  <a:rPr lang="en-US">
                    <a:noFill/>
                  </a:rPr>
                  <a:t> </a:t>
                </a:r>
              </a:p>
            </p:txBody>
          </p:sp>
        </mc:Fallback>
      </mc:AlternateContent>
      <p:cxnSp>
        <p:nvCxnSpPr>
          <p:cNvPr id="15" name="Gerade Verbindung mit Pfeil 14">
            <a:extLst>
              <a:ext uri="{FF2B5EF4-FFF2-40B4-BE49-F238E27FC236}">
                <a16:creationId xmlns:a16="http://schemas.microsoft.com/office/drawing/2014/main" id="{113AAD18-8712-21F6-AA6E-FC9499689B74}"/>
              </a:ext>
            </a:extLst>
          </p:cNvPr>
          <p:cNvCxnSpPr/>
          <p:nvPr/>
        </p:nvCxnSpPr>
        <p:spPr>
          <a:xfrm flipH="1" flipV="1">
            <a:off x="3965924" y="3907714"/>
            <a:ext cx="376190" cy="385748"/>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 name="Foliennummernplatzhalter 1">
            <a:extLst>
              <a:ext uri="{FF2B5EF4-FFF2-40B4-BE49-F238E27FC236}">
                <a16:creationId xmlns:a16="http://schemas.microsoft.com/office/drawing/2014/main" id="{A56FBBA3-818E-BA5A-1A32-74BE44D945E1}"/>
              </a:ext>
            </a:extLst>
          </p:cNvPr>
          <p:cNvSpPr>
            <a:spLocks noGrp="1"/>
          </p:cNvSpPr>
          <p:nvPr>
            <p:ph type="sldNum" sz="quarter" idx="12"/>
          </p:nvPr>
        </p:nvSpPr>
        <p:spPr/>
        <p:txBody>
          <a:bodyPr/>
          <a:lstStyle/>
          <a:p>
            <a:fld id="{A0B92CD8-FF24-4321-9188-DC9BF5755683}" type="slidenum">
              <a:rPr lang="en-US" smtClean="0"/>
              <a:t>57</a:t>
            </a:fld>
            <a:endParaRPr lang="en-US"/>
          </a:p>
        </p:txBody>
      </p:sp>
    </p:spTree>
    <p:extLst>
      <p:ext uri="{BB962C8B-B14F-4D97-AF65-F5344CB8AC3E}">
        <p14:creationId xmlns:p14="http://schemas.microsoft.com/office/powerpoint/2010/main" val="276975646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BF1AEDE-3CC7-9D4D-583B-F5CB5AA90888}"/>
              </a:ext>
            </a:extLst>
          </p:cNvPr>
          <p:cNvSpPr>
            <a:spLocks noGrp="1"/>
          </p:cNvSpPr>
          <p:nvPr>
            <p:ph type="title"/>
          </p:nvPr>
        </p:nvSpPr>
        <p:spPr/>
        <p:txBody>
          <a:bodyPr/>
          <a:lstStyle/>
          <a:p>
            <a:r>
              <a:rPr lang="en-US"/>
              <a:t>Proof: Jacobian-Vector products are directional derivatives</a:t>
            </a:r>
          </a:p>
        </p:txBody>
      </p:sp>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FE5EEEF9-40DA-5372-FC69-1A14211E219B}"/>
                  </a:ext>
                </a:extLst>
              </p:cNvPr>
              <p:cNvSpPr txBox="1"/>
              <p:nvPr/>
            </p:nvSpPr>
            <p:spPr>
              <a:xfrm>
                <a:off x="1371600" y="2136912"/>
                <a:ext cx="9161162" cy="2956963"/>
              </a:xfrm>
              <a:prstGeom prst="rect">
                <a:avLst/>
              </a:prstGeom>
              <a:noFill/>
            </p:spPr>
            <p:txBody>
              <a:bodyPr wrap="none" lIns="0" tIns="0" rIns="0" bIns="0" rtlCol="0">
                <a:spAutoFit/>
              </a:bodyPr>
              <a:lstStyle/>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3200" i="1">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J</m:t>
                              </m:r>
                            </m:e>
                          </m:acc>
                        </m:e>
                        <m:sub>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g</m:t>
                              </m:r>
                            </m:e>
                          </m:acc>
                        </m:sub>
                      </m:sSub>
                      <m:r>
                        <a:rPr lang="en-US" sz="3200">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v</m:t>
                          </m:r>
                        </m:e>
                      </m:acc>
                      <m:r>
                        <a:rPr lang="en-US" sz="3200">
                          <a:latin typeface="Cambria Math" panose="02040503050406030204" pitchFamily="18" charset="0"/>
                          <a:ea typeface="Calibri" panose="020F0502020204030204" pitchFamily="34" charset="0"/>
                          <a:cs typeface="Times New Roman" panose="02020603050405020304" pitchFamily="18" charset="0"/>
                        </a:rPr>
                        <m:t>=</m:t>
                      </m:r>
                      <m:d>
                        <m:dPr>
                          <m:ctrlPr>
                            <a:rPr lang="de-DE" sz="3200" i="1">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m:t>
                              </m:r>
                            </m:e>
                          </m:acc>
                          <m:r>
                            <a:rPr lang="en-US" sz="3200">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g</m:t>
                              </m:r>
                            </m:e>
                          </m:acc>
                        </m:e>
                      </m:d>
                      <m:r>
                        <a:rPr lang="en-US" sz="3200" i="1">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v</m:t>
                          </m:r>
                        </m:e>
                      </m:acc>
                      <m:r>
                        <a:rPr lang="en-US" sz="3200">
                          <a:latin typeface="Cambria Math" panose="02040503050406030204" pitchFamily="18" charset="0"/>
                          <a:ea typeface="Calibri" panose="020F0502020204030204" pitchFamily="34" charset="0"/>
                          <a:cs typeface="Times New Roman" panose="02020603050405020304" pitchFamily="18" charset="0"/>
                        </a:rPr>
                        <m:t>=</m:t>
                      </m:r>
                      <m:func>
                        <m:funcPr>
                          <m:ctrlPr>
                            <a:rPr lang="de-DE" sz="3200" i="1">
                              <a:latin typeface="Cambria Math" panose="02040503050406030204" pitchFamily="18" charset="0"/>
                              <a:ea typeface="Calibri" panose="020F0502020204030204" pitchFamily="34" charset="0"/>
                              <a:cs typeface="Times New Roman" panose="02020603050405020304" pitchFamily="18" charset="0"/>
                            </a:rPr>
                          </m:ctrlPr>
                        </m:funcPr>
                        <m:fName>
                          <m:limLow>
                            <m:limLowPr>
                              <m:ctrlPr>
                                <a:rPr lang="de-DE" sz="3200" i="1">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lim</m:t>
                              </m:r>
                            </m:e>
                            <m:lim>
                              <m:r>
                                <m:rPr>
                                  <m:sty m:val="p"/>
                                </m:rPr>
                                <a:rPr lang="en-US" sz="3200">
                                  <a:latin typeface="Cambria Math" panose="02040503050406030204" pitchFamily="18" charset="0"/>
                                  <a:ea typeface="Calibri" panose="020F0502020204030204" pitchFamily="34" charset="0"/>
                                  <a:cs typeface="Times New Roman" panose="02020603050405020304" pitchFamily="18" charset="0"/>
                                </a:rPr>
                                <m:t>h</m:t>
                              </m:r>
                              <m:r>
                                <a:rPr lang="en-US" sz="3200">
                                  <a:latin typeface="Cambria Math" panose="02040503050406030204" pitchFamily="18" charset="0"/>
                                  <a:ea typeface="Calibri" panose="020F0502020204030204" pitchFamily="34" charset="0"/>
                                  <a:cs typeface="Times New Roman" panose="02020603050405020304" pitchFamily="18" charset="0"/>
                                </a:rPr>
                                <m:t>→0</m:t>
                              </m:r>
                            </m:lim>
                          </m:limLow>
                        </m:fName>
                        <m:e>
                          <m:f>
                            <m:fPr>
                              <m:ctrlPr>
                                <a:rPr lang="de-DE" sz="3200" i="1">
                                  <a:latin typeface="Cambria Math" panose="02040503050406030204" pitchFamily="18" charset="0"/>
                                  <a:ea typeface="Calibri" panose="020F0502020204030204" pitchFamily="34" charset="0"/>
                                  <a:cs typeface="Times New Roman" panose="02020603050405020304" pitchFamily="18" charset="0"/>
                                </a:rPr>
                              </m:ctrlPr>
                            </m:fPr>
                            <m:num>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g</m:t>
                                  </m:r>
                                </m:e>
                              </m:acc>
                              <m:d>
                                <m:dPr>
                                  <m:ctrlPr>
                                    <a:rPr lang="de-DE" sz="3200" i="1">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x</m:t>
                                      </m:r>
                                    </m:e>
                                  </m:acc>
                                  <m:r>
                                    <a:rPr lang="en-US" sz="3200">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v</m:t>
                                      </m:r>
                                    </m:e>
                                  </m:acc>
                                  <m:r>
                                    <m:rPr>
                                      <m:sty m:val="p"/>
                                    </m:rPr>
                                    <a:rPr lang="en-US" sz="3200">
                                      <a:latin typeface="Cambria Math" panose="02040503050406030204" pitchFamily="18" charset="0"/>
                                      <a:ea typeface="Calibri" panose="020F0502020204030204" pitchFamily="34" charset="0"/>
                                      <a:cs typeface="Times New Roman" panose="02020603050405020304" pitchFamily="18" charset="0"/>
                                    </a:rPr>
                                    <m:t>h</m:t>
                                  </m:r>
                                </m:e>
                              </m:d>
                              <m:r>
                                <a:rPr lang="en-US" sz="3200" i="1">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3200">
                                  <a:latin typeface="Cambria Math" panose="02040503050406030204" pitchFamily="18" charset="0"/>
                                  <a:ea typeface="Calibri" panose="020F0502020204030204" pitchFamily="34" charset="0"/>
                                  <a:cs typeface="Times New Roman" panose="02020603050405020304" pitchFamily="18" charset="0"/>
                                </a:rPr>
                                <m:t>g</m:t>
                              </m:r>
                              <m:d>
                                <m:dPr>
                                  <m:ctrlPr>
                                    <a:rPr lang="de-DE" sz="3200" i="1">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32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latin typeface="Cambria Math" panose="02040503050406030204" pitchFamily="18" charset="0"/>
                                          <a:ea typeface="Calibri" panose="020F0502020204030204" pitchFamily="34" charset="0"/>
                                          <a:cs typeface="Times New Roman" panose="02020603050405020304" pitchFamily="18" charset="0"/>
                                        </a:rPr>
                                        <m:t>x</m:t>
                                      </m:r>
                                    </m:e>
                                  </m:acc>
                                </m:e>
                              </m:d>
                            </m:num>
                            <m:den>
                              <m:r>
                                <m:rPr>
                                  <m:sty m:val="p"/>
                                </m:rPr>
                                <a:rPr lang="en-US" sz="3200">
                                  <a:latin typeface="Cambria Math" panose="02040503050406030204" pitchFamily="18" charset="0"/>
                                  <a:ea typeface="Calibri" panose="020F0502020204030204" pitchFamily="34" charset="0"/>
                                  <a:cs typeface="Times New Roman" panose="02020603050405020304" pitchFamily="18" charset="0"/>
                                </a:rPr>
                                <m:t>h</m:t>
                              </m:r>
                            </m:den>
                          </m:f>
                        </m:e>
                      </m:func>
                    </m:oMath>
                  </m:oMathPara>
                </a14:m>
                <a:endParaRPr lang="de-DE" sz="3200">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d>
                        <m:dPr>
                          <m:ctrlPr>
                            <a:rPr lang="de-DE" sz="3200" i="1">
                              <a:solidFill>
                                <a:schemeClr val="bg2">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r>
                            <m:rPr>
                              <m:sty m:val="p"/>
                            </m:rPr>
                            <a:rPr lang="en-US" sz="3200">
                              <a:solidFill>
                                <a:schemeClr val="bg2">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as</m:t>
                          </m:r>
                          <m:r>
                            <a:rPr lang="en-US" sz="3200">
                              <a:solidFill>
                                <a:schemeClr val="bg2">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t> </m:t>
                          </m:r>
                          <m:sSub>
                            <m:sSub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d>
                                <m:dPr>
                                  <m:ctrlPr>
                                    <a:rPr lang="de-DE" sz="3200" i="1">
                                      <a:solidFill>
                                        <a:schemeClr val="bg2">
                                          <a:lumMod val="50000"/>
                                        </a:schemeClr>
                                      </a:solidFill>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acc>
                                        <m:accPr>
                                          <m:chr m:val="̳"/>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J</m:t>
                                          </m:r>
                                        </m:e>
                                      </m:acc>
                                    </m:e>
                                    <m:sub>
                                      <m:acc>
                                        <m:accPr>
                                          <m:chr m:val="̲"/>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g</m:t>
                                          </m:r>
                                        </m:e>
                                      </m:acc>
                                    </m:sub>
                                  </m:sSub>
                                  <m: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v</m:t>
                                      </m:r>
                                    </m:e>
                                  </m:acc>
                                </m:e>
                              </m:d>
                            </m:e>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i</m:t>
                              </m:r>
                            </m:sub>
                          </m:sSub>
                          <m: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naryPr>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j</m:t>
                              </m:r>
                              <m: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=1</m:t>
                              </m:r>
                            </m:sub>
                            <m:sup>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n</m:t>
                              </m:r>
                            </m:sup>
                            <m:e>
                              <m:sSub>
                                <m:sSub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d>
                                    <m:d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dPr>
                                    <m:e>
                                      <m:sSub>
                                        <m:sSub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J</m:t>
                                          </m:r>
                                        </m:e>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g</m:t>
                                          </m:r>
                                        </m:sub>
                                      </m:sSub>
                                    </m:e>
                                  </m:d>
                                </m:e>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ij</m:t>
                                  </m:r>
                                </m:sub>
                              </m:sSub>
                              <m:sSub>
                                <m:sSub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j</m:t>
                                  </m:r>
                                </m:sub>
                              </m:sSub>
                            </m:e>
                          </m:nary>
                          <m: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m:t>
                          </m:r>
                          <m:nary>
                            <m:naryPr>
                              <m:chr m:val="∑"/>
                              <m:limLoc m:val="undOv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naryPr>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j</m:t>
                              </m:r>
                              <m: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=1</m:t>
                              </m:r>
                            </m:sub>
                            <m:sup>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n</m:t>
                              </m:r>
                            </m:sup>
                            <m:e>
                              <m:f>
                                <m:f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fPr>
                                <m:num>
                                  <m: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g</m:t>
                                      </m:r>
                                    </m:e>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i</m:t>
                                      </m:r>
                                    </m:sub>
                                  </m:sSub>
                                </m:num>
                                <m:den>
                                  <m: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x</m:t>
                                      </m:r>
                                    </m:e>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j</m:t>
                                      </m:r>
                                    </m:sub>
                                  </m:sSub>
                                </m:den>
                              </m:f>
                              <m:sSub>
                                <m:sSub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v</m:t>
                                  </m:r>
                                </m:e>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j</m:t>
                                  </m:r>
                                </m:sub>
                              </m:sSub>
                            </m:e>
                          </m:nary>
                          <m: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m:t>
                          </m:r>
                          <m:sSub>
                            <m:sSub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sSubPr>
                            <m:e>
                              <m:d>
                                <m:d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dPr>
                                <m:e>
                                  <m:d>
                                    <m:dPr>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m:t>
                                          </m:r>
                                        </m:e>
                                      </m:acc>
                                      <m: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g</m:t>
                                          </m:r>
                                        </m:e>
                                      </m:acc>
                                    </m:e>
                                  </m:d>
                                  <m:r>
                                    <a:rPr lang="en-US"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 </m:t>
                                  </m:r>
                                  <m:acc>
                                    <m:accPr>
                                      <m:chr m:val="̲"/>
                                      <m:ctrlPr>
                                        <a:rPr lang="de-DE" sz="3200" i="1">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v</m:t>
                                      </m:r>
                                    </m:e>
                                  </m:acc>
                                </m:e>
                              </m:d>
                            </m:e>
                            <m:sub>
                              <m:r>
                                <m:rPr>
                                  <m:sty m:val="p"/>
                                </m:rPr>
                                <a:rPr lang="en-US" sz="3200">
                                  <a:solidFill>
                                    <a:schemeClr val="bg2">
                                      <a:lumMod val="50000"/>
                                    </a:schemeClr>
                                  </a:solidFill>
                                  <a:latin typeface="Cambria Math" panose="02040503050406030204" pitchFamily="18" charset="0"/>
                                  <a:ea typeface="Calibri" panose="020F0502020204030204" pitchFamily="34" charset="0"/>
                                  <a:cs typeface="Times New Roman" panose="02020603050405020304" pitchFamily="18" charset="0"/>
                                </a:rPr>
                                <m:t>i</m:t>
                              </m:r>
                            </m:sub>
                          </m:sSub>
                        </m:e>
                      </m:d>
                    </m:oMath>
                  </m:oMathPara>
                </a14:m>
                <a:endParaRPr lang="en-US"/>
              </a:p>
            </p:txBody>
          </p:sp>
        </mc:Choice>
        <mc:Fallback xmlns="">
          <p:sp>
            <p:nvSpPr>
              <p:cNvPr id="6" name="Textfeld 5">
                <a:extLst>
                  <a:ext uri="{FF2B5EF4-FFF2-40B4-BE49-F238E27FC236}">
                    <a16:creationId xmlns:a16="http://schemas.microsoft.com/office/drawing/2014/main" id="{FE5EEEF9-40DA-5372-FC69-1A14211E219B}"/>
                  </a:ext>
                </a:extLst>
              </p:cNvPr>
              <p:cNvSpPr txBox="1">
                <a:spLocks noRot="1" noChangeAspect="1" noMove="1" noResize="1" noEditPoints="1" noAdjustHandles="1" noChangeArrowheads="1" noChangeShapeType="1" noTextEdit="1"/>
              </p:cNvSpPr>
              <p:nvPr/>
            </p:nvSpPr>
            <p:spPr>
              <a:xfrm>
                <a:off x="1371600" y="2136912"/>
                <a:ext cx="9161162" cy="2956963"/>
              </a:xfrm>
              <a:prstGeom prst="rect">
                <a:avLst/>
              </a:prstGeom>
              <a:blipFill>
                <a:blip r:embed="rId2"/>
                <a:stretch>
                  <a:fillRect/>
                </a:stretch>
              </a:blipFill>
            </p:spPr>
            <p:txBody>
              <a:bodyPr/>
              <a:lstStyle/>
              <a:p>
                <a:r>
                  <a:rPr lang="en-US">
                    <a:noFill/>
                  </a:rPr>
                  <a:t> </a:t>
                </a:r>
              </a:p>
            </p:txBody>
          </p:sp>
        </mc:Fallback>
      </mc:AlternateContent>
      <p:sp>
        <p:nvSpPr>
          <p:cNvPr id="3" name="Foliennummernplatzhalter 2">
            <a:extLst>
              <a:ext uri="{FF2B5EF4-FFF2-40B4-BE49-F238E27FC236}">
                <a16:creationId xmlns:a16="http://schemas.microsoft.com/office/drawing/2014/main" id="{AB6986E5-3191-0E76-E8A0-2C8D32A3D961}"/>
              </a:ext>
            </a:extLst>
          </p:cNvPr>
          <p:cNvSpPr>
            <a:spLocks noGrp="1"/>
          </p:cNvSpPr>
          <p:nvPr>
            <p:ph type="sldNum" sz="quarter" idx="12"/>
          </p:nvPr>
        </p:nvSpPr>
        <p:spPr/>
        <p:txBody>
          <a:bodyPr/>
          <a:lstStyle/>
          <a:p>
            <a:fld id="{A0B92CD8-FF24-4321-9188-DC9BF5755683}" type="slidenum">
              <a:rPr lang="en-US" smtClean="0"/>
              <a:t>58</a:t>
            </a:fld>
            <a:endParaRPr lang="en-US"/>
          </a:p>
        </p:txBody>
      </p:sp>
    </p:spTree>
    <p:extLst>
      <p:ext uri="{BB962C8B-B14F-4D97-AF65-F5344CB8AC3E}">
        <p14:creationId xmlns:p14="http://schemas.microsoft.com/office/powerpoint/2010/main" val="3444090368"/>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3C59CE0-4E27-04B2-51C1-A9E47677BBAF}"/>
              </a:ext>
            </a:extLst>
          </p:cNvPr>
          <p:cNvSpPr>
            <a:spLocks noGrp="1"/>
          </p:cNvSpPr>
          <p:nvPr>
            <p:ph type="title"/>
          </p:nvPr>
        </p:nvSpPr>
        <p:spPr/>
        <p:txBody>
          <a:bodyPr/>
          <a:lstStyle/>
          <a:p>
            <a:r>
              <a:rPr lang="en-US"/>
              <a:t>Greedy coloring</a:t>
            </a:r>
          </a:p>
        </p:txBody>
      </p:sp>
      <p:sp>
        <p:nvSpPr>
          <p:cNvPr id="4" name="Foliennummernplatzhalter 3">
            <a:extLst>
              <a:ext uri="{FF2B5EF4-FFF2-40B4-BE49-F238E27FC236}">
                <a16:creationId xmlns:a16="http://schemas.microsoft.com/office/drawing/2014/main" id="{82CB7EF3-E8FC-DD3C-5724-F8DCE090B1D1}"/>
              </a:ext>
            </a:extLst>
          </p:cNvPr>
          <p:cNvSpPr>
            <a:spLocks noGrp="1"/>
          </p:cNvSpPr>
          <p:nvPr>
            <p:ph type="sldNum" sz="quarter" idx="12"/>
          </p:nvPr>
        </p:nvSpPr>
        <p:spPr/>
        <p:txBody>
          <a:bodyPr/>
          <a:lstStyle/>
          <a:p>
            <a:fld id="{A0B92CD8-FF24-4321-9188-DC9BF5755683}" type="slidenum">
              <a:rPr lang="en-US" smtClean="0"/>
              <a:pPr/>
              <a:t>59</a:t>
            </a:fld>
            <a:endParaRPr lang="en-US"/>
          </a:p>
        </p:txBody>
      </p:sp>
      <p:sp>
        <p:nvSpPr>
          <p:cNvPr id="5" name="Textfeld 4">
            <a:extLst>
              <a:ext uri="{FF2B5EF4-FFF2-40B4-BE49-F238E27FC236}">
                <a16:creationId xmlns:a16="http://schemas.microsoft.com/office/drawing/2014/main" id="{EF19156F-8E1B-E050-6315-C302E1595125}"/>
              </a:ext>
            </a:extLst>
          </p:cNvPr>
          <p:cNvSpPr txBox="1"/>
          <p:nvPr/>
        </p:nvSpPr>
        <p:spPr>
          <a:xfrm>
            <a:off x="838199" y="1604434"/>
            <a:ext cx="10397067" cy="3745513"/>
          </a:xfrm>
          <a:prstGeom prst="rect">
            <a:avLst/>
          </a:prstGeom>
          <a:noFill/>
        </p:spPr>
        <p:txBody>
          <a:bodyPr wrap="square" rtlCol="0">
            <a:spAutoFit/>
          </a:bodyPr>
          <a:lstStyle/>
          <a:p>
            <a:pPr>
              <a:lnSpc>
                <a:spcPct val="107000"/>
              </a:lnSpc>
              <a:spcAft>
                <a:spcPts val="800"/>
              </a:spcAft>
            </a:pPr>
            <a:r>
              <a:rPr lang="en-US" sz="3200">
                <a:effectLst/>
                <a:latin typeface="Roboto" panose="02000000000000000000" pitchFamily="2" charset="0"/>
                <a:ea typeface="Calibri" panose="020F0502020204030204" pitchFamily="34" charset="0"/>
                <a:cs typeface="Times New Roman" panose="02020603050405020304" pitchFamily="18" charset="0"/>
              </a:rPr>
              <a:t>Practically we do not use the optimal solution but some good coloring found by a </a:t>
            </a:r>
            <a:r>
              <a:rPr lang="en-US" sz="3200">
                <a:solidFill>
                  <a:srgbClr val="2F5496"/>
                </a:solidFill>
                <a:effectLst/>
                <a:latin typeface="Roboto" panose="02000000000000000000" pitchFamily="2" charset="0"/>
                <a:ea typeface="Calibri" panose="020F0502020204030204" pitchFamily="34" charset="0"/>
                <a:cs typeface="Times New Roman" panose="02020603050405020304" pitchFamily="18" charset="0"/>
              </a:rPr>
              <a:t>greedy algorithm</a:t>
            </a:r>
            <a:r>
              <a:rPr lang="en-US" sz="3200">
                <a:solidFill>
                  <a:srgbClr val="2F5496"/>
                </a:solidFill>
                <a:latin typeface="Roboto" panose="02000000000000000000" pitchFamily="2" charset="0"/>
                <a:ea typeface="Calibri" panose="020F0502020204030204" pitchFamily="34" charset="0"/>
                <a:cs typeface="Times New Roman" panose="02020603050405020304" pitchFamily="18" charset="0"/>
              </a:rPr>
              <a:t> </a:t>
            </a:r>
            <a:r>
              <a:rPr lang="en-US" sz="3200">
                <a:latin typeface="Roboto" panose="02000000000000000000" pitchFamily="2" charset="0"/>
                <a:ea typeface="Calibri" panose="020F0502020204030204" pitchFamily="34" charset="0"/>
                <a:cs typeface="Times New Roman" panose="02020603050405020304" pitchFamily="18" charset="0"/>
              </a:rPr>
              <a:t>(the following one worked the best for our problem)</a:t>
            </a:r>
            <a:endParaRPr lang="de-DE" sz="3200">
              <a:effectLst/>
              <a:latin typeface="Roboto" panose="02000000000000000000" pitchFamily="2" charset="0"/>
              <a:ea typeface="Calibri" panose="020F0502020204030204" pitchFamily="34" charset="0"/>
              <a:cs typeface="Times New Roman" panose="02020603050405020304" pitchFamily="18" charset="0"/>
            </a:endParaRPr>
          </a:p>
          <a:p>
            <a:pPr marL="457200" indent="-457200">
              <a:buAutoNum type="arabicPeriod"/>
            </a:pPr>
            <a:r>
              <a:rPr lang="en-US" sz="3200"/>
              <a:t>Generate a reverse-ordered list of the nodes by the node-degree, i. e. number of edges incident on a node</a:t>
            </a:r>
          </a:p>
          <a:p>
            <a:pPr marL="457200" indent="-457200">
              <a:buAutoNum type="arabicPeriod"/>
            </a:pPr>
            <a:r>
              <a:rPr lang="en-US" sz="3200"/>
              <a:t>Go through this list (i. e. highest degree first) and choose the smallest color index possible for every node</a:t>
            </a:r>
          </a:p>
        </p:txBody>
      </p:sp>
    </p:spTree>
    <p:extLst>
      <p:ext uri="{BB962C8B-B14F-4D97-AF65-F5344CB8AC3E}">
        <p14:creationId xmlns:p14="http://schemas.microsoft.com/office/powerpoint/2010/main" val="14811704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0F76ADF1-0AA0-1728-019D-079EBCBE48BA}"/>
              </a:ext>
            </a:extLst>
          </p:cNvPr>
          <p:cNvSpPr>
            <a:spLocks noGrp="1"/>
          </p:cNvSpPr>
          <p:nvPr>
            <p:ph type="title"/>
          </p:nvPr>
        </p:nvSpPr>
        <p:spPr/>
        <p:txBody>
          <a:bodyPr/>
          <a:lstStyle/>
          <a:p>
            <a:r>
              <a:rPr lang="en-US"/>
              <a:t>Table of Contents</a:t>
            </a:r>
          </a:p>
        </p:txBody>
      </p:sp>
      <p:sp>
        <p:nvSpPr>
          <p:cNvPr id="3" name="Inhaltsplatzhalter 2">
            <a:extLst>
              <a:ext uri="{FF2B5EF4-FFF2-40B4-BE49-F238E27FC236}">
                <a16:creationId xmlns:a16="http://schemas.microsoft.com/office/drawing/2014/main" id="{182A2E70-CE8F-27D9-B5DA-7735305F6E62}"/>
              </a:ext>
            </a:extLst>
          </p:cNvPr>
          <p:cNvSpPr>
            <a:spLocks noGrp="1"/>
          </p:cNvSpPr>
          <p:nvPr>
            <p:ph idx="1"/>
          </p:nvPr>
        </p:nvSpPr>
        <p:spPr/>
        <p:txBody>
          <a:bodyPr/>
          <a:lstStyle/>
          <a:p>
            <a:r>
              <a:rPr lang="en-US"/>
              <a:t>Some Classical Methods for Solving ODEs</a:t>
            </a:r>
          </a:p>
          <a:p>
            <a:r>
              <a:rPr lang="en-US"/>
              <a:t>The Problem of Conserved Quantities</a:t>
            </a:r>
          </a:p>
          <a:p>
            <a:r>
              <a:rPr lang="en-US"/>
              <a:t>The Problem of Stiffness</a:t>
            </a:r>
          </a:p>
          <a:p>
            <a:r>
              <a:rPr lang="en-US"/>
              <a:t>Efficiently Solving Stiff ODEs</a:t>
            </a:r>
          </a:p>
          <a:p>
            <a:r>
              <a:rPr lang="en-US"/>
              <a:t>Breakdown of Classical Methods &amp; Outlook</a:t>
            </a:r>
          </a:p>
          <a:p>
            <a:r>
              <a:rPr lang="en-US"/>
              <a:t>Key insights to take away</a:t>
            </a:r>
          </a:p>
        </p:txBody>
      </p:sp>
      <p:sp>
        <p:nvSpPr>
          <p:cNvPr id="4" name="Foliennummernplatzhalter 3">
            <a:extLst>
              <a:ext uri="{FF2B5EF4-FFF2-40B4-BE49-F238E27FC236}">
                <a16:creationId xmlns:a16="http://schemas.microsoft.com/office/drawing/2014/main" id="{1D4200A1-9CDC-E685-AC91-F056E1D080BF}"/>
              </a:ext>
            </a:extLst>
          </p:cNvPr>
          <p:cNvSpPr>
            <a:spLocks noGrp="1"/>
          </p:cNvSpPr>
          <p:nvPr>
            <p:ph type="sldNum" sz="quarter" idx="12"/>
          </p:nvPr>
        </p:nvSpPr>
        <p:spPr/>
        <p:txBody>
          <a:bodyPr/>
          <a:lstStyle/>
          <a:p>
            <a:fld id="{A0B92CD8-FF24-4321-9188-DC9BF5755683}" type="slidenum">
              <a:rPr lang="en-US" smtClean="0"/>
              <a:t>6</a:t>
            </a:fld>
            <a:endParaRPr lang="en-US"/>
          </a:p>
        </p:txBody>
      </p:sp>
      <p:cxnSp>
        <p:nvCxnSpPr>
          <p:cNvPr id="381" name="Gerader Verbinder 380">
            <a:extLst>
              <a:ext uri="{FF2B5EF4-FFF2-40B4-BE49-F238E27FC236}">
                <a16:creationId xmlns:a16="http://schemas.microsoft.com/office/drawing/2014/main" id="{2E9B7EFE-A395-0ECB-282A-C3875F99E349}"/>
              </a:ext>
            </a:extLst>
          </p:cNvPr>
          <p:cNvCxnSpPr>
            <a:cxnSpLocks/>
          </p:cNvCxnSpPr>
          <p:nvPr/>
        </p:nvCxnSpPr>
        <p:spPr>
          <a:xfrm>
            <a:off x="7988300" y="1924050"/>
            <a:ext cx="0" cy="1803400"/>
          </a:xfrm>
          <a:prstGeom prst="line">
            <a:avLst/>
          </a:prstGeom>
          <a:ln w="57150">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383" name="Textfeld 382">
            <a:extLst>
              <a:ext uri="{FF2B5EF4-FFF2-40B4-BE49-F238E27FC236}">
                <a16:creationId xmlns:a16="http://schemas.microsoft.com/office/drawing/2014/main" id="{E3849322-D6FA-2B26-AFA7-C3182AF1FEF9}"/>
              </a:ext>
            </a:extLst>
          </p:cNvPr>
          <p:cNvSpPr txBox="1"/>
          <p:nvPr/>
        </p:nvSpPr>
        <p:spPr>
          <a:xfrm rot="5400000">
            <a:off x="7524485" y="2530809"/>
            <a:ext cx="1808508" cy="584775"/>
          </a:xfrm>
          <a:prstGeom prst="rect">
            <a:avLst/>
          </a:prstGeom>
          <a:noFill/>
        </p:spPr>
        <p:txBody>
          <a:bodyPr wrap="none" rtlCol="0">
            <a:spAutoFit/>
          </a:bodyPr>
          <a:lstStyle/>
          <a:p>
            <a:r>
              <a:rPr lang="en-US" sz="3200"/>
              <a:t>main part</a:t>
            </a:r>
          </a:p>
        </p:txBody>
      </p:sp>
    </p:spTree>
    <p:extLst>
      <p:ext uri="{BB962C8B-B14F-4D97-AF65-F5344CB8AC3E}">
        <p14:creationId xmlns:p14="http://schemas.microsoft.com/office/powerpoint/2010/main" val="1089628340"/>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400E453B-A398-6739-531A-E5A4409E2C30}"/>
              </a:ext>
            </a:extLst>
          </p:cNvPr>
          <p:cNvSpPr>
            <a:spLocks noGrp="1"/>
          </p:cNvSpPr>
          <p:nvPr>
            <p:ph type="sldNum" sz="quarter" idx="12"/>
          </p:nvPr>
        </p:nvSpPr>
        <p:spPr/>
        <p:txBody>
          <a:bodyPr/>
          <a:lstStyle/>
          <a:p>
            <a:fld id="{A0B92CD8-FF24-4321-9188-DC9BF5755683}" type="slidenum">
              <a:rPr lang="en-US" smtClean="0"/>
              <a:pPr/>
              <a:t>60</a:t>
            </a:fld>
            <a:endParaRPr lang="en-US"/>
          </a:p>
        </p:txBody>
      </p:sp>
      <p:pic>
        <p:nvPicPr>
          <p:cNvPr id="6" name="Grafik 5">
            <a:extLst>
              <a:ext uri="{FF2B5EF4-FFF2-40B4-BE49-F238E27FC236}">
                <a16:creationId xmlns:a16="http://schemas.microsoft.com/office/drawing/2014/main" id="{A230B3E3-6EE7-1DB7-2DD8-ED3A1C41349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6423502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61</a:t>
            </a:fld>
            <a:endParaRPr lang="en-US"/>
          </a:p>
        </p:txBody>
      </p:sp>
      <p:pic>
        <p:nvPicPr>
          <p:cNvPr id="8" name="Grafik 7">
            <a:extLst>
              <a:ext uri="{FF2B5EF4-FFF2-40B4-BE49-F238E27FC236}">
                <a16:creationId xmlns:a16="http://schemas.microsoft.com/office/drawing/2014/main" id="{26275139-FB64-1827-82E2-65BB8E5D6599}"/>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412167885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62</a:t>
            </a:fld>
            <a:endParaRPr lang="en-US"/>
          </a:p>
        </p:txBody>
      </p:sp>
      <p:pic>
        <p:nvPicPr>
          <p:cNvPr id="3" name="Grafik 2">
            <a:extLst>
              <a:ext uri="{FF2B5EF4-FFF2-40B4-BE49-F238E27FC236}">
                <a16:creationId xmlns:a16="http://schemas.microsoft.com/office/drawing/2014/main" id="{7308D211-9D09-D5EB-F9E4-4C9AF1ACE6C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148764399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63</a:t>
            </a:fld>
            <a:endParaRPr lang="en-US"/>
          </a:p>
        </p:txBody>
      </p:sp>
      <p:pic>
        <p:nvPicPr>
          <p:cNvPr id="3" name="Grafik 2">
            <a:extLst>
              <a:ext uri="{FF2B5EF4-FFF2-40B4-BE49-F238E27FC236}">
                <a16:creationId xmlns:a16="http://schemas.microsoft.com/office/drawing/2014/main" id="{A36F5A24-A3FE-F4C7-BAFA-5BA7D0E079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13040986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64</a:t>
            </a:fld>
            <a:endParaRPr lang="en-US"/>
          </a:p>
        </p:txBody>
      </p:sp>
      <p:pic>
        <p:nvPicPr>
          <p:cNvPr id="3" name="Grafik 2">
            <a:extLst>
              <a:ext uri="{FF2B5EF4-FFF2-40B4-BE49-F238E27FC236}">
                <a16:creationId xmlns:a16="http://schemas.microsoft.com/office/drawing/2014/main" id="{BCC2AA7F-3C88-D1B8-7043-428B89433F5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337595054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65</a:t>
            </a:fld>
            <a:endParaRPr lang="en-US"/>
          </a:p>
        </p:txBody>
      </p:sp>
      <p:pic>
        <p:nvPicPr>
          <p:cNvPr id="3" name="Grafik 2">
            <a:extLst>
              <a:ext uri="{FF2B5EF4-FFF2-40B4-BE49-F238E27FC236}">
                <a16:creationId xmlns:a16="http://schemas.microsoft.com/office/drawing/2014/main" id="{D31B90BC-C3EC-DC43-7765-05E2BE2D89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3263144178"/>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66</a:t>
            </a:fld>
            <a:endParaRPr lang="en-US"/>
          </a:p>
        </p:txBody>
      </p:sp>
      <p:pic>
        <p:nvPicPr>
          <p:cNvPr id="3" name="Grafik 2">
            <a:extLst>
              <a:ext uri="{FF2B5EF4-FFF2-40B4-BE49-F238E27FC236}">
                <a16:creationId xmlns:a16="http://schemas.microsoft.com/office/drawing/2014/main" id="{08D3256D-98C5-F828-7A0E-3AA1F5517243}"/>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74508538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67</a:t>
            </a:fld>
            <a:endParaRPr lang="en-US"/>
          </a:p>
        </p:txBody>
      </p:sp>
      <p:pic>
        <p:nvPicPr>
          <p:cNvPr id="3" name="Grafik 2">
            <a:extLst>
              <a:ext uri="{FF2B5EF4-FFF2-40B4-BE49-F238E27FC236}">
                <a16:creationId xmlns:a16="http://schemas.microsoft.com/office/drawing/2014/main" id="{2C5A252C-15FB-83B4-81FA-3AD369E8649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3075404482"/>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68</a:t>
            </a:fld>
            <a:endParaRPr lang="en-US"/>
          </a:p>
        </p:txBody>
      </p:sp>
      <p:pic>
        <p:nvPicPr>
          <p:cNvPr id="3" name="Grafik 2">
            <a:extLst>
              <a:ext uri="{FF2B5EF4-FFF2-40B4-BE49-F238E27FC236}">
                <a16:creationId xmlns:a16="http://schemas.microsoft.com/office/drawing/2014/main" id="{DC6BFCF4-A2AB-0D44-0F26-8F12D70E73A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391603824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69</a:t>
            </a:fld>
            <a:endParaRPr lang="en-US"/>
          </a:p>
        </p:txBody>
      </p:sp>
      <p:pic>
        <p:nvPicPr>
          <p:cNvPr id="3" name="Grafik 2">
            <a:extLst>
              <a:ext uri="{FF2B5EF4-FFF2-40B4-BE49-F238E27FC236}">
                <a16:creationId xmlns:a16="http://schemas.microsoft.com/office/drawing/2014/main" id="{2895EAF0-4C1A-56FA-EED0-572FDB0664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159458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D63DAB7-1811-547D-3F9D-EDA1714030F5}"/>
              </a:ext>
            </a:extLst>
          </p:cNvPr>
          <p:cNvSpPr>
            <a:spLocks noGrp="1"/>
          </p:cNvSpPr>
          <p:nvPr>
            <p:ph type="title"/>
          </p:nvPr>
        </p:nvSpPr>
        <p:spPr>
          <a:xfrm>
            <a:off x="1311275" y="3040459"/>
            <a:ext cx="9569450" cy="777081"/>
          </a:xfrm>
        </p:spPr>
        <p:txBody>
          <a:bodyPr/>
          <a:lstStyle/>
          <a:p>
            <a:r>
              <a:rPr lang="en-US">
                <a:solidFill>
                  <a:schemeClr val="accent1">
                    <a:lumMod val="50000"/>
                  </a:schemeClr>
                </a:solidFill>
              </a:rPr>
              <a:t>Some Classical Methods for Solving ODEs</a:t>
            </a:r>
          </a:p>
        </p:txBody>
      </p:sp>
      <p:sp>
        <p:nvSpPr>
          <p:cNvPr id="3" name="Foliennummernplatzhalter 2">
            <a:extLst>
              <a:ext uri="{FF2B5EF4-FFF2-40B4-BE49-F238E27FC236}">
                <a16:creationId xmlns:a16="http://schemas.microsoft.com/office/drawing/2014/main" id="{AFC0F883-DA04-2D98-937B-BDC17FFE19FB}"/>
              </a:ext>
            </a:extLst>
          </p:cNvPr>
          <p:cNvSpPr>
            <a:spLocks noGrp="1"/>
          </p:cNvSpPr>
          <p:nvPr>
            <p:ph type="sldNum" sz="quarter" idx="12"/>
          </p:nvPr>
        </p:nvSpPr>
        <p:spPr/>
        <p:txBody>
          <a:bodyPr/>
          <a:lstStyle/>
          <a:p>
            <a:fld id="{A0B92CD8-FF24-4321-9188-DC9BF5755683}" type="slidenum">
              <a:rPr lang="en-US" smtClean="0"/>
              <a:t>7</a:t>
            </a:fld>
            <a:endParaRPr lang="en-US"/>
          </a:p>
        </p:txBody>
      </p:sp>
    </p:spTree>
    <p:extLst>
      <p:ext uri="{BB962C8B-B14F-4D97-AF65-F5344CB8AC3E}">
        <p14:creationId xmlns:p14="http://schemas.microsoft.com/office/powerpoint/2010/main" val="336155317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70</a:t>
            </a:fld>
            <a:endParaRPr lang="en-US"/>
          </a:p>
        </p:txBody>
      </p:sp>
      <p:pic>
        <p:nvPicPr>
          <p:cNvPr id="3" name="Grafik 2">
            <a:extLst>
              <a:ext uri="{FF2B5EF4-FFF2-40B4-BE49-F238E27FC236}">
                <a16:creationId xmlns:a16="http://schemas.microsoft.com/office/drawing/2014/main" id="{30354F57-323B-319D-7D7B-4B884EF17BA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26078176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71</a:t>
            </a:fld>
            <a:endParaRPr lang="en-US"/>
          </a:p>
        </p:txBody>
      </p:sp>
      <p:pic>
        <p:nvPicPr>
          <p:cNvPr id="3" name="Grafik 2">
            <a:extLst>
              <a:ext uri="{FF2B5EF4-FFF2-40B4-BE49-F238E27FC236}">
                <a16:creationId xmlns:a16="http://schemas.microsoft.com/office/drawing/2014/main" id="{C6DAC3E4-51A5-8157-6C0F-93044797D1A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14907446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72</a:t>
            </a:fld>
            <a:endParaRPr lang="en-US"/>
          </a:p>
        </p:txBody>
      </p:sp>
      <p:pic>
        <p:nvPicPr>
          <p:cNvPr id="3" name="Grafik 2">
            <a:extLst>
              <a:ext uri="{FF2B5EF4-FFF2-40B4-BE49-F238E27FC236}">
                <a16:creationId xmlns:a16="http://schemas.microsoft.com/office/drawing/2014/main" id="{84D5D165-EA59-6CE0-E3E9-EA5FA39DED0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Tree>
    <p:extLst>
      <p:ext uri="{BB962C8B-B14F-4D97-AF65-F5344CB8AC3E}">
        <p14:creationId xmlns:p14="http://schemas.microsoft.com/office/powerpoint/2010/main" val="217243814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EF83ED54-8E83-FEE2-2389-5AB3696BD1D4}"/>
              </a:ext>
            </a:extLst>
          </p:cNvPr>
          <p:cNvSpPr>
            <a:spLocks noGrp="1"/>
          </p:cNvSpPr>
          <p:nvPr>
            <p:ph type="sldNum" sz="quarter" idx="12"/>
          </p:nvPr>
        </p:nvSpPr>
        <p:spPr/>
        <p:txBody>
          <a:bodyPr/>
          <a:lstStyle/>
          <a:p>
            <a:fld id="{A0B92CD8-FF24-4321-9188-DC9BF5755683}" type="slidenum">
              <a:rPr lang="en-US" smtClean="0"/>
              <a:pPr/>
              <a:t>73</a:t>
            </a:fld>
            <a:endParaRPr lang="en-US"/>
          </a:p>
        </p:txBody>
      </p:sp>
      <p:pic>
        <p:nvPicPr>
          <p:cNvPr id="3" name="Grafik 2">
            <a:extLst>
              <a:ext uri="{FF2B5EF4-FFF2-40B4-BE49-F238E27FC236}">
                <a16:creationId xmlns:a16="http://schemas.microsoft.com/office/drawing/2014/main" id="{9E1C8389-1171-2394-2E78-0250642523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286000" y="571500"/>
            <a:ext cx="7620000" cy="5715000"/>
          </a:xfrm>
          <a:prstGeom prst="rect">
            <a:avLst/>
          </a:prstGeom>
        </p:spPr>
      </p:pic>
      <p:sp>
        <p:nvSpPr>
          <p:cNvPr id="379" name="Textfeld 378">
            <a:extLst>
              <a:ext uri="{FF2B5EF4-FFF2-40B4-BE49-F238E27FC236}">
                <a16:creationId xmlns:a16="http://schemas.microsoft.com/office/drawing/2014/main" id="{019CCEA3-B989-EA88-8740-1808D0FFE126}"/>
              </a:ext>
            </a:extLst>
          </p:cNvPr>
          <p:cNvSpPr txBox="1"/>
          <p:nvPr/>
        </p:nvSpPr>
        <p:spPr>
          <a:xfrm>
            <a:off x="7614075" y="5689600"/>
            <a:ext cx="3192412" cy="369332"/>
          </a:xfrm>
          <a:prstGeom prst="rect">
            <a:avLst/>
          </a:prstGeom>
          <a:noFill/>
        </p:spPr>
        <p:txBody>
          <a:bodyPr wrap="none" rtlCol="0">
            <a:spAutoFit/>
          </a:bodyPr>
          <a:lstStyle/>
          <a:p>
            <a:r>
              <a:rPr lang="en-US">
                <a:hlinkClick r:id="rId4" action="ppaction://hlinksldjump"/>
              </a:rPr>
              <a:t>back to the main presentation :)</a:t>
            </a:r>
            <a:endParaRPr lang="en-US"/>
          </a:p>
        </p:txBody>
      </p:sp>
    </p:spTree>
    <p:extLst>
      <p:ext uri="{BB962C8B-B14F-4D97-AF65-F5344CB8AC3E}">
        <p14:creationId xmlns:p14="http://schemas.microsoft.com/office/powerpoint/2010/main" val="150612962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9735CFFA-1E08-147D-9529-309690B47A01}"/>
              </a:ext>
            </a:extLst>
          </p:cNvPr>
          <p:cNvSpPr>
            <a:spLocks noGrp="1"/>
          </p:cNvSpPr>
          <p:nvPr>
            <p:ph type="title"/>
          </p:nvPr>
        </p:nvSpPr>
        <p:spPr>
          <a:xfrm>
            <a:off x="838200" y="70553"/>
            <a:ext cx="10515600" cy="1325563"/>
          </a:xfrm>
        </p:spPr>
        <p:txBody>
          <a:bodyPr/>
          <a:lstStyle/>
          <a:p>
            <a:r>
              <a:rPr lang="en-US"/>
              <a:t>Symplectic integrators and Liouville’s theorem</a:t>
            </a:r>
          </a:p>
        </p:txBody>
      </p:sp>
      <p:sp>
        <p:nvSpPr>
          <p:cNvPr id="4" name="Foliennummernplatzhalter 3">
            <a:extLst>
              <a:ext uri="{FF2B5EF4-FFF2-40B4-BE49-F238E27FC236}">
                <a16:creationId xmlns:a16="http://schemas.microsoft.com/office/drawing/2014/main" id="{14F0D4D3-96E3-F0B1-C0C5-1FD762046D0C}"/>
              </a:ext>
            </a:extLst>
          </p:cNvPr>
          <p:cNvSpPr>
            <a:spLocks noGrp="1"/>
          </p:cNvSpPr>
          <p:nvPr>
            <p:ph type="sldNum" sz="quarter" idx="12"/>
          </p:nvPr>
        </p:nvSpPr>
        <p:spPr/>
        <p:txBody>
          <a:bodyPr/>
          <a:lstStyle/>
          <a:p>
            <a:fld id="{A0B92CD8-FF24-4321-9188-DC9BF5755683}" type="slidenum">
              <a:rPr lang="en-US" smtClean="0"/>
              <a:pPr/>
              <a:t>74</a:t>
            </a:fld>
            <a:endParaRPr lang="en-US"/>
          </a:p>
        </p:txBody>
      </p:sp>
      <p:sp>
        <p:nvSpPr>
          <p:cNvPr id="5" name="Textfeld 4">
            <a:extLst>
              <a:ext uri="{FF2B5EF4-FFF2-40B4-BE49-F238E27FC236}">
                <a16:creationId xmlns:a16="http://schemas.microsoft.com/office/drawing/2014/main" id="{9999DD86-66C9-79FC-F30B-71FD30E963CD}"/>
              </a:ext>
            </a:extLst>
          </p:cNvPr>
          <p:cNvSpPr txBox="1"/>
          <p:nvPr/>
        </p:nvSpPr>
        <p:spPr>
          <a:xfrm>
            <a:off x="838200" y="1524257"/>
            <a:ext cx="10674648" cy="4832092"/>
          </a:xfrm>
          <a:prstGeom prst="rect">
            <a:avLst/>
          </a:prstGeom>
          <a:noFill/>
        </p:spPr>
        <p:txBody>
          <a:bodyPr wrap="square" rtlCol="0">
            <a:spAutoFit/>
          </a:bodyPr>
          <a:lstStyle/>
          <a:p>
            <a:r>
              <a:rPr lang="en-US" sz="2800" b="0" i="0">
                <a:solidFill>
                  <a:srgbClr val="000000"/>
                </a:solidFill>
                <a:effectLst/>
              </a:rPr>
              <a:t>It is interesting to look at the </a:t>
            </a:r>
            <a:r>
              <a:rPr lang="en-US" sz="2800" b="0" i="0">
                <a:solidFill>
                  <a:srgbClr val="0070C0"/>
                </a:solidFill>
                <a:effectLst/>
              </a:rPr>
              <a:t>«area» in phase space occupied by our group of particles</a:t>
            </a:r>
            <a:r>
              <a:rPr lang="en-US" sz="2800" b="0" i="0">
                <a:solidFill>
                  <a:srgbClr val="000000"/>
                </a:solidFill>
                <a:effectLst/>
              </a:rPr>
              <a:t>. Actually it’s not really an area in the Euclidean sense, but rather </a:t>
            </a:r>
            <a:r>
              <a:rPr lang="en-US" sz="2800" b="0" i="0">
                <a:solidFill>
                  <a:srgbClr val="0070C0"/>
                </a:solidFill>
                <a:effectLst/>
              </a:rPr>
              <a:t>a bivector in the Clifford Algebra sense</a:t>
            </a:r>
            <a:r>
              <a:rPr lang="en-US" sz="2800" b="0" i="0">
                <a:solidFill>
                  <a:srgbClr val="000000"/>
                </a:solidFill>
                <a:effectLst/>
              </a:rPr>
              <a:t>. If you’re not familiar with bivectors, to a good approximation you can cross out the word bivector every time you see it and replace it with the word “area” – but keep in mind that it is </a:t>
            </a:r>
            <a:r>
              <a:rPr lang="en-US" sz="2800" b="0" i="0">
                <a:solidFill>
                  <a:srgbClr val="0070C0"/>
                </a:solidFill>
                <a:effectLst/>
              </a:rPr>
              <a:t>an </a:t>
            </a:r>
            <a:r>
              <a:rPr lang="en-US" sz="2800" b="0" i="1">
                <a:solidFill>
                  <a:srgbClr val="0070C0"/>
                </a:solidFill>
                <a:effectLst/>
              </a:rPr>
              <a:t>oriented</a:t>
            </a:r>
            <a:r>
              <a:rPr lang="en-US" sz="2800" b="0" i="0">
                <a:solidFill>
                  <a:srgbClr val="0070C0"/>
                </a:solidFill>
                <a:effectLst/>
              </a:rPr>
              <a:t> area</a:t>
            </a:r>
            <a:r>
              <a:rPr lang="en-US" sz="2800" b="0" i="0">
                <a:solidFill>
                  <a:srgbClr val="000000"/>
                </a:solidFill>
                <a:effectLst/>
              </a:rPr>
              <a:t>. Just as two vectors can have the same length but different direction, two bivectors can have the same area and different orientation. In two dimensions, we reckon the bivector as negative or positive, depending on whether we go around the boundary in the clockwise or counterclockwise direction (respectively). </a:t>
            </a:r>
            <a:endParaRPr lang="en-US" sz="2800"/>
          </a:p>
        </p:txBody>
      </p:sp>
      <p:sp>
        <p:nvSpPr>
          <p:cNvPr id="8" name="Textfeld 7">
            <a:extLst>
              <a:ext uri="{FF2B5EF4-FFF2-40B4-BE49-F238E27FC236}">
                <a16:creationId xmlns:a16="http://schemas.microsoft.com/office/drawing/2014/main" id="{65822BC8-C725-5B6C-6820-674178B1C744}"/>
              </a:ext>
            </a:extLst>
          </p:cNvPr>
          <p:cNvSpPr txBox="1"/>
          <p:nvPr/>
        </p:nvSpPr>
        <p:spPr>
          <a:xfrm>
            <a:off x="838200" y="1058701"/>
            <a:ext cx="7445756" cy="369332"/>
          </a:xfrm>
          <a:prstGeom prst="rect">
            <a:avLst/>
          </a:prstGeom>
          <a:noFill/>
        </p:spPr>
        <p:txBody>
          <a:bodyPr wrap="none" rtlCol="0">
            <a:spAutoFit/>
          </a:bodyPr>
          <a:lstStyle/>
          <a:p>
            <a:r>
              <a:rPr lang="en-US"/>
              <a:t>following texts taken from </a:t>
            </a:r>
            <a:r>
              <a:rPr lang="en-US">
                <a:hlinkClick r:id="rId2"/>
              </a:rPr>
              <a:t>https://www.av8n.com/physics/liouville-intro.htm</a:t>
            </a:r>
            <a:r>
              <a:rPr lang="en-US"/>
              <a:t> </a:t>
            </a:r>
          </a:p>
        </p:txBody>
      </p:sp>
    </p:spTree>
    <p:extLst>
      <p:ext uri="{BB962C8B-B14F-4D97-AF65-F5344CB8AC3E}">
        <p14:creationId xmlns:p14="http://schemas.microsoft.com/office/powerpoint/2010/main" val="29519148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Foliennummernplatzhalter 3">
            <a:extLst>
              <a:ext uri="{FF2B5EF4-FFF2-40B4-BE49-F238E27FC236}">
                <a16:creationId xmlns:a16="http://schemas.microsoft.com/office/drawing/2014/main" id="{0131443A-42D3-7176-DA00-7E6303318AE3}"/>
              </a:ext>
            </a:extLst>
          </p:cNvPr>
          <p:cNvSpPr>
            <a:spLocks noGrp="1"/>
          </p:cNvSpPr>
          <p:nvPr>
            <p:ph type="sldNum" sz="quarter" idx="12"/>
          </p:nvPr>
        </p:nvSpPr>
        <p:spPr/>
        <p:txBody>
          <a:bodyPr/>
          <a:lstStyle/>
          <a:p>
            <a:fld id="{A0B92CD8-FF24-4321-9188-DC9BF5755683}" type="slidenum">
              <a:rPr lang="en-US" smtClean="0"/>
              <a:pPr/>
              <a:t>75</a:t>
            </a:fld>
            <a:endParaRPr lang="en-US"/>
          </a:p>
        </p:txBody>
      </p:sp>
      <p:sp>
        <p:nvSpPr>
          <p:cNvPr id="5" name="Textfeld 4">
            <a:extLst>
              <a:ext uri="{FF2B5EF4-FFF2-40B4-BE49-F238E27FC236}">
                <a16:creationId xmlns:a16="http://schemas.microsoft.com/office/drawing/2014/main" id="{76EF86BB-373C-5B01-0127-C793616E8E07}"/>
              </a:ext>
            </a:extLst>
          </p:cNvPr>
          <p:cNvSpPr txBox="1"/>
          <p:nvPr/>
        </p:nvSpPr>
        <p:spPr>
          <a:xfrm>
            <a:off x="1021540" y="751344"/>
            <a:ext cx="10148919" cy="5355312"/>
          </a:xfrm>
          <a:prstGeom prst="rect">
            <a:avLst/>
          </a:prstGeom>
          <a:noFill/>
        </p:spPr>
        <p:txBody>
          <a:bodyPr wrap="square" rtlCol="0">
            <a:spAutoFit/>
          </a:bodyPr>
          <a:lstStyle/>
          <a:p>
            <a:r>
              <a:rPr lang="en-US" sz="5400" kern="1200">
                <a:solidFill>
                  <a:srgbClr val="2F5597"/>
                </a:solidFill>
                <a:effectLst/>
                <a:latin typeface="Calibri" panose="020F0502020204030204" pitchFamily="34" charset="0"/>
                <a:ea typeface="+mn-ea"/>
                <a:cs typeface="+mn-cs"/>
              </a:rPr>
              <a:t>Liouville</a:t>
            </a:r>
            <a:r>
              <a:rPr lang="en-US" sz="5400" kern="1200">
                <a:solidFill>
                  <a:srgbClr val="000000"/>
                </a:solidFill>
                <a:effectLst/>
                <a:latin typeface="Calibri" panose="020F0502020204030204" pitchFamily="34" charset="0"/>
                <a:ea typeface="+mn-ea"/>
                <a:cs typeface="+mn-cs"/>
              </a:rPr>
              <a:t>: </a:t>
            </a:r>
            <a:r>
              <a:rPr lang="en-US" sz="5400" b="0" i="0" kern="1200">
                <a:solidFill>
                  <a:srgbClr val="000000"/>
                </a:solidFill>
                <a:effectLst/>
                <a:latin typeface="Calibri" panose="020F0502020204030204" pitchFamily="34" charset="0"/>
                <a:ea typeface="+mn-ea"/>
                <a:cs typeface="+mn-cs"/>
              </a:rPr>
              <a:t>For any group of points, the total bivector (in phase space) occupied by the group remains unchanged over time, as the group flows along in accordance with the laws of motion.</a:t>
            </a:r>
            <a:endParaRPr lang="de-DE" sz="5400">
              <a:effectLst/>
            </a:endParaRPr>
          </a:p>
          <a:p>
            <a:endParaRPr lang="en-US"/>
          </a:p>
        </p:txBody>
      </p:sp>
    </p:spTree>
    <p:extLst>
      <p:ext uri="{BB962C8B-B14F-4D97-AF65-F5344CB8AC3E}">
        <p14:creationId xmlns:p14="http://schemas.microsoft.com/office/powerpoint/2010/main" val="27111346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D72CD774-0941-7122-AAE5-53F3C4AE4CF7}"/>
              </a:ext>
            </a:extLst>
          </p:cNvPr>
          <p:cNvSpPr>
            <a:spLocks noGrp="1"/>
          </p:cNvSpPr>
          <p:nvPr>
            <p:ph type="title"/>
          </p:nvPr>
        </p:nvSpPr>
        <p:spPr>
          <a:xfrm rot="16200000">
            <a:off x="-1038900" y="2623085"/>
            <a:ext cx="5352286" cy="1325563"/>
          </a:xfrm>
        </p:spPr>
        <p:txBody>
          <a:bodyPr>
            <a:normAutofit/>
          </a:bodyPr>
          <a:lstStyle/>
          <a:p>
            <a:r>
              <a:rPr lang="en-US"/>
              <a:t>Additional figure </a:t>
            </a:r>
            <a:br>
              <a:rPr lang="en-US"/>
            </a:br>
            <a:r>
              <a:rPr lang="en-US"/>
              <a:t>regarding the outlook</a:t>
            </a:r>
          </a:p>
        </p:txBody>
      </p:sp>
      <p:sp>
        <p:nvSpPr>
          <p:cNvPr id="4" name="Foliennummernplatzhalter 3">
            <a:extLst>
              <a:ext uri="{FF2B5EF4-FFF2-40B4-BE49-F238E27FC236}">
                <a16:creationId xmlns:a16="http://schemas.microsoft.com/office/drawing/2014/main" id="{30ED1469-CEAD-5932-625B-DEC2309B2A69}"/>
              </a:ext>
            </a:extLst>
          </p:cNvPr>
          <p:cNvSpPr>
            <a:spLocks noGrp="1"/>
          </p:cNvSpPr>
          <p:nvPr>
            <p:ph type="sldNum" sz="quarter" idx="12"/>
          </p:nvPr>
        </p:nvSpPr>
        <p:spPr/>
        <p:txBody>
          <a:bodyPr/>
          <a:lstStyle/>
          <a:p>
            <a:fld id="{A0B92CD8-FF24-4321-9188-DC9BF5755683}" type="slidenum">
              <a:rPr lang="en-US" smtClean="0"/>
              <a:pPr/>
              <a:t>76</a:t>
            </a:fld>
            <a:endParaRPr lang="en-US"/>
          </a:p>
        </p:txBody>
      </p:sp>
      <p:pic>
        <p:nvPicPr>
          <p:cNvPr id="6" name="Grafik 5">
            <a:extLst>
              <a:ext uri="{FF2B5EF4-FFF2-40B4-BE49-F238E27FC236}">
                <a16:creationId xmlns:a16="http://schemas.microsoft.com/office/drawing/2014/main" id="{3E334243-1A4C-9272-CC60-D56CFA51916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p:blipFill>
        <p:spPr>
          <a:xfrm>
            <a:off x="3448945" y="684858"/>
            <a:ext cx="7768594" cy="5277150"/>
          </a:xfrm>
          <a:prstGeom prst="rect">
            <a:avLst/>
          </a:prstGeom>
        </p:spPr>
      </p:pic>
    </p:spTree>
    <p:extLst>
      <p:ext uri="{BB962C8B-B14F-4D97-AF65-F5344CB8AC3E}">
        <p14:creationId xmlns:p14="http://schemas.microsoft.com/office/powerpoint/2010/main" val="3688749451"/>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6E972DA-6C94-4E29-3B32-5777118FC0BB}"/>
              </a:ext>
            </a:extLst>
          </p:cNvPr>
          <p:cNvSpPr>
            <a:spLocks noGrp="1"/>
          </p:cNvSpPr>
          <p:nvPr>
            <p:ph type="title"/>
          </p:nvPr>
        </p:nvSpPr>
        <p:spPr/>
        <p:txBody>
          <a:bodyPr/>
          <a:lstStyle/>
          <a:p>
            <a:r>
              <a:rPr lang="en-US"/>
              <a:t>RK45 Fehlberg</a:t>
            </a:r>
          </a:p>
        </p:txBody>
      </p:sp>
      <p:sp>
        <p:nvSpPr>
          <p:cNvPr id="4" name="Foliennummernplatzhalter 3">
            <a:extLst>
              <a:ext uri="{FF2B5EF4-FFF2-40B4-BE49-F238E27FC236}">
                <a16:creationId xmlns:a16="http://schemas.microsoft.com/office/drawing/2014/main" id="{1B2C9906-B1C1-48F3-EFA8-215BCF66B155}"/>
              </a:ext>
            </a:extLst>
          </p:cNvPr>
          <p:cNvSpPr>
            <a:spLocks noGrp="1"/>
          </p:cNvSpPr>
          <p:nvPr>
            <p:ph type="sldNum" sz="quarter" idx="12"/>
          </p:nvPr>
        </p:nvSpPr>
        <p:spPr/>
        <p:txBody>
          <a:bodyPr/>
          <a:lstStyle/>
          <a:p>
            <a:fld id="{A0B92CD8-FF24-4321-9188-DC9BF5755683}" type="slidenum">
              <a:rPr lang="en-US" smtClean="0"/>
              <a:pPr/>
              <a:t>77</a:t>
            </a:fld>
            <a:endParaRPr lang="en-US"/>
          </a:p>
        </p:txBody>
      </p:sp>
      <p:pic>
        <p:nvPicPr>
          <p:cNvPr id="5" name="Grafik 4">
            <a:extLst>
              <a:ext uri="{FF2B5EF4-FFF2-40B4-BE49-F238E27FC236}">
                <a16:creationId xmlns:a16="http://schemas.microsoft.com/office/drawing/2014/main" id="{1BEE1CD8-327B-EDDD-8CA2-848A9C293579}"/>
              </a:ext>
            </a:extLst>
          </p:cNvPr>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446257" y="1879600"/>
            <a:ext cx="7165988" cy="3911600"/>
          </a:xfrm>
          <a:prstGeom prst="rect">
            <a:avLst/>
          </a:prstGeom>
          <a:noFill/>
          <a:ln>
            <a:noFill/>
          </a:ln>
        </p:spPr>
      </p:pic>
      <p:pic>
        <p:nvPicPr>
          <p:cNvPr id="6" name="Grafik 5">
            <a:extLst>
              <a:ext uri="{FF2B5EF4-FFF2-40B4-BE49-F238E27FC236}">
                <a16:creationId xmlns:a16="http://schemas.microsoft.com/office/drawing/2014/main" id="{0D1ADD05-A3F4-169E-300A-03211202DD23}"/>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6955" y="2305050"/>
            <a:ext cx="3558826" cy="2247900"/>
          </a:xfrm>
          <a:prstGeom prst="rect">
            <a:avLst/>
          </a:prstGeom>
          <a:noFill/>
          <a:ln>
            <a:noFill/>
          </a:ln>
        </p:spPr>
      </p:pic>
      <p:sp>
        <p:nvSpPr>
          <p:cNvPr id="7" name="Textfeld 6">
            <a:extLst>
              <a:ext uri="{FF2B5EF4-FFF2-40B4-BE49-F238E27FC236}">
                <a16:creationId xmlns:a16="http://schemas.microsoft.com/office/drawing/2014/main" id="{8E2E6037-473F-55A1-C755-BD73D1AB8B93}"/>
              </a:ext>
            </a:extLst>
          </p:cNvPr>
          <p:cNvSpPr txBox="1"/>
          <p:nvPr/>
        </p:nvSpPr>
        <p:spPr>
          <a:xfrm>
            <a:off x="1025625" y="1617315"/>
            <a:ext cx="2203873" cy="461665"/>
          </a:xfrm>
          <a:prstGeom prst="rect">
            <a:avLst/>
          </a:prstGeom>
          <a:noFill/>
        </p:spPr>
        <p:txBody>
          <a:bodyPr wrap="none" rtlCol="0">
            <a:spAutoFit/>
          </a:bodyPr>
          <a:lstStyle/>
          <a:p>
            <a:r>
              <a:rPr lang="en-US" sz="2400"/>
              <a:t>Butcher Tableau</a:t>
            </a:r>
          </a:p>
        </p:txBody>
      </p:sp>
      <p:cxnSp>
        <p:nvCxnSpPr>
          <p:cNvPr id="9" name="Gerade Verbindung mit Pfeil 8">
            <a:extLst>
              <a:ext uri="{FF2B5EF4-FFF2-40B4-BE49-F238E27FC236}">
                <a16:creationId xmlns:a16="http://schemas.microsoft.com/office/drawing/2014/main" id="{94BECCFA-4020-BA1B-37EF-22A61F3AA8DB}"/>
              </a:ext>
            </a:extLst>
          </p:cNvPr>
          <p:cNvCxnSpPr>
            <a:cxnSpLocks/>
            <a:stCxn id="7" idx="3"/>
          </p:cNvCxnSpPr>
          <p:nvPr/>
        </p:nvCxnSpPr>
        <p:spPr>
          <a:xfrm>
            <a:off x="3229498" y="1848148"/>
            <a:ext cx="1780652" cy="45690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1689670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Grafik 5">
            <a:hlinkClick r:id="rId2"/>
            <a:extLst>
              <a:ext uri="{FF2B5EF4-FFF2-40B4-BE49-F238E27FC236}">
                <a16:creationId xmlns:a16="http://schemas.microsoft.com/office/drawing/2014/main" id="{BB61DA7F-66A9-15B2-1387-0FEEDAABB812}"/>
              </a:ext>
            </a:extLst>
          </p:cNvPr>
          <p:cNvPicPr>
            <a:picLocks noChangeAspect="1"/>
          </p:cNvPicPr>
          <p:nvPr/>
        </p:nvPicPr>
        <p:blipFill>
          <a:blip r:embed="rId3"/>
          <a:stretch>
            <a:fillRect/>
          </a:stretch>
        </p:blipFill>
        <p:spPr>
          <a:xfrm>
            <a:off x="479425" y="0"/>
            <a:ext cx="11233150" cy="6835421"/>
          </a:xfrm>
          <a:prstGeom prst="rect">
            <a:avLst/>
          </a:prstGeom>
        </p:spPr>
      </p:pic>
      <p:sp>
        <p:nvSpPr>
          <p:cNvPr id="4" name="Foliennummernplatzhalter 3">
            <a:extLst>
              <a:ext uri="{FF2B5EF4-FFF2-40B4-BE49-F238E27FC236}">
                <a16:creationId xmlns:a16="http://schemas.microsoft.com/office/drawing/2014/main" id="{92E9FBEC-A207-981D-90B8-D29F22F50DCF}"/>
              </a:ext>
            </a:extLst>
          </p:cNvPr>
          <p:cNvSpPr>
            <a:spLocks noGrp="1"/>
          </p:cNvSpPr>
          <p:nvPr>
            <p:ph type="sldNum" sz="quarter" idx="12"/>
          </p:nvPr>
        </p:nvSpPr>
        <p:spPr/>
        <p:txBody>
          <a:bodyPr/>
          <a:lstStyle/>
          <a:p>
            <a:fld id="{A0B92CD8-FF24-4321-9188-DC9BF5755683}" type="slidenum">
              <a:rPr lang="en-US" smtClean="0"/>
              <a:pPr/>
              <a:t>78</a:t>
            </a:fld>
            <a:endParaRPr lang="en-US"/>
          </a:p>
        </p:txBody>
      </p:sp>
    </p:spTree>
    <p:extLst>
      <p:ext uri="{BB962C8B-B14F-4D97-AF65-F5344CB8AC3E}">
        <p14:creationId xmlns:p14="http://schemas.microsoft.com/office/powerpoint/2010/main" val="252162075"/>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D716B54-830C-B757-4E96-729265073BA0}"/>
              </a:ext>
            </a:extLst>
          </p:cNvPr>
          <p:cNvSpPr>
            <a:spLocks noGrp="1"/>
          </p:cNvSpPr>
          <p:nvPr>
            <p:ph type="title"/>
          </p:nvPr>
        </p:nvSpPr>
        <p:spPr>
          <a:xfrm>
            <a:off x="838199" y="131814"/>
            <a:ext cx="10515600" cy="1325563"/>
          </a:xfrm>
        </p:spPr>
        <p:txBody>
          <a:bodyPr/>
          <a:lstStyle/>
          <a:p>
            <a:r>
              <a:rPr lang="en-US"/>
              <a:t>Alternative diffusion stability analysis</a:t>
            </a:r>
          </a:p>
        </p:txBody>
      </p:sp>
      <p:sp>
        <p:nvSpPr>
          <p:cNvPr id="4" name="Foliennummernplatzhalter 3">
            <a:extLst>
              <a:ext uri="{FF2B5EF4-FFF2-40B4-BE49-F238E27FC236}">
                <a16:creationId xmlns:a16="http://schemas.microsoft.com/office/drawing/2014/main" id="{0DA392CA-6804-02AB-F496-E0A2C81FC546}"/>
              </a:ext>
            </a:extLst>
          </p:cNvPr>
          <p:cNvSpPr>
            <a:spLocks noGrp="1"/>
          </p:cNvSpPr>
          <p:nvPr>
            <p:ph type="sldNum" sz="quarter" idx="12"/>
          </p:nvPr>
        </p:nvSpPr>
        <p:spPr/>
        <p:txBody>
          <a:bodyPr/>
          <a:lstStyle/>
          <a:p>
            <a:fld id="{A0B92CD8-FF24-4321-9188-DC9BF5755683}" type="slidenum">
              <a:rPr lang="en-US" smtClean="0"/>
              <a:pPr/>
              <a:t>79</a:t>
            </a:fld>
            <a:endParaRPr lang="en-US"/>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FB7A4C9B-6C4E-8207-A03D-629A7C4D9793}"/>
                  </a:ext>
                </a:extLst>
              </p:cNvPr>
              <p:cNvSpPr txBox="1"/>
              <p:nvPr/>
            </p:nvSpPr>
            <p:spPr>
              <a:xfrm>
                <a:off x="838200" y="1162287"/>
                <a:ext cx="10515599" cy="5555432"/>
              </a:xfrm>
              <a:prstGeom prst="rect">
                <a:avLst/>
              </a:prstGeom>
              <a:noFill/>
            </p:spPr>
            <p:txBody>
              <a:bodyPr wrap="square" rtlCol="0">
                <a:spAutoFit/>
              </a:bodyPr>
              <a:lstStyle/>
              <a:p>
                <a:pPr>
                  <a:lnSpc>
                    <a:spcPct val="107000"/>
                  </a:lnSpc>
                  <a:spcAft>
                    <a:spcPts val="800"/>
                  </a:spcAft>
                </a:pPr>
                <a:r>
                  <a:rPr lang="en-US" sz="2800">
                    <a:effectLst/>
                    <a:latin typeface="Roboto" panose="02000000000000000000" pitchFamily="2" charset="0"/>
                    <a:ea typeface="Calibri" panose="020F0502020204030204" pitchFamily="34" charset="0"/>
                    <a:cs typeface="Times New Roman" panose="02020603050405020304" pitchFamily="18" charset="0"/>
                  </a:rPr>
                  <a:t>Let us make the simple analysis of considering </a:t>
                </a:r>
                <a14:m>
                  <m:oMath xmlns:m="http://schemas.openxmlformats.org/officeDocument/2006/math">
                    <m:sSubSup>
                      <m:sSubSup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u</m:t>
                        </m:r>
                      </m:e>
                      <m:sub>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i</m:t>
                        </m:r>
                        <m:r>
                          <a:rPr lang="en-US" sz="2800">
                            <a:effectLst/>
                            <a:latin typeface="Cambria Math" panose="02040503050406030204" pitchFamily="18" charset="0"/>
                            <a:ea typeface="Calibri" panose="020F0502020204030204" pitchFamily="34" charset="0"/>
                            <a:cs typeface="Times New Roman" panose="02020603050405020304" pitchFamily="18" charset="0"/>
                          </a:rPr>
                          <m:t>+1</m:t>
                        </m:r>
                      </m:sub>
                      <m:sup>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j</m:t>
                            </m:r>
                          </m:e>
                        </m:d>
                      </m:sup>
                    </m:sSubSup>
                    <m:r>
                      <a:rPr lang="en-US" sz="28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u</m:t>
                        </m:r>
                      </m:e>
                      <m:sub>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i</m:t>
                        </m:r>
                        <m:r>
                          <a:rPr lang="en-US" sz="2800" i="1">
                            <a:effectLst/>
                            <a:latin typeface="Cambria Math" panose="02040503050406030204" pitchFamily="18" charset="0"/>
                            <a:ea typeface="Calibri" panose="020F0502020204030204" pitchFamily="34" charset="0"/>
                            <a:cs typeface="Times New Roman" panose="02020603050405020304" pitchFamily="18" charset="0"/>
                          </a:rPr>
                          <m:t>−</m:t>
                        </m:r>
                        <m:r>
                          <a:rPr lang="en-US" sz="2800">
                            <a:effectLst/>
                            <a:latin typeface="Cambria Math" panose="02040503050406030204" pitchFamily="18" charset="0"/>
                            <a:ea typeface="Calibri" panose="020F0502020204030204" pitchFamily="34" charset="0"/>
                            <a:cs typeface="Times New Roman" panose="02020603050405020304" pitchFamily="18" charset="0"/>
                          </a:rPr>
                          <m:t>1</m:t>
                        </m:r>
                      </m:sub>
                      <m:sup>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j</m:t>
                            </m:r>
                          </m:e>
                        </m:d>
                      </m:sup>
                    </m:sSubSup>
                    <m:r>
                      <a:rPr lang="en-US" sz="2800">
                        <a:effectLst/>
                        <a:latin typeface="Cambria Math" panose="02040503050406030204" pitchFamily="18" charset="0"/>
                        <a:ea typeface="Calibri" panose="020F0502020204030204" pitchFamily="34" charset="0"/>
                        <a:cs typeface="Times New Roman" panose="02020603050405020304" pitchFamily="18" charset="0"/>
                      </a:rPr>
                      <m:t>=0</m:t>
                    </m:r>
                  </m:oMath>
                </a14:m>
                <a:r>
                  <a:rPr lang="en-US" sz="2800">
                    <a:effectLst/>
                    <a:latin typeface="Roboto" panose="02000000000000000000" pitchFamily="2" charset="0"/>
                    <a:ea typeface="Times New Roman" panose="02020603050405020304" pitchFamily="18" charset="0"/>
                    <a:cs typeface="Times New Roman" panose="02020603050405020304" pitchFamily="18" charset="0"/>
                  </a:rPr>
                  <a:t> and demanding that the sign of </a:t>
                </a:r>
                <a14:m>
                  <m:oMath xmlns:m="http://schemas.openxmlformats.org/officeDocument/2006/math">
                    <m:sSubSup>
                      <m:sSubSup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u</m:t>
                        </m:r>
                      </m:e>
                      <m:sub>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i</m:t>
                        </m:r>
                      </m:sub>
                      <m:sup>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j</m:t>
                            </m:r>
                            <m:r>
                              <a:rPr lang="en-US" sz="2800">
                                <a:effectLst/>
                                <a:latin typeface="Cambria Math" panose="02040503050406030204" pitchFamily="18" charset="0"/>
                                <a:ea typeface="Calibri" panose="020F0502020204030204" pitchFamily="34" charset="0"/>
                                <a:cs typeface="Times New Roman" panose="02020603050405020304" pitchFamily="18" charset="0"/>
                              </a:rPr>
                              <m:t>+1</m:t>
                            </m:r>
                          </m:e>
                        </m:d>
                      </m:sup>
                    </m:sSubSup>
                  </m:oMath>
                </a14:m>
                <a:r>
                  <a:rPr lang="en-US" sz="2800">
                    <a:effectLst/>
                    <a:latin typeface="Roboto" panose="02000000000000000000" pitchFamily="2" charset="0"/>
                    <a:ea typeface="Times New Roman" panose="02020603050405020304" pitchFamily="18" charset="0"/>
                    <a:cs typeface="Times New Roman" panose="02020603050405020304" pitchFamily="18" charset="0"/>
                  </a:rPr>
                  <a:t> and </a:t>
                </a:r>
                <a14:m>
                  <m:oMath xmlns:m="http://schemas.openxmlformats.org/officeDocument/2006/math">
                    <m:sSubSup>
                      <m:sSubSup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sSubSup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u</m:t>
                        </m:r>
                      </m:e>
                      <m:sub>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i</m:t>
                        </m:r>
                      </m:sub>
                      <m:sup>
                        <m:d>
                          <m:dPr>
                            <m:ctrlPr>
                              <a:rPr lang="de-DE" sz="28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800">
                                <a:effectLst/>
                                <a:latin typeface="Cambria Math" panose="02040503050406030204" pitchFamily="18" charset="0"/>
                                <a:ea typeface="Calibri" panose="020F0502020204030204" pitchFamily="34" charset="0"/>
                                <a:cs typeface="Times New Roman" panose="02020603050405020304" pitchFamily="18" charset="0"/>
                              </a:rPr>
                              <m:t>j</m:t>
                            </m:r>
                          </m:e>
                        </m:d>
                      </m:sup>
                    </m:sSubSup>
                  </m:oMath>
                </a14:m>
                <a:r>
                  <a:rPr lang="en-US" sz="2800">
                    <a:effectLst/>
                    <a:latin typeface="Roboto" panose="02000000000000000000" pitchFamily="2" charset="0"/>
                    <a:ea typeface="Times New Roman" panose="02020603050405020304" pitchFamily="18" charset="0"/>
                    <a:cs typeface="Times New Roman" panose="02020603050405020304" pitchFamily="18" charset="0"/>
                  </a:rPr>
                  <a:t> must be the same as of stability. Then</a:t>
                </a:r>
                <a:endParaRPr lang="de-DE" sz="280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α</m:t>
                      </m:r>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800">
                              <a:effectLst/>
                              <a:latin typeface="Cambria Math" panose="02040503050406030204" pitchFamily="18" charset="0"/>
                              <a:ea typeface="Times New Roman" panose="02020603050405020304" pitchFamily="18" charset="0"/>
                              <a:cs typeface="Times New Roman" panose="02020603050405020304" pitchFamily="18" charset="0"/>
                            </a:rPr>
                            <m:t>2</m:t>
                          </m:r>
                        </m:den>
                      </m:f>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Δt</m:t>
                      </m:r>
                      <m:r>
                        <a:rPr lang="en-US" sz="28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r>
                            <a:rPr lang="en-US" sz="2800">
                              <a:effectLst/>
                              <a:latin typeface="Cambria Math" panose="02040503050406030204" pitchFamily="18" charset="0"/>
                              <a:ea typeface="Times New Roman" panose="02020603050405020304" pitchFamily="18" charset="0"/>
                              <a:cs typeface="Times New Roman" panose="02020603050405020304" pitchFamily="18" charset="0"/>
                            </a:rPr>
                            <m:t>1</m:t>
                          </m:r>
                        </m:num>
                        <m:den>
                          <m:r>
                            <a:rPr lang="en-US" sz="2800">
                              <a:effectLst/>
                              <a:latin typeface="Cambria Math" panose="02040503050406030204" pitchFamily="18" charset="0"/>
                              <a:ea typeface="Times New Roman" panose="02020603050405020304" pitchFamily="18" charset="0"/>
                              <a:cs typeface="Times New Roman" panose="02020603050405020304" pitchFamily="18" charset="0"/>
                            </a:rPr>
                            <m:t>2</m:t>
                          </m:r>
                        </m:den>
                      </m:f>
                      <m:f>
                        <m:f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Δ</m:t>
                          </m:r>
                          <m:sSup>
                            <m:sSupPr>
                              <m:ctrlPr>
                                <a:rPr lang="de-DE" sz="2800" i="1">
                                  <a:effectLst/>
                                  <a:latin typeface="Cambria Math" panose="02040503050406030204" pitchFamily="18" charset="0"/>
                                  <a:ea typeface="Times New Roman" panose="02020603050405020304" pitchFamily="18" charset="0"/>
                                  <a:cs typeface="Times New Roman" panose="02020603050405020304" pitchFamily="18" charset="0"/>
                                </a:rPr>
                              </m:ctrlPr>
                            </m:sSupPr>
                            <m:e>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x</m:t>
                              </m:r>
                            </m:e>
                            <m:sup>
                              <m:r>
                                <a:rPr lang="en-US" sz="2800">
                                  <a:effectLst/>
                                  <a:latin typeface="Cambria Math" panose="02040503050406030204" pitchFamily="18" charset="0"/>
                                  <a:ea typeface="Times New Roman" panose="02020603050405020304" pitchFamily="18" charset="0"/>
                                  <a:cs typeface="Times New Roman" panose="02020603050405020304" pitchFamily="18" charset="0"/>
                                </a:rPr>
                                <m:t>2</m:t>
                              </m:r>
                            </m:sup>
                          </m:sSup>
                        </m:num>
                        <m:den>
                          <m:r>
                            <m:rPr>
                              <m:sty m:val="p"/>
                            </m:rPr>
                            <a:rPr lang="en-US" sz="2800">
                              <a:effectLst/>
                              <a:latin typeface="Cambria Math" panose="02040503050406030204" pitchFamily="18" charset="0"/>
                              <a:ea typeface="Times New Roman" panose="02020603050405020304" pitchFamily="18" charset="0"/>
                              <a:cs typeface="Times New Roman" panose="02020603050405020304" pitchFamily="18" charset="0"/>
                            </a:rPr>
                            <m:t>D</m:t>
                          </m:r>
                        </m:den>
                      </m:f>
                    </m:oMath>
                  </m:oMathPara>
                </a14:m>
                <a:endParaRPr lang="de-DE" sz="280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US" sz="2800">
                    <a:solidFill>
                      <a:srgbClr val="C45911"/>
                    </a:solidFill>
                    <a:effectLst/>
                    <a:latin typeface="Roboto" panose="02000000000000000000" pitchFamily="2" charset="0"/>
                    <a:ea typeface="Times New Roman" panose="02020603050405020304" pitchFamily="18" charset="0"/>
                    <a:cs typeface="Times New Roman" panose="02020603050405020304" pitchFamily="18" charset="0"/>
                  </a:rPr>
                  <a:t>Problem of scaling the resolution</a:t>
                </a:r>
                <a:r>
                  <a:rPr lang="en-US" sz="2800">
                    <a:effectLst/>
                    <a:latin typeface="Roboto" panose="02000000000000000000" pitchFamily="2" charset="0"/>
                    <a:ea typeface="Times New Roman" panose="02020603050405020304" pitchFamily="18" charset="0"/>
                    <a:cs typeface="Times New Roman" panose="02020603050405020304" pitchFamily="18" charset="0"/>
                  </a:rPr>
                  <a:t>: If we want to double the spatial resolution, we must quadruple the resolution in time, i. e. in total the 1D simulation is 8x more expensive (in 3D double spatial resolution means 8x more points in a certain volume so 32x more cost in total).</a:t>
                </a:r>
                <a:endParaRPr lang="de-DE" sz="2800">
                  <a:effectLst/>
                  <a:latin typeface="Roboto" panose="02000000000000000000" pitchFamily="2" charset="0"/>
                  <a:ea typeface="Calibri" panose="020F0502020204030204" pitchFamily="34" charset="0"/>
                  <a:cs typeface="Times New Roman" panose="02020603050405020304" pitchFamily="18" charset="0"/>
                </a:endParaRPr>
              </a:p>
              <a:p>
                <a:endParaRPr lang="en-US"/>
              </a:p>
            </p:txBody>
          </p:sp>
        </mc:Choice>
        <mc:Fallback xmlns="">
          <p:sp>
            <p:nvSpPr>
              <p:cNvPr id="5" name="Textfeld 4">
                <a:extLst>
                  <a:ext uri="{FF2B5EF4-FFF2-40B4-BE49-F238E27FC236}">
                    <a16:creationId xmlns:a16="http://schemas.microsoft.com/office/drawing/2014/main" id="{FB7A4C9B-6C4E-8207-A03D-629A7C4D9793}"/>
                  </a:ext>
                </a:extLst>
              </p:cNvPr>
              <p:cNvSpPr txBox="1">
                <a:spLocks noRot="1" noChangeAspect="1" noMove="1" noResize="1" noEditPoints="1" noAdjustHandles="1" noChangeArrowheads="1" noChangeShapeType="1" noTextEdit="1"/>
              </p:cNvSpPr>
              <p:nvPr/>
            </p:nvSpPr>
            <p:spPr>
              <a:xfrm>
                <a:off x="838200" y="1162287"/>
                <a:ext cx="10515599" cy="5555432"/>
              </a:xfrm>
              <a:prstGeom prst="rect">
                <a:avLst/>
              </a:prstGeom>
              <a:blipFill>
                <a:blip r:embed="rId2"/>
                <a:stretch>
                  <a:fillRect l="-1218" r="-1798"/>
                </a:stretch>
              </a:blipFill>
            </p:spPr>
            <p:txBody>
              <a:bodyPr/>
              <a:lstStyle/>
              <a:p>
                <a:r>
                  <a:rPr lang="en-US">
                    <a:noFill/>
                  </a:rPr>
                  <a:t> </a:t>
                </a:r>
              </a:p>
            </p:txBody>
          </p:sp>
        </mc:Fallback>
      </mc:AlternateContent>
    </p:spTree>
    <p:extLst>
      <p:ext uri="{BB962C8B-B14F-4D97-AF65-F5344CB8AC3E}">
        <p14:creationId xmlns:p14="http://schemas.microsoft.com/office/powerpoint/2010/main" val="6565542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2F09B11E-F035-B19A-C400-53FC8D7FE46B}"/>
              </a:ext>
            </a:extLst>
          </p:cNvPr>
          <p:cNvSpPr>
            <a:spLocks noGrp="1"/>
          </p:cNvSpPr>
          <p:nvPr>
            <p:ph type="title"/>
          </p:nvPr>
        </p:nvSpPr>
        <p:spPr/>
        <p:txBody>
          <a:bodyPr/>
          <a:lstStyle/>
          <a:p>
            <a:r>
              <a:rPr lang="en-US"/>
              <a:t>Explicit Euler Method</a:t>
            </a:r>
          </a:p>
        </p:txBody>
      </p:sp>
      <mc:AlternateContent xmlns:mc="http://schemas.openxmlformats.org/markup-compatibility/2006" xmlns:a14="http://schemas.microsoft.com/office/drawing/2010/main">
        <mc:Choice Requires="a14">
          <p:sp>
            <p:nvSpPr>
              <p:cNvPr id="4" name="Textfeld 1">
                <a:extLst>
                  <a:ext uri="{FF2B5EF4-FFF2-40B4-BE49-F238E27FC236}">
                    <a16:creationId xmlns:a16="http://schemas.microsoft.com/office/drawing/2014/main" id="{BDB23574-1C3F-AACE-924A-2E506ABEF97F}"/>
                  </a:ext>
                </a:extLst>
              </p:cNvPr>
              <p:cNvSpPr txBox="1"/>
              <p:nvPr/>
            </p:nvSpPr>
            <p:spPr>
              <a:xfrm>
                <a:off x="976350" y="1720216"/>
                <a:ext cx="5842659" cy="1325563"/>
              </a:xfrm>
              <a:prstGeom prst="rect">
                <a:avLst/>
              </a:prstGeom>
              <a:ln/>
            </p:spPr>
            <p:style>
              <a:lnRef idx="2">
                <a:schemeClr val="accent1"/>
              </a:lnRef>
              <a:fillRef idx="1">
                <a:schemeClr val="lt1"/>
              </a:fillRef>
              <a:effectRef idx="0">
                <a:schemeClr val="accent1"/>
              </a:effectRef>
              <a:fontRef idx="minor">
                <a:schemeClr val="dk1"/>
              </a:fontRef>
            </p:style>
            <p:txBody>
              <a:bodyPr rot="0" spcFirstLastPara="0" vert="horz" wrap="square" lIns="91440" tIns="45720" rIns="91440" bIns="45720" numCol="1" spcCol="0" rtlCol="0" fromWordArt="0" anchor="t" anchorCtr="0" forceAA="0" compatLnSpc="1">
                <a:prstTxWarp prst="textNoShape">
                  <a:avLst/>
                </a:prstTxWarp>
                <a:noAutofit/>
              </a:bodyPr>
              <a:lstStyle/>
              <a:p>
                <a:pPr>
                  <a:lnSpc>
                    <a:spcPct val="107000"/>
                  </a:lnSpc>
                  <a:spcAft>
                    <a:spcPts val="800"/>
                  </a:spcAft>
                </a:pPr>
                <a:r>
                  <a:rPr lang="en-US" sz="2400">
                    <a:solidFill>
                      <a:srgbClr val="1F3864"/>
                    </a:solidFill>
                    <a:effectLst/>
                    <a:latin typeface="Roboto" panose="02000000000000000000" pitchFamily="2" charset="0"/>
                    <a:ea typeface="Calibri" panose="020F0502020204030204" pitchFamily="34" charset="0"/>
                    <a:cs typeface="Times New Roman" panose="02020603050405020304" pitchFamily="18" charset="0"/>
                  </a:rPr>
                  <a:t>Euler method for solving ODEs </a:t>
                </a:r>
                <a14:m>
                  <m:oMath xmlns:m="http://schemas.openxmlformats.org/officeDocument/2006/math">
                    <m:sSub>
                      <m:sSubPr>
                        <m:ctrlPr>
                          <a:rPr lang="de-DE" sz="240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m:t>
                        </m:r>
                      </m:e>
                      <m:sub>
                        <m:r>
                          <m:rPr>
                            <m:sty m:val="p"/>
                          </m:rPr>
                          <a:rPr lang="en-US" sz="240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t</m:t>
                        </m:r>
                      </m:sub>
                    </m:sSub>
                    <m:acc>
                      <m:accPr>
                        <m:chr m:val="̲"/>
                        <m:ctrlPr>
                          <a:rPr lang="de-DE" sz="240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y</m:t>
                        </m:r>
                      </m:e>
                    </m:acc>
                    <m:r>
                      <a:rPr lang="en-US" sz="240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de-DE" sz="240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f</m:t>
                        </m:r>
                      </m:e>
                    </m:acc>
                    <m:d>
                      <m:dPr>
                        <m:ctrlPr>
                          <a:rPr lang="de-DE" sz="240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dPr>
                      <m:e>
                        <m:acc>
                          <m:accPr>
                            <m:chr m:val="̲"/>
                            <m:ctrlPr>
                              <a:rPr lang="de-DE" sz="240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2400">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rPr>
                              <m:t>y</m:t>
                            </m:r>
                          </m:e>
                        </m:acc>
                      </m:e>
                    </m:d>
                  </m:oMath>
                </a14:m>
                <a:endParaRPr lang="de-DE" sz="2400" i="1">
                  <a:solidFill>
                    <a:srgbClr val="1F3864"/>
                  </a:solidFill>
                  <a:effectLst/>
                  <a:latin typeface="Cambria Math" panose="02040503050406030204" pitchFamily="18" charset="0"/>
                  <a:ea typeface="Calibri" panose="020F0502020204030204" pitchFamily="34" charset="0"/>
                  <a:cs typeface="Times New Roman" panose="02020603050405020304" pitchFamily="18" charset="0"/>
                </a:endParaRPr>
              </a:p>
              <a:p>
                <a:pPr algn="ctr">
                  <a:lnSpc>
                    <a:spcPct val="107000"/>
                  </a:lnSpc>
                  <a:spcAft>
                    <a:spcPts val="800"/>
                  </a:spcAft>
                </a:pPr>
                <a14:m>
                  <m:oMath xmlns:m="http://schemas.openxmlformats.org/officeDocument/2006/math">
                    <m:sSup>
                      <m:sSup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2400" i="1" smtClean="0">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n</m:t>
                            </m:r>
                            <m:r>
                              <a:rPr lang="en-US" sz="2400">
                                <a:effectLst/>
                                <a:latin typeface="Cambria Math" panose="02040503050406030204" pitchFamily="18" charset="0"/>
                                <a:ea typeface="Calibri" panose="020F0502020204030204" pitchFamily="34" charset="0"/>
                                <a:cs typeface="Times New Roman" panose="02020603050405020304" pitchFamily="18" charset="0"/>
                              </a:rPr>
                              <m:t>+1</m:t>
                            </m:r>
                          </m:e>
                        </m:d>
                      </m:sup>
                    </m:sSup>
                    <m:r>
                      <a:rPr lang="en-US" sz="2400">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n</m:t>
                            </m:r>
                          </m:e>
                        </m:d>
                      </m:sup>
                    </m:sSup>
                    <m:r>
                      <a:rPr lang="en-US" sz="2400">
                        <a:effectLst/>
                        <a:latin typeface="Cambria Math" panose="02040503050406030204" pitchFamily="18" charset="0"/>
                        <a:ea typeface="Calibri" panose="020F0502020204030204" pitchFamily="34" charset="0"/>
                        <a:cs typeface="Times New Roman" panose="02020603050405020304" pitchFamily="18" charset="0"/>
                      </a:rPr>
                      <m:t>+</m:t>
                    </m:r>
                    <m:bar>
                      <m:bar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f</m:t>
                        </m:r>
                      </m:e>
                    </m:bar>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24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400">
                                    <a:effectLst/>
                                    <a:latin typeface="Cambria Math" panose="02040503050406030204" pitchFamily="18" charset="0"/>
                                    <a:ea typeface="Calibri" panose="020F0502020204030204" pitchFamily="34" charset="0"/>
                                    <a:cs typeface="Times New Roman" panose="02020603050405020304" pitchFamily="18" charset="0"/>
                                  </a:rPr>
                                  <m:t>n</m:t>
                                </m:r>
                              </m:e>
                            </m:d>
                          </m:sup>
                        </m:sSup>
                      </m:e>
                    </m:d>
                  </m:oMath>
                </a14:m>
                <a:r>
                  <a:rPr lang="de-DE" sz="2400">
                    <a:effectLst/>
                    <a:latin typeface="Roboto" panose="02000000000000000000" pitchFamily="2" charset="0"/>
                    <a:ea typeface="Calibri" panose="020F0502020204030204" pitchFamily="34" charset="0"/>
                    <a:cs typeface="Times New Roman" panose="02020603050405020304" pitchFamily="18" charset="0"/>
                  </a:rPr>
                  <a:t> </a:t>
                </a:r>
                <a14:m>
                  <m:oMath xmlns:m="http://schemas.openxmlformats.org/officeDocument/2006/math">
                    <m:r>
                      <m:rPr>
                        <m:sty m:val="p"/>
                      </m:rPr>
                      <a:rPr lang="en-US" sz="2400">
                        <a:latin typeface="Cambria Math" panose="02040503050406030204" pitchFamily="18" charset="0"/>
                        <a:ea typeface="Times New Roman" panose="02020603050405020304" pitchFamily="18" charset="0"/>
                        <a:cs typeface="Times New Roman" panose="02020603050405020304" pitchFamily="18" charset="0"/>
                      </a:rPr>
                      <m:t>Δt</m:t>
                    </m:r>
                    <m:r>
                      <a:rPr lang="en-US" sz="2400">
                        <a:latin typeface="Cambria Math" panose="02040503050406030204" pitchFamily="18" charset="0"/>
                        <a:ea typeface="Times New Roman" panose="02020603050405020304" pitchFamily="18" charset="0"/>
                        <a:cs typeface="Times New Roman" panose="02020603050405020304" pitchFamily="18" charset="0"/>
                      </a:rPr>
                      <m:t> </m:t>
                    </m:r>
                  </m:oMath>
                </a14:m>
                <a:endParaRPr lang="de-DE" sz="2400">
                  <a:effectLst/>
                  <a:latin typeface="Roboto" panose="02000000000000000000" pitchFamily="2" charset="0"/>
                  <a:ea typeface="Calibri" panose="020F0502020204030204" pitchFamily="34" charset="0"/>
                  <a:cs typeface="Times New Roman" panose="02020603050405020304" pitchFamily="18" charset="0"/>
                </a:endParaRPr>
              </a:p>
            </p:txBody>
          </p:sp>
        </mc:Choice>
        <mc:Fallback xmlns="">
          <p:sp>
            <p:nvSpPr>
              <p:cNvPr id="4" name="Textfeld 1">
                <a:extLst>
                  <a:ext uri="{FF2B5EF4-FFF2-40B4-BE49-F238E27FC236}">
                    <a16:creationId xmlns:a16="http://schemas.microsoft.com/office/drawing/2014/main" id="{BDB23574-1C3F-AACE-924A-2E506ABEF97F}"/>
                  </a:ext>
                </a:extLst>
              </p:cNvPr>
              <p:cNvSpPr txBox="1">
                <a:spLocks noRot="1" noChangeAspect="1" noMove="1" noResize="1" noEditPoints="1" noAdjustHandles="1" noChangeArrowheads="1" noChangeShapeType="1" noTextEdit="1"/>
              </p:cNvSpPr>
              <p:nvPr/>
            </p:nvSpPr>
            <p:spPr>
              <a:xfrm>
                <a:off x="976350" y="1720216"/>
                <a:ext cx="5842659" cy="1325563"/>
              </a:xfrm>
              <a:prstGeom prst="rect">
                <a:avLst/>
              </a:prstGeom>
              <a:blipFill>
                <a:blip r:embed="rId3"/>
                <a:stretch>
                  <a:fillRect l="-1457"/>
                </a:stretch>
              </a:blipFill>
              <a:ln/>
            </p:spPr>
            <p:txBody>
              <a:bodyPr/>
              <a:lstStyle/>
              <a:p>
                <a:r>
                  <a:rPr lang="en-US">
                    <a:noFill/>
                  </a:rPr>
                  <a:t> </a:t>
                </a:r>
              </a:p>
            </p:txBody>
          </p:sp>
        </mc:Fallback>
      </mc:AlternateContent>
      <p:pic>
        <p:nvPicPr>
          <p:cNvPr id="6" name="Grafik 5">
            <a:extLst>
              <a:ext uri="{FF2B5EF4-FFF2-40B4-BE49-F238E27FC236}">
                <a16:creationId xmlns:a16="http://schemas.microsoft.com/office/drawing/2014/main" id="{F0092E98-A7D8-0474-DE23-059C5B722FB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p:blipFill>
        <p:spPr>
          <a:xfrm>
            <a:off x="7299448" y="748704"/>
            <a:ext cx="4431703" cy="484289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8029628E-517B-1169-FE9E-80B25B391368}"/>
                  </a:ext>
                </a:extLst>
              </p:cNvPr>
              <p:cNvSpPr txBox="1"/>
              <p:nvPr/>
            </p:nvSpPr>
            <p:spPr>
              <a:xfrm>
                <a:off x="976350" y="3286431"/>
                <a:ext cx="5842659" cy="2047099"/>
              </a:xfrm>
              <a:prstGeom prst="rect">
                <a:avLst/>
              </a:prstGeom>
            </p:spPr>
            <p:style>
              <a:lnRef idx="2">
                <a:schemeClr val="accent4"/>
              </a:lnRef>
              <a:fillRef idx="1">
                <a:schemeClr val="lt1"/>
              </a:fillRef>
              <a:effectRef idx="0">
                <a:schemeClr val="accent4"/>
              </a:effectRef>
              <a:fontRef idx="minor">
                <a:schemeClr val="dk1"/>
              </a:fontRef>
            </p:style>
            <p:txBody>
              <a:bodyPr wrap="square">
                <a:spAutoFit/>
              </a:bodyPr>
              <a:lstStyle/>
              <a:p>
                <a:r>
                  <a:rPr lang="de-DE" sz="2400" dirty="0"/>
                  <a:t>Live </a:t>
                </a:r>
                <a:r>
                  <a:rPr lang="de-DE" sz="2400" dirty="0" err="1"/>
                  <a:t>coding</a:t>
                </a:r>
                <a:r>
                  <a:rPr lang="de-DE" sz="2400" dirty="0"/>
                  <a:t> </a:t>
                </a:r>
                <a:r>
                  <a:rPr lang="de-DE" sz="2400" dirty="0" err="1"/>
                  <a:t>stability</a:t>
                </a:r>
                <a:r>
                  <a:rPr lang="de-DE" sz="2400" dirty="0"/>
                  <a:t> </a:t>
                </a:r>
                <a:r>
                  <a:rPr lang="de-DE" sz="2400" dirty="0" err="1"/>
                  <a:t>analysis</a:t>
                </a:r>
                <a:r>
                  <a:rPr lang="de-DE" sz="2400" dirty="0"/>
                  <a:t> </a:t>
                </a:r>
                <a:r>
                  <a:rPr lang="de-DE" sz="2400" dirty="0" err="1"/>
                  <a:t>example</a:t>
                </a:r>
                <a:endParaRPr lang="de-DE" sz="2400" dirty="0"/>
              </a:p>
              <a:p>
                <a:pPr/>
                <a14:m>
                  <m:oMathPara xmlns:m="http://schemas.openxmlformats.org/officeDocument/2006/math">
                    <m:oMathParaPr>
                      <m:jc m:val="centerGroup"/>
                    </m:oMathParaPr>
                    <m:oMath xmlns:m="http://schemas.openxmlformats.org/officeDocument/2006/math">
                      <m:f>
                        <m:fPr>
                          <m:ctrlPr>
                            <a:rPr lang="en-DE" sz="2400" i="1" smtClean="0">
                              <a:latin typeface="Cambria Math" panose="02040503050406030204" pitchFamily="18" charset="0"/>
                            </a:rPr>
                          </m:ctrlPr>
                        </m:fPr>
                        <m:num>
                          <m:r>
                            <m:rPr>
                              <m:sty m:val="p"/>
                            </m:rPr>
                            <a:rPr lang="en-US" sz="2400">
                              <a:latin typeface="Cambria Math" panose="02040503050406030204" pitchFamily="18" charset="0"/>
                            </a:rPr>
                            <m:t>d</m:t>
                          </m:r>
                          <m:bar>
                            <m:barPr>
                              <m:ctrlPr>
                                <a:rPr lang="en-DE" sz="2400" i="1" smtClean="0">
                                  <a:latin typeface="Cambria Math" panose="02040503050406030204" pitchFamily="18" charset="0"/>
                                </a:rPr>
                              </m:ctrlPr>
                            </m:barPr>
                            <m:e>
                              <m:r>
                                <m:rPr>
                                  <m:sty m:val="p"/>
                                </m:rPr>
                                <a:rPr lang="en-US" sz="2400">
                                  <a:latin typeface="Cambria Math" panose="02040503050406030204" pitchFamily="18" charset="0"/>
                                </a:rPr>
                                <m:t>y</m:t>
                              </m:r>
                            </m:e>
                          </m:bar>
                        </m:num>
                        <m:den>
                          <m:r>
                            <m:rPr>
                              <m:sty m:val="p"/>
                            </m:rPr>
                            <a:rPr lang="en-US" sz="2400">
                              <a:latin typeface="Cambria Math" panose="02040503050406030204" pitchFamily="18" charset="0"/>
                            </a:rPr>
                            <m:t>dt</m:t>
                          </m:r>
                        </m:den>
                      </m:f>
                      <m:r>
                        <a:rPr lang="en-US" sz="2400">
                          <a:latin typeface="Cambria Math" panose="02040503050406030204" pitchFamily="18" charset="0"/>
                        </a:rPr>
                        <m:t>=</m:t>
                      </m:r>
                      <m:r>
                        <a:rPr lang="en-US" sz="2400" i="1">
                          <a:latin typeface="Cambria Math" panose="02040503050406030204" pitchFamily="18" charset="0"/>
                        </a:rPr>
                        <m:t>−</m:t>
                      </m:r>
                      <m:r>
                        <m:rPr>
                          <m:sty m:val="p"/>
                        </m:rPr>
                        <a:rPr lang="en-US" sz="2400">
                          <a:latin typeface="Cambria Math" panose="02040503050406030204" pitchFamily="18" charset="0"/>
                        </a:rPr>
                        <m:t>α</m:t>
                      </m:r>
                      <m:bar>
                        <m:barPr>
                          <m:ctrlPr>
                            <a:rPr lang="en-DE" sz="2400" i="1">
                              <a:latin typeface="Cambria Math" panose="02040503050406030204" pitchFamily="18" charset="0"/>
                            </a:rPr>
                          </m:ctrlPr>
                        </m:barPr>
                        <m:e>
                          <m:r>
                            <m:rPr>
                              <m:sty m:val="p"/>
                            </m:rPr>
                            <a:rPr lang="en-US" sz="2400">
                              <a:latin typeface="Cambria Math" panose="02040503050406030204" pitchFamily="18" charset="0"/>
                            </a:rPr>
                            <m:t>y</m:t>
                          </m:r>
                        </m:e>
                      </m:bar>
                      <m:r>
                        <a:rPr lang="en-US" sz="2400" smtClean="0">
                          <a:latin typeface="Cambria Math" panose="02040503050406030204" pitchFamily="18" charset="0"/>
                        </a:rPr>
                        <m:t>,  </m:t>
                      </m:r>
                      <m:r>
                        <m:rPr>
                          <m:sty m:val="p"/>
                        </m:rPr>
                        <a:rPr lang="en-US" sz="2400">
                          <a:latin typeface="Cambria Math" panose="02040503050406030204" pitchFamily="18" charset="0"/>
                        </a:rPr>
                        <m:t>α</m:t>
                      </m:r>
                      <m:r>
                        <a:rPr lang="en-US" sz="2400">
                          <a:latin typeface="Cambria Math" panose="02040503050406030204" pitchFamily="18" charset="0"/>
                        </a:rPr>
                        <m:t>&gt;0, </m:t>
                      </m:r>
                      <m:bar>
                        <m:barPr>
                          <m:ctrlPr>
                            <a:rPr lang="en-DE" sz="2400" i="1">
                              <a:latin typeface="Cambria Math" panose="02040503050406030204" pitchFamily="18" charset="0"/>
                            </a:rPr>
                          </m:ctrlPr>
                        </m:barPr>
                        <m:e>
                          <m:r>
                            <a:rPr lang="de-DE" sz="2400" b="0" i="0" smtClean="0">
                              <a:latin typeface="Cambria Math" panose="02040503050406030204" pitchFamily="18" charset="0"/>
                            </a:rPr>
                            <m:t> </m:t>
                          </m:r>
                          <m:r>
                            <m:rPr>
                              <m:sty m:val="p"/>
                            </m:rPr>
                            <a:rPr lang="en-US" sz="2400">
                              <a:latin typeface="Cambria Math" panose="02040503050406030204" pitchFamily="18" charset="0"/>
                            </a:rPr>
                            <m:t>y</m:t>
                          </m:r>
                        </m:e>
                      </m:bar>
                      <m:d>
                        <m:dPr>
                          <m:ctrlPr>
                            <a:rPr lang="en-DE" sz="2400" i="1">
                              <a:latin typeface="Cambria Math" panose="02040503050406030204" pitchFamily="18" charset="0"/>
                            </a:rPr>
                          </m:ctrlPr>
                        </m:dPr>
                        <m:e>
                          <m:r>
                            <a:rPr lang="en-US" sz="2400">
                              <a:latin typeface="Cambria Math" panose="02040503050406030204" pitchFamily="18" charset="0"/>
                            </a:rPr>
                            <m:t>0</m:t>
                          </m:r>
                        </m:e>
                      </m:d>
                      <m:r>
                        <a:rPr lang="en-US" sz="2400">
                          <a:latin typeface="Cambria Math" panose="02040503050406030204" pitchFamily="18" charset="0"/>
                        </a:rPr>
                        <m:t>=</m:t>
                      </m:r>
                      <m:sSub>
                        <m:sSubPr>
                          <m:ctrlPr>
                            <a:rPr lang="en-DE" sz="2400" i="1">
                              <a:latin typeface="Cambria Math" panose="02040503050406030204" pitchFamily="18" charset="0"/>
                            </a:rPr>
                          </m:ctrlPr>
                        </m:sSubPr>
                        <m:e>
                          <m:bar>
                            <m:barPr>
                              <m:ctrlPr>
                                <a:rPr lang="en-DE" sz="2400" i="1">
                                  <a:latin typeface="Cambria Math" panose="02040503050406030204" pitchFamily="18" charset="0"/>
                                </a:rPr>
                              </m:ctrlPr>
                            </m:barPr>
                            <m:e>
                              <m:r>
                                <m:rPr>
                                  <m:sty m:val="p"/>
                                </m:rPr>
                                <a:rPr lang="en-US" sz="2400">
                                  <a:latin typeface="Cambria Math" panose="02040503050406030204" pitchFamily="18" charset="0"/>
                                </a:rPr>
                                <m:t>y</m:t>
                              </m:r>
                            </m:e>
                          </m:bar>
                        </m:e>
                        <m:sub>
                          <m:r>
                            <a:rPr lang="en-US" sz="2400">
                              <a:latin typeface="Cambria Math" panose="02040503050406030204" pitchFamily="18" charset="0"/>
                            </a:rPr>
                            <m:t>0</m:t>
                          </m:r>
                        </m:sub>
                      </m:sSub>
                    </m:oMath>
                  </m:oMathPara>
                </a14:m>
                <a:endParaRPr lang="de-DE" sz="2400" dirty="0"/>
              </a:p>
              <a:p>
                <a:endParaRPr lang="en-US" sz="2400" dirty="0"/>
              </a:p>
              <a:p>
                <a:pPr/>
                <a14:m>
                  <m:oMathPara xmlns:m="http://schemas.openxmlformats.org/officeDocument/2006/math">
                    <m:oMathParaPr>
                      <m:jc m:val="centerGroup"/>
                    </m:oMathParaPr>
                    <m:oMath xmlns:m="http://schemas.openxmlformats.org/officeDocument/2006/math">
                      <m:r>
                        <a:rPr lang="en-US" sz="2400">
                          <a:latin typeface="Cambria Math" panose="02040503050406030204" pitchFamily="18" charset="0"/>
                        </a:rPr>
                        <m:t>  </m:t>
                      </m:r>
                      <m:r>
                        <m:rPr>
                          <m:sty m:val="p"/>
                        </m:rPr>
                        <a:rPr lang="en-US" sz="2400">
                          <a:latin typeface="Cambria Math" panose="02040503050406030204" pitchFamily="18" charset="0"/>
                        </a:rPr>
                        <m:t>known</m:t>
                      </m:r>
                      <m:r>
                        <a:rPr lang="en-US" sz="2400">
                          <a:latin typeface="Cambria Math" panose="02040503050406030204" pitchFamily="18" charset="0"/>
                        </a:rPr>
                        <m:t> </m:t>
                      </m:r>
                      <m:r>
                        <m:rPr>
                          <m:sty m:val="p"/>
                        </m:rPr>
                        <a:rPr lang="en-US" sz="2400">
                          <a:latin typeface="Cambria Math" panose="02040503050406030204" pitchFamily="18" charset="0"/>
                        </a:rPr>
                        <m:t>solution</m:t>
                      </m:r>
                      <m:r>
                        <a:rPr lang="en-US" sz="2400">
                          <a:latin typeface="Cambria Math" panose="02040503050406030204" pitchFamily="18" charset="0"/>
                        </a:rPr>
                        <m:t> </m:t>
                      </m:r>
                      <m:bar>
                        <m:barPr>
                          <m:ctrlPr>
                            <a:rPr lang="en-DE" sz="2400" i="1">
                              <a:latin typeface="Cambria Math" panose="02040503050406030204" pitchFamily="18" charset="0"/>
                            </a:rPr>
                          </m:ctrlPr>
                        </m:barPr>
                        <m:e>
                          <m:r>
                            <m:rPr>
                              <m:sty m:val="p"/>
                            </m:rPr>
                            <a:rPr lang="en-US" sz="2400">
                              <a:latin typeface="Cambria Math" panose="02040503050406030204" pitchFamily="18" charset="0"/>
                            </a:rPr>
                            <m:t>y</m:t>
                          </m:r>
                        </m:e>
                      </m:bar>
                      <m:d>
                        <m:dPr>
                          <m:ctrlPr>
                            <a:rPr lang="en-DE" sz="2400" i="1">
                              <a:latin typeface="Cambria Math" panose="02040503050406030204" pitchFamily="18" charset="0"/>
                            </a:rPr>
                          </m:ctrlPr>
                        </m:dPr>
                        <m:e>
                          <m:r>
                            <m:rPr>
                              <m:sty m:val="p"/>
                            </m:rPr>
                            <a:rPr lang="en-US" sz="2400">
                              <a:latin typeface="Cambria Math" panose="02040503050406030204" pitchFamily="18" charset="0"/>
                            </a:rPr>
                            <m:t>t</m:t>
                          </m:r>
                        </m:e>
                      </m:d>
                      <m:r>
                        <a:rPr lang="en-US" sz="2400">
                          <a:latin typeface="Cambria Math" panose="02040503050406030204" pitchFamily="18" charset="0"/>
                        </a:rPr>
                        <m:t>=</m:t>
                      </m:r>
                      <m:sSub>
                        <m:sSubPr>
                          <m:ctrlPr>
                            <a:rPr lang="en-DE" sz="2400" i="1">
                              <a:latin typeface="Cambria Math" panose="02040503050406030204" pitchFamily="18" charset="0"/>
                            </a:rPr>
                          </m:ctrlPr>
                        </m:sSubPr>
                        <m:e>
                          <m:bar>
                            <m:barPr>
                              <m:ctrlPr>
                                <a:rPr lang="en-DE" sz="2400" i="1">
                                  <a:latin typeface="Cambria Math" panose="02040503050406030204" pitchFamily="18" charset="0"/>
                                </a:rPr>
                              </m:ctrlPr>
                            </m:barPr>
                            <m:e>
                              <m:r>
                                <m:rPr>
                                  <m:sty m:val="p"/>
                                </m:rPr>
                                <a:rPr lang="en-US" sz="2400" i="0">
                                  <a:latin typeface="Cambria Math" panose="02040503050406030204" pitchFamily="18" charset="0"/>
                                </a:rPr>
                                <m:t>y</m:t>
                              </m:r>
                            </m:e>
                          </m:bar>
                        </m:e>
                        <m:sub>
                          <m:r>
                            <a:rPr lang="en-US" sz="2400" i="0">
                              <a:latin typeface="Cambria Math" panose="02040503050406030204" pitchFamily="18" charset="0"/>
                            </a:rPr>
                            <m:t>0</m:t>
                          </m:r>
                        </m:sub>
                      </m:sSub>
                      <m:sSup>
                        <m:sSupPr>
                          <m:ctrlPr>
                            <a:rPr lang="en-US" sz="2400" i="1" smtClean="0">
                              <a:latin typeface="Cambria Math" panose="02040503050406030204" pitchFamily="18" charset="0"/>
                            </a:rPr>
                          </m:ctrlPr>
                        </m:sSupPr>
                        <m:e>
                          <m:r>
                            <m:rPr>
                              <m:sty m:val="p"/>
                            </m:rPr>
                            <a:rPr lang="de-DE" sz="2400" b="0" i="0" smtClean="0">
                              <a:latin typeface="Cambria Math" panose="02040503050406030204" pitchFamily="18" charset="0"/>
                            </a:rPr>
                            <m:t>e</m:t>
                          </m:r>
                        </m:e>
                        <m:sup>
                          <m:r>
                            <a:rPr lang="en-US" sz="2400" i="0">
                              <a:latin typeface="Cambria Math" panose="02040503050406030204" pitchFamily="18" charset="0"/>
                            </a:rPr>
                            <m:t>−</m:t>
                          </m:r>
                          <m:r>
                            <m:rPr>
                              <m:sty m:val="p"/>
                            </m:rPr>
                            <a:rPr lang="en-US" sz="2400" i="0">
                              <a:latin typeface="Cambria Math" panose="02040503050406030204" pitchFamily="18" charset="0"/>
                            </a:rPr>
                            <m:t>αt</m:t>
                          </m:r>
                        </m:sup>
                      </m:sSup>
                    </m:oMath>
                  </m:oMathPara>
                </a14:m>
                <a:endParaRPr lang="en-DE" dirty="0"/>
              </a:p>
            </p:txBody>
          </p:sp>
        </mc:Choice>
        <mc:Fallback xmlns="">
          <p:sp>
            <p:nvSpPr>
              <p:cNvPr id="9" name="TextBox 8">
                <a:extLst>
                  <a:ext uri="{FF2B5EF4-FFF2-40B4-BE49-F238E27FC236}">
                    <a16:creationId xmlns:a16="http://schemas.microsoft.com/office/drawing/2014/main" id="{8029628E-517B-1169-FE9E-80B25B391368}"/>
                  </a:ext>
                </a:extLst>
              </p:cNvPr>
              <p:cNvSpPr txBox="1">
                <a:spLocks noRot="1" noChangeAspect="1" noMove="1" noResize="1" noEditPoints="1" noAdjustHandles="1" noChangeArrowheads="1" noChangeShapeType="1" noTextEdit="1"/>
              </p:cNvSpPr>
              <p:nvPr/>
            </p:nvSpPr>
            <p:spPr>
              <a:xfrm>
                <a:off x="976350" y="3286431"/>
                <a:ext cx="5842659" cy="2047099"/>
              </a:xfrm>
              <a:prstGeom prst="rect">
                <a:avLst/>
              </a:prstGeom>
              <a:blipFill>
                <a:blip r:embed="rId6"/>
                <a:stretch>
                  <a:fillRect l="-1457" t="-2071"/>
                </a:stretch>
              </a:blipFill>
            </p:spPr>
            <p:txBody>
              <a:bodyPr/>
              <a:lstStyle/>
              <a:p>
                <a:r>
                  <a:rPr lang="en-US">
                    <a:noFill/>
                  </a:rPr>
                  <a:t> </a:t>
                </a:r>
              </a:p>
            </p:txBody>
          </p:sp>
        </mc:Fallback>
      </mc:AlternateContent>
      <p:sp>
        <p:nvSpPr>
          <p:cNvPr id="10" name="Foliennummernplatzhalter 9">
            <a:extLst>
              <a:ext uri="{FF2B5EF4-FFF2-40B4-BE49-F238E27FC236}">
                <a16:creationId xmlns:a16="http://schemas.microsoft.com/office/drawing/2014/main" id="{50B4F90F-AE67-3E1F-BE73-CD7EACEC5E76}"/>
              </a:ext>
            </a:extLst>
          </p:cNvPr>
          <p:cNvSpPr>
            <a:spLocks noGrp="1"/>
          </p:cNvSpPr>
          <p:nvPr>
            <p:ph type="sldNum" sz="quarter" idx="12"/>
          </p:nvPr>
        </p:nvSpPr>
        <p:spPr/>
        <p:txBody>
          <a:bodyPr/>
          <a:lstStyle/>
          <a:p>
            <a:fld id="{A0B92CD8-FF24-4321-9188-DC9BF5755683}" type="slidenum">
              <a:rPr lang="en-US" smtClean="0"/>
              <a:t>8</a:t>
            </a:fld>
            <a:endParaRPr lang="en-US"/>
          </a:p>
        </p:txBody>
      </p:sp>
      <p:sp>
        <p:nvSpPr>
          <p:cNvPr id="383" name="Textfeld 382">
            <a:extLst>
              <a:ext uri="{FF2B5EF4-FFF2-40B4-BE49-F238E27FC236}">
                <a16:creationId xmlns:a16="http://schemas.microsoft.com/office/drawing/2014/main" id="{EF1CE554-1EDD-6B5F-B832-1910E6D792B7}"/>
              </a:ext>
            </a:extLst>
          </p:cNvPr>
          <p:cNvSpPr txBox="1"/>
          <p:nvPr/>
        </p:nvSpPr>
        <p:spPr>
          <a:xfrm>
            <a:off x="828290" y="6496048"/>
            <a:ext cx="10525510" cy="338554"/>
          </a:xfrm>
          <a:prstGeom prst="rect">
            <a:avLst/>
          </a:prstGeom>
          <a:noFill/>
        </p:spPr>
        <p:txBody>
          <a:bodyPr wrap="none" rtlCol="0">
            <a:spAutoFit/>
          </a:bodyPr>
          <a:lstStyle/>
          <a:p>
            <a:r>
              <a:rPr lang="en-US" sz="1600" b="1">
                <a:solidFill>
                  <a:schemeClr val="accent1">
                    <a:lumMod val="60000"/>
                    <a:lumOff val="40000"/>
                  </a:schemeClr>
                </a:solidFill>
              </a:rPr>
              <a:t>Some Classical Methods</a:t>
            </a:r>
            <a:r>
              <a:rPr lang="en-US" sz="1600">
                <a:solidFill>
                  <a:schemeClr val="bg2">
                    <a:lumMod val="50000"/>
                  </a:schemeClr>
                </a:solidFill>
              </a:rPr>
              <a:t>     |     Problem of Conserved Quantities    |    Problem of Stiffness     |     Efficiently Solving Stiff ODEs</a:t>
            </a:r>
          </a:p>
        </p:txBody>
      </p:sp>
    </p:spTree>
    <p:extLst>
      <p:ext uri="{BB962C8B-B14F-4D97-AF65-F5344CB8AC3E}">
        <p14:creationId xmlns:p14="http://schemas.microsoft.com/office/powerpoint/2010/main" val="2310510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64797061-E104-8148-D03C-16CB514E7488}"/>
              </a:ext>
            </a:extLst>
          </p:cNvPr>
          <p:cNvSpPr>
            <a:spLocks noGrp="1"/>
          </p:cNvSpPr>
          <p:nvPr>
            <p:ph type="title"/>
          </p:nvPr>
        </p:nvSpPr>
        <p:spPr/>
        <p:txBody>
          <a:bodyPr/>
          <a:lstStyle/>
          <a:p>
            <a:r>
              <a:rPr lang="en-US"/>
              <a:t>Note on Newton Iteration</a:t>
            </a:r>
          </a:p>
        </p:txBody>
      </p:sp>
      <p:sp>
        <p:nvSpPr>
          <p:cNvPr id="4" name="Foliennummernplatzhalter 3">
            <a:extLst>
              <a:ext uri="{FF2B5EF4-FFF2-40B4-BE49-F238E27FC236}">
                <a16:creationId xmlns:a16="http://schemas.microsoft.com/office/drawing/2014/main" id="{61956D73-FB00-5B2B-3FDF-1E90926BCC84}"/>
              </a:ext>
            </a:extLst>
          </p:cNvPr>
          <p:cNvSpPr>
            <a:spLocks noGrp="1"/>
          </p:cNvSpPr>
          <p:nvPr>
            <p:ph type="sldNum" sz="quarter" idx="12"/>
          </p:nvPr>
        </p:nvSpPr>
        <p:spPr/>
        <p:txBody>
          <a:bodyPr/>
          <a:lstStyle/>
          <a:p>
            <a:fld id="{A0B92CD8-FF24-4321-9188-DC9BF5755683}" type="slidenum">
              <a:rPr lang="en-US" smtClean="0"/>
              <a:pPr/>
              <a:t>80</a:t>
            </a:fld>
            <a:endParaRPr lang="en-US"/>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D0C0C58C-8881-429A-410F-8536E7968755}"/>
                  </a:ext>
                </a:extLst>
              </p:cNvPr>
              <p:cNvSpPr txBox="1"/>
              <p:nvPr/>
            </p:nvSpPr>
            <p:spPr>
              <a:xfrm>
                <a:off x="2420420" y="3508757"/>
                <a:ext cx="7673063" cy="9542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m:rPr>
                          <m:sty m:val="p"/>
                        </m:rPr>
                        <a:rPr lang="en-US" sz="4400" smtClean="0">
                          <a:latin typeface="Cambria Math" panose="02040503050406030204" pitchFamily="18" charset="0"/>
                          <a:ea typeface="Times New Roman" panose="02020603050405020304" pitchFamily="18" charset="0"/>
                          <a:cs typeface="Times New Roman" panose="02020603050405020304" pitchFamily="18" charset="0"/>
                        </a:rPr>
                        <m:t>g</m:t>
                      </m:r>
                      <m:d>
                        <m:dPr>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4400" i="1">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4400">
                                  <a:latin typeface="Cambria Math" panose="02040503050406030204" pitchFamily="18" charset="0"/>
                                  <a:ea typeface="Times New Roman" panose="02020603050405020304" pitchFamily="18" charset="0"/>
                                  <a:cs typeface="Times New Roman" panose="02020603050405020304" pitchFamily="18" charset="0"/>
                                </a:rPr>
                                <m:t>k</m:t>
                              </m:r>
                            </m:sub>
                          </m:sSub>
                        </m:e>
                      </m:d>
                      <m:r>
                        <a:rPr lang="de-DE" sz="4400" b="0" i="0" smtClean="0">
                          <a:latin typeface="Cambria Math" panose="02040503050406030204" pitchFamily="18" charset="0"/>
                          <a:ea typeface="Times New Roman" panose="02020603050405020304" pitchFamily="18" charset="0"/>
                          <a:cs typeface="Times New Roman" panose="02020603050405020304" pitchFamily="18" charset="0"/>
                        </a:rPr>
                        <m:t>−</m:t>
                      </m:r>
                      <m:sSubSup>
                        <m:sSubSupPr>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sSubSupPr>
                        <m:e>
                          <m:acc>
                            <m:accPr>
                              <m:chr m:val="̳"/>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accPr>
                            <m:e>
                              <m:r>
                                <m:rPr>
                                  <m:sty m:val="p"/>
                                </m:rPr>
                                <a:rPr lang="en-US" sz="4400">
                                  <a:latin typeface="Cambria Math" panose="02040503050406030204" pitchFamily="18" charset="0"/>
                                  <a:ea typeface="Times New Roman" panose="02020603050405020304" pitchFamily="18" charset="0"/>
                                  <a:cs typeface="Times New Roman" panose="02020603050405020304" pitchFamily="18" charset="0"/>
                                </a:rPr>
                                <m:t>J</m:t>
                              </m:r>
                            </m:e>
                          </m:acc>
                        </m:e>
                        <m:sub>
                          <m:acc>
                            <m:accPr>
                              <m:chr m:val="̲"/>
                              <m:ctrlPr>
                                <a:rPr lang="de-DE" sz="4400" i="1">
                                  <a:latin typeface="Cambria Math" panose="02040503050406030204" pitchFamily="18" charset="0"/>
                                  <a:ea typeface="Calibri" panose="020F0502020204030204" pitchFamily="34" charset="0"/>
                                  <a:cs typeface="Times New Roman" panose="02020603050405020304" pitchFamily="18" charset="0"/>
                                </a:rPr>
                              </m:ctrlPr>
                            </m:accPr>
                            <m:e>
                              <m:r>
                                <m:rPr>
                                  <m:sty m:val="p"/>
                                </m:rPr>
                                <a:rPr lang="en-US" sz="4400">
                                  <a:latin typeface="Cambria Math" panose="02040503050406030204" pitchFamily="18" charset="0"/>
                                  <a:ea typeface="Calibri" panose="020F0502020204030204" pitchFamily="34" charset="0"/>
                                  <a:cs typeface="Times New Roman" panose="02020603050405020304" pitchFamily="18" charset="0"/>
                                </a:rPr>
                                <m:t>g</m:t>
                              </m:r>
                            </m:e>
                          </m:acc>
                        </m:sub>
                        <m:sup>
                          <m:r>
                            <a:rPr lang="de-DE" sz="4400" i="1">
                              <a:latin typeface="Cambria Math" panose="02040503050406030204" pitchFamily="18" charset="0"/>
                              <a:ea typeface="Calibri" panose="020F0502020204030204" pitchFamily="34" charset="0"/>
                              <a:cs typeface="Times New Roman" panose="02020603050405020304" pitchFamily="18" charset="0"/>
                            </a:rPr>
                            <m:t> </m:t>
                          </m:r>
                        </m:sup>
                      </m:sSubSup>
                      <m:d>
                        <m:dPr>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dPr>
                        <m:e>
                          <m:sSub>
                            <m:sSubPr>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4400" i="1">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4400">
                                  <a:latin typeface="Cambria Math" panose="02040503050406030204" pitchFamily="18" charset="0"/>
                                  <a:ea typeface="Times New Roman" panose="02020603050405020304" pitchFamily="18" charset="0"/>
                                  <a:cs typeface="Times New Roman" panose="02020603050405020304" pitchFamily="18" charset="0"/>
                                </a:rPr>
                                <m:t>k</m:t>
                              </m:r>
                            </m:sub>
                          </m:sSub>
                        </m:e>
                      </m:d>
                      <m:r>
                        <a:rPr lang="de-DE" sz="4400" i="1">
                          <a:latin typeface="Cambria Math" panose="02040503050406030204" pitchFamily="18" charset="0"/>
                          <a:ea typeface="Times New Roman" panose="02020603050405020304" pitchFamily="18" charset="0"/>
                          <a:cs typeface="Times New Roman" panose="02020603050405020304" pitchFamily="18" charset="0"/>
                        </a:rPr>
                        <m:t> </m:t>
                      </m:r>
                      <m:d>
                        <m:dPr>
                          <m:ctrlPr>
                            <a:rPr lang="en-US" sz="4400" i="1">
                              <a:latin typeface="Cambria Math" panose="02040503050406030204" pitchFamily="18" charset="0"/>
                              <a:cs typeface="Times New Roman" panose="02020603050405020304" pitchFamily="18" charset="0"/>
                            </a:rPr>
                          </m:ctrlPr>
                        </m:dPr>
                        <m:e>
                          <m:sSub>
                            <m:sSubPr>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4400" i="1">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4400">
                                  <a:latin typeface="Cambria Math" panose="02040503050406030204" pitchFamily="18" charset="0"/>
                                  <a:ea typeface="Times New Roman" panose="02020603050405020304" pitchFamily="18" charset="0"/>
                                  <a:cs typeface="Times New Roman" panose="02020603050405020304" pitchFamily="18" charset="0"/>
                                </a:rPr>
                                <m:t>k</m:t>
                              </m:r>
                            </m:sub>
                          </m:sSub>
                          <m:r>
                            <a:rPr lang="de-DE" sz="44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44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4400" i="1">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4400">
                                  <a:latin typeface="Cambria Math" panose="02040503050406030204" pitchFamily="18" charset="0"/>
                                  <a:ea typeface="Times New Roman" panose="02020603050405020304" pitchFamily="18" charset="0"/>
                                  <a:cs typeface="Times New Roman" panose="02020603050405020304" pitchFamily="18" charset="0"/>
                                </a:rPr>
                                <m:t>k</m:t>
                              </m:r>
                              <m:r>
                                <a:rPr lang="en-US" sz="4400">
                                  <a:latin typeface="Cambria Math" panose="02040503050406030204" pitchFamily="18" charset="0"/>
                                  <a:ea typeface="Times New Roman" panose="02020603050405020304" pitchFamily="18" charset="0"/>
                                  <a:cs typeface="Times New Roman" panose="02020603050405020304" pitchFamily="18" charset="0"/>
                                </a:rPr>
                                <m:t>+1</m:t>
                              </m:r>
                            </m:sub>
                          </m:sSub>
                        </m:e>
                      </m:d>
                      <m:r>
                        <a:rPr lang="en-US" sz="4400">
                          <a:effectLst/>
                          <a:latin typeface="Cambria Math" panose="02040503050406030204" pitchFamily="18" charset="0"/>
                          <a:ea typeface="Times New Roman" panose="02020603050405020304" pitchFamily="18" charset="0"/>
                          <a:cs typeface="Times New Roman" panose="02020603050405020304" pitchFamily="18" charset="0"/>
                        </a:rPr>
                        <m:t>=</m:t>
                      </m:r>
                      <m:r>
                        <a:rPr lang="de-DE" sz="4400" b="0" i="0" smtClean="0">
                          <a:effectLst/>
                          <a:latin typeface="Cambria Math" panose="02040503050406030204" pitchFamily="18" charset="0"/>
                          <a:ea typeface="Times New Roman" panose="02020603050405020304" pitchFamily="18" charset="0"/>
                          <a:cs typeface="Times New Roman" panose="02020603050405020304" pitchFamily="18" charset="0"/>
                        </a:rPr>
                        <m:t>0</m:t>
                      </m:r>
                    </m:oMath>
                  </m:oMathPara>
                </a14:m>
                <a:endParaRPr lang="en-US"/>
              </a:p>
            </p:txBody>
          </p:sp>
        </mc:Choice>
        <mc:Fallback xmlns="">
          <p:sp>
            <p:nvSpPr>
              <p:cNvPr id="5" name="Textfeld 4">
                <a:extLst>
                  <a:ext uri="{FF2B5EF4-FFF2-40B4-BE49-F238E27FC236}">
                    <a16:creationId xmlns:a16="http://schemas.microsoft.com/office/drawing/2014/main" id="{D0C0C58C-8881-429A-410F-8536E7968755}"/>
                  </a:ext>
                </a:extLst>
              </p:cNvPr>
              <p:cNvSpPr txBox="1">
                <a:spLocks noRot="1" noChangeAspect="1" noMove="1" noResize="1" noEditPoints="1" noAdjustHandles="1" noChangeArrowheads="1" noChangeShapeType="1" noTextEdit="1"/>
              </p:cNvSpPr>
              <p:nvPr/>
            </p:nvSpPr>
            <p:spPr>
              <a:xfrm>
                <a:off x="2420420" y="3508757"/>
                <a:ext cx="7673063" cy="954236"/>
              </a:xfrm>
              <a:prstGeom prst="rect">
                <a:avLst/>
              </a:prstGeom>
              <a:blipFill>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D9E4C7BF-33C0-836E-4691-03431CD8022B}"/>
                  </a:ext>
                </a:extLst>
              </p:cNvPr>
              <p:cNvSpPr txBox="1"/>
              <p:nvPr/>
            </p:nvSpPr>
            <p:spPr>
              <a:xfrm>
                <a:off x="838200" y="1690688"/>
                <a:ext cx="10591800" cy="1322285"/>
              </a:xfrm>
              <a:prstGeom prst="rect">
                <a:avLst/>
              </a:prstGeom>
              <a:noFill/>
            </p:spPr>
            <p:txBody>
              <a:bodyPr wrap="square" rtlCol="0">
                <a:spAutoFit/>
              </a:bodyPr>
              <a:lstStyle/>
              <a:p>
                <a:r>
                  <a:rPr lang="en-US" sz="3600"/>
                  <a:t>Find </a:t>
                </a:r>
                <a14:m>
                  <m:oMath xmlns:m="http://schemas.openxmlformats.org/officeDocument/2006/math">
                    <m:sSub>
                      <m:sSubPr>
                        <m:ctrlPr>
                          <a:rPr lang="de-DE" sz="3600" i="1" smtClean="0">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3600" i="1">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3600">
                            <a:latin typeface="Cambria Math" panose="02040503050406030204" pitchFamily="18" charset="0"/>
                            <a:ea typeface="Times New Roman" panose="02020603050405020304" pitchFamily="18" charset="0"/>
                            <a:cs typeface="Times New Roman" panose="02020603050405020304" pitchFamily="18" charset="0"/>
                          </a:rPr>
                          <m:t>k</m:t>
                        </m:r>
                        <m:r>
                          <a:rPr lang="en-US" sz="3600">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sz="3600"/>
                  <a:t> so that the directional derivative along </a:t>
                </a:r>
                <a14:m>
                  <m:oMath xmlns:m="http://schemas.openxmlformats.org/officeDocument/2006/math">
                    <m:sSub>
                      <m:sSub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3600" i="1">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3600">
                            <a:latin typeface="Cambria Math" panose="02040503050406030204" pitchFamily="18" charset="0"/>
                            <a:ea typeface="Times New Roman" panose="02020603050405020304" pitchFamily="18" charset="0"/>
                            <a:cs typeface="Times New Roman" panose="02020603050405020304" pitchFamily="18" charset="0"/>
                          </a:rPr>
                          <m:t>k</m:t>
                        </m:r>
                      </m:sub>
                    </m:sSub>
                    <m:r>
                      <a:rPr lang="de-DE" sz="3600" i="1">
                        <a:latin typeface="Cambria Math" panose="02040503050406030204" pitchFamily="18" charset="0"/>
                        <a:ea typeface="Times New Roman" panose="02020603050405020304" pitchFamily="18" charset="0"/>
                        <a:cs typeface="Times New Roman" panose="02020603050405020304" pitchFamily="18" charset="0"/>
                      </a:rPr>
                      <m:t>−</m:t>
                    </m:r>
                    <m:sSub>
                      <m:sSubPr>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sSubPr>
                      <m:e>
                        <m:acc>
                          <m:accPr>
                            <m:chr m:val="̲"/>
                            <m:ctrlPr>
                              <a:rPr lang="de-DE" sz="3600" i="1">
                                <a:latin typeface="Cambria Math" panose="02040503050406030204" pitchFamily="18" charset="0"/>
                                <a:ea typeface="Times New Roman" panose="02020603050405020304" pitchFamily="18" charset="0"/>
                                <a:cs typeface="Times New Roman" panose="02020603050405020304" pitchFamily="18" charset="0"/>
                              </a:rPr>
                            </m:ctrlPr>
                          </m:accPr>
                          <m:e>
                            <m:r>
                              <a:rPr lang="de-DE" sz="3600" i="1">
                                <a:latin typeface="Cambria Math" panose="02040503050406030204" pitchFamily="18" charset="0"/>
                                <a:ea typeface="Times New Roman" panose="02020603050405020304" pitchFamily="18" charset="0"/>
                                <a:cs typeface="Times New Roman" panose="02020603050405020304" pitchFamily="18" charset="0"/>
                              </a:rPr>
                              <m:t>𝜉</m:t>
                            </m:r>
                          </m:e>
                        </m:acc>
                      </m:e>
                      <m:sub>
                        <m:r>
                          <m:rPr>
                            <m:sty m:val="p"/>
                          </m:rPr>
                          <a:rPr lang="en-US" sz="3600">
                            <a:latin typeface="Cambria Math" panose="02040503050406030204" pitchFamily="18" charset="0"/>
                            <a:ea typeface="Times New Roman" panose="02020603050405020304" pitchFamily="18" charset="0"/>
                            <a:cs typeface="Times New Roman" panose="02020603050405020304" pitchFamily="18" charset="0"/>
                          </a:rPr>
                          <m:t>k</m:t>
                        </m:r>
                        <m:r>
                          <a:rPr lang="en-US" sz="3600">
                            <a:latin typeface="Cambria Math" panose="02040503050406030204" pitchFamily="18" charset="0"/>
                            <a:ea typeface="Times New Roman" panose="02020603050405020304" pitchFamily="18" charset="0"/>
                            <a:cs typeface="Times New Roman" panose="02020603050405020304" pitchFamily="18" charset="0"/>
                          </a:rPr>
                          <m:t>+1</m:t>
                        </m:r>
                      </m:sub>
                    </m:sSub>
                  </m:oMath>
                </a14:m>
                <a:r>
                  <a:rPr lang="en-US" sz="3600"/>
                  <a:t> takes us to zero</a:t>
                </a:r>
              </a:p>
            </p:txBody>
          </p:sp>
        </mc:Choice>
        <mc:Fallback xmlns="">
          <p:sp>
            <p:nvSpPr>
              <p:cNvPr id="6" name="Textfeld 5">
                <a:extLst>
                  <a:ext uri="{FF2B5EF4-FFF2-40B4-BE49-F238E27FC236}">
                    <a16:creationId xmlns:a16="http://schemas.microsoft.com/office/drawing/2014/main" id="{D9E4C7BF-33C0-836E-4691-03431CD8022B}"/>
                  </a:ext>
                </a:extLst>
              </p:cNvPr>
              <p:cNvSpPr txBox="1">
                <a:spLocks noRot="1" noChangeAspect="1" noMove="1" noResize="1" noEditPoints="1" noAdjustHandles="1" noChangeArrowheads="1" noChangeShapeType="1" noTextEdit="1"/>
              </p:cNvSpPr>
              <p:nvPr/>
            </p:nvSpPr>
            <p:spPr>
              <a:xfrm>
                <a:off x="838200" y="1690688"/>
                <a:ext cx="10591800" cy="1322285"/>
              </a:xfrm>
              <a:prstGeom prst="rect">
                <a:avLst/>
              </a:prstGeom>
              <a:blipFill>
                <a:blip r:embed="rId3"/>
                <a:stretch>
                  <a:fillRect l="-1785" t="-6452" b="-12442"/>
                </a:stretch>
              </a:blipFill>
            </p:spPr>
            <p:txBody>
              <a:bodyPr/>
              <a:lstStyle/>
              <a:p>
                <a:r>
                  <a:rPr lang="en-US">
                    <a:noFill/>
                  </a:rPr>
                  <a:t> </a:t>
                </a:r>
              </a:p>
            </p:txBody>
          </p:sp>
        </mc:Fallback>
      </mc:AlternateContent>
    </p:spTree>
    <p:extLst>
      <p:ext uri="{BB962C8B-B14F-4D97-AF65-F5344CB8AC3E}">
        <p14:creationId xmlns:p14="http://schemas.microsoft.com/office/powerpoint/2010/main" val="3731799753"/>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B833595-E575-F7CC-2496-BE0697112DF9}"/>
              </a:ext>
            </a:extLst>
          </p:cNvPr>
          <p:cNvSpPr>
            <a:spLocks noGrp="1"/>
          </p:cNvSpPr>
          <p:nvPr>
            <p:ph type="title"/>
          </p:nvPr>
        </p:nvSpPr>
        <p:spPr/>
        <p:txBody>
          <a:bodyPr/>
          <a:lstStyle/>
          <a:p>
            <a:r>
              <a:rPr lang="en-US"/>
              <a:t>Newton vs Quasi-Newton</a:t>
            </a:r>
          </a:p>
        </p:txBody>
      </p:sp>
      <p:sp>
        <p:nvSpPr>
          <p:cNvPr id="4" name="Foliennummernplatzhalter 3">
            <a:extLst>
              <a:ext uri="{FF2B5EF4-FFF2-40B4-BE49-F238E27FC236}">
                <a16:creationId xmlns:a16="http://schemas.microsoft.com/office/drawing/2014/main" id="{341F0D5A-9799-0267-F5DA-87330C037188}"/>
              </a:ext>
            </a:extLst>
          </p:cNvPr>
          <p:cNvSpPr>
            <a:spLocks noGrp="1"/>
          </p:cNvSpPr>
          <p:nvPr>
            <p:ph type="sldNum" sz="quarter" idx="12"/>
          </p:nvPr>
        </p:nvSpPr>
        <p:spPr/>
        <p:txBody>
          <a:bodyPr/>
          <a:lstStyle/>
          <a:p>
            <a:fld id="{A0B92CD8-FF24-4321-9188-DC9BF5755683}" type="slidenum">
              <a:rPr lang="en-US" smtClean="0"/>
              <a:pPr/>
              <a:t>81</a:t>
            </a:fld>
            <a:endParaRPr lang="en-US"/>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293CE532-D698-9059-3BC1-08AE44505260}"/>
                  </a:ext>
                </a:extLst>
              </p:cNvPr>
              <p:cNvSpPr txBox="1"/>
              <p:nvPr/>
            </p:nvSpPr>
            <p:spPr>
              <a:xfrm>
                <a:off x="1202220" y="2153357"/>
                <a:ext cx="4468288" cy="2364109"/>
              </a:xfrm>
              <a:prstGeom prst="rect">
                <a:avLst/>
              </a:prstGeom>
              <a:noFill/>
            </p:spPr>
            <p:txBody>
              <a:bodyPr wrap="square" rtlCol="0">
                <a:spAutoFit/>
              </a:bodyPr>
              <a:lstStyle/>
              <a:p>
                <a:r>
                  <a:rPr lang="en-US" sz="2400">
                    <a:solidFill>
                      <a:schemeClr val="accent6">
                        <a:lumMod val="75000"/>
                      </a:schemeClr>
                    </a:solidFill>
                  </a:rPr>
                  <a:t>quadratic convergence </a:t>
                </a:r>
                <a14:m>
                  <m:oMath xmlns:m="http://schemas.openxmlformats.org/officeDocument/2006/math">
                    <m:r>
                      <a:rPr lang="de-DE" sz="2400" b="0" i="1" smtClean="0">
                        <a:solidFill>
                          <a:schemeClr val="accent6">
                            <a:lumMod val="75000"/>
                          </a:schemeClr>
                        </a:solidFill>
                        <a:latin typeface="Cambria Math" panose="02040503050406030204" pitchFamily="18" charset="0"/>
                      </a:rPr>
                      <m:t>𝑞</m:t>
                    </m:r>
                    <m:r>
                      <a:rPr lang="de-DE" sz="2400" b="0" i="1" smtClean="0">
                        <a:solidFill>
                          <a:schemeClr val="accent6">
                            <a:lumMod val="75000"/>
                          </a:schemeClr>
                        </a:solidFill>
                        <a:latin typeface="Cambria Math" panose="02040503050406030204" pitchFamily="18" charset="0"/>
                      </a:rPr>
                      <m:t>=2</m:t>
                    </m:r>
                  </m:oMath>
                </a14:m>
                <a:r>
                  <a:rPr lang="en-US" sz="2400">
                    <a:solidFill>
                      <a:schemeClr val="accent6">
                        <a:lumMod val="75000"/>
                      </a:schemeClr>
                    </a:solidFill>
                  </a:rPr>
                  <a:t> in </a:t>
                </a:r>
                <a14:m>
                  <m:oMath xmlns:m="http://schemas.openxmlformats.org/officeDocument/2006/math">
                    <m:limLow>
                      <m:limLowPr>
                        <m:ctrlPr>
                          <a:rPr lang="de-DE" sz="2400"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limLowPr>
                      <m:e>
                        <m:r>
                          <m:rPr>
                            <m:sty m:val="p"/>
                          </m:rP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lim</m:t>
                        </m:r>
                      </m:e>
                      <m:lim>
                        <m:r>
                          <m:rPr>
                            <m:sty m:val="p"/>
                          </m:rP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lim>
                    </m:limLow>
                    <m: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 </m:t>
                    </m:r>
                    <m:f>
                      <m:fPr>
                        <m:ctrlPr>
                          <a:rPr lang="de-DE"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fPr>
                      <m:num>
                        <m:d>
                          <m:dPr>
                            <m:begChr m:val="|"/>
                            <m:endChr m:val="|"/>
                            <m:ctrlPr>
                              <a:rPr lang="de-DE"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de-DE"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de-DE" sz="2400" b="0"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𝜉</m:t>
                                </m:r>
                              </m:e>
                              <m:sub>
                                <m:r>
                                  <m:rPr>
                                    <m:sty m:val="p"/>
                                  </m:rP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n</m:t>
                                </m:r>
                                <m: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2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2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4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2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4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n</m:t>
                                    </m:r>
                                    <m:r>
                                      <a:rPr lang="en-US" sz="24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e>
                                </m:d>
                              </m:sup>
                            </m:sSup>
                          </m:e>
                        </m:d>
                      </m:num>
                      <m:den>
                        <m:sSup>
                          <m:sSupPr>
                            <m:ctrlPr>
                              <a:rPr lang="de-DE"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d>
                              <m:dPr>
                                <m:begChr m:val="|"/>
                                <m:endChr m:val="|"/>
                                <m:ctrlPr>
                                  <a:rPr lang="de-DE"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de-DE" sz="2400" i="1">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bPr>
                                  <m:e>
                                    <m:r>
                                      <a:rPr lang="de-DE" sz="2400" b="0"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𝜉</m:t>
                                    </m:r>
                                  </m:e>
                                  <m:sub>
                                    <m:r>
                                      <m:rPr>
                                        <m:sty m:val="p"/>
                                      </m:rP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n</m:t>
                                    </m:r>
                                  </m:sub>
                                </m:sSub>
                                <m: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sSup>
                                  <m:sSupPr>
                                    <m:ctrlPr>
                                      <a:rPr lang="de-DE" sz="2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sSupPr>
                                  <m:e>
                                    <m:bar>
                                      <m:barPr>
                                        <m:ctrlPr>
                                          <a:rPr lang="de-DE" sz="2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24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y</m:t>
                                        </m:r>
                                      </m:e>
                                    </m:bar>
                                  </m:e>
                                  <m:sup>
                                    <m:d>
                                      <m:dPr>
                                        <m:ctrlPr>
                                          <a:rPr lang="de-DE" sz="2400" i="1">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24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n</m:t>
                                        </m:r>
                                        <m:r>
                                          <a:rPr lang="en-US" sz="240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+1</m:t>
                                        </m:r>
                                      </m:e>
                                    </m:d>
                                  </m:sup>
                                </m:sSup>
                              </m:e>
                            </m:d>
                          </m:e>
                          <m:sup>
                            <m:r>
                              <m:rPr>
                                <m:sty m:val="p"/>
                              </m:rP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q</m:t>
                            </m:r>
                          </m:sup>
                        </m:sSup>
                      </m:den>
                    </m:f>
                    <m: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m:t>
                    </m:r>
                    <m:r>
                      <m:rPr>
                        <m:sty m:val="p"/>
                      </m:rPr>
                      <a:rPr lang="en-US" sz="2400" i="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μ</m:t>
                    </m:r>
                  </m:oMath>
                </a14:m>
                <a:endParaRPr lang="de-DE" sz="2400">
                  <a:solidFill>
                    <a:schemeClr val="accent6">
                      <a:lumMod val="75000"/>
                    </a:schemeClr>
                  </a:solidFill>
                  <a:effectLst/>
                  <a:latin typeface="Roboto" panose="02000000000000000000" pitchFamily="2" charset="0"/>
                  <a:ea typeface="Calibri" panose="020F0502020204030204" pitchFamily="34" charset="0"/>
                  <a:cs typeface="Times New Roman" panose="02020603050405020304" pitchFamily="18" charset="0"/>
                </a:endParaRPr>
              </a:p>
              <a:p>
                <a:r>
                  <a:rPr lang="de-DE" sz="2400">
                    <a:solidFill>
                      <a:schemeClr val="accent6">
                        <a:lumMod val="75000"/>
                      </a:schemeClr>
                    </a:solidFill>
                    <a:latin typeface="Roboto" panose="02000000000000000000" pitchFamily="2" charset="0"/>
                    <a:ea typeface="Calibri" panose="020F0502020204030204" pitchFamily="34" charset="0"/>
                    <a:cs typeface="Times New Roman" panose="02020603050405020304" pitchFamily="18" charset="0"/>
                  </a:rPr>
                  <a:t>(rate of </a:t>
                </a:r>
                <a:r>
                  <a:rPr lang="de-DE" sz="2400" err="1">
                    <a:solidFill>
                      <a:schemeClr val="accent6">
                        <a:lumMod val="75000"/>
                      </a:schemeClr>
                    </a:solidFill>
                    <a:latin typeface="Roboto" panose="02000000000000000000" pitchFamily="2" charset="0"/>
                    <a:ea typeface="Calibri" panose="020F0502020204030204" pitchFamily="34" charset="0"/>
                    <a:cs typeface="Times New Roman" panose="02020603050405020304" pitchFamily="18" charset="0"/>
                  </a:rPr>
                  <a:t>convergence</a:t>
                </a:r>
                <a:r>
                  <a:rPr lang="de-DE" sz="2400">
                    <a:solidFill>
                      <a:schemeClr val="accent6">
                        <a:lumMod val="75000"/>
                      </a:schemeClr>
                    </a:solidFill>
                    <a:latin typeface="Roboto" panose="02000000000000000000" pitchFamily="2" charset="0"/>
                    <a:ea typeface="Calibri" panose="020F0502020204030204" pitchFamily="34" charset="0"/>
                    <a:cs typeface="Times New Roman" panose="02020603050405020304" pitchFamily="18" charset="0"/>
                  </a:rPr>
                  <a:t> </a:t>
                </a:r>
                <a14:m>
                  <m:oMath xmlns:m="http://schemas.openxmlformats.org/officeDocument/2006/math">
                    <m:r>
                      <a:rPr lang="de-DE" sz="2400" b="0" i="1" smtClean="0">
                        <a:solidFill>
                          <a:schemeClr val="accent6">
                            <a:lumMod val="75000"/>
                          </a:schemeClr>
                        </a:solidFill>
                        <a:latin typeface="Cambria Math" panose="02040503050406030204" pitchFamily="18" charset="0"/>
                        <a:ea typeface="Calibri" panose="020F0502020204030204" pitchFamily="34" charset="0"/>
                        <a:cs typeface="Times New Roman" panose="02020603050405020304" pitchFamily="18" charset="0"/>
                      </a:rPr>
                      <m:t>𝜇</m:t>
                    </m:r>
                  </m:oMath>
                </a14:m>
                <a:r>
                  <a:rPr lang="de-DE" sz="2400">
                    <a:solidFill>
                      <a:schemeClr val="accent6">
                        <a:lumMod val="75000"/>
                      </a:schemeClr>
                    </a:solidFill>
                    <a:effectLst/>
                    <a:latin typeface="Roboto" panose="02000000000000000000" pitchFamily="2" charset="0"/>
                    <a:ea typeface="Calibri" panose="020F0502020204030204" pitchFamily="34" charset="0"/>
                    <a:cs typeface="Times New Roman" panose="02020603050405020304" pitchFamily="18" charset="0"/>
                  </a:rPr>
                  <a:t>), </a:t>
                </a:r>
                <a:r>
                  <a:rPr lang="de-DE" sz="2400">
                    <a:solidFill>
                      <a:schemeClr val="accent2">
                        <a:lumMod val="75000"/>
                      </a:schemeClr>
                    </a:solidFill>
                    <a:effectLst/>
                    <a:latin typeface="Roboto" panose="02000000000000000000" pitchFamily="2" charset="0"/>
                    <a:ea typeface="Calibri" panose="020F0502020204030204" pitchFamily="34" charset="0"/>
                    <a:cs typeface="Times New Roman" panose="02020603050405020304" pitchFamily="18" charset="0"/>
                  </a:rPr>
                  <a:t>but </a:t>
                </a:r>
                <a14:m>
                  <m:oMath xmlns:m="http://schemas.openxmlformats.org/officeDocument/2006/math">
                    <m:r>
                      <a:rPr lang="de-DE" sz="2400" b="0" i="1"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𝒪</m:t>
                    </m:r>
                    <m:d>
                      <m:dPr>
                        <m:ctrlPr>
                          <a:rPr lang="de-DE" sz="2400" b="0" i="1"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sz="2400" b="0" i="1"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de-DE" sz="2400" b="0" i="1"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𝑁</m:t>
                            </m:r>
                          </m:e>
                          <m:sup>
                            <m:r>
                              <a:rPr lang="de-DE" sz="2400" b="0" i="1" smtClean="0">
                                <a:solidFill>
                                  <a:schemeClr val="accent2">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3</m:t>
                            </m:r>
                          </m:sup>
                        </m:sSup>
                      </m:e>
                    </m:d>
                  </m:oMath>
                </a14:m>
                <a:r>
                  <a:rPr lang="de-DE" sz="2400">
                    <a:solidFill>
                      <a:schemeClr val="accent2">
                        <a:lumMod val="75000"/>
                      </a:schemeClr>
                    </a:solidFill>
                    <a:effectLst/>
                    <a:latin typeface="Roboto" panose="02000000000000000000" pitchFamily="2" charset="0"/>
                    <a:ea typeface="Calibri" panose="020F0502020204030204" pitchFamily="34" charset="0"/>
                    <a:cs typeface="Times New Roman" panose="02020603050405020304" pitchFamily="18" charset="0"/>
                  </a:rPr>
                  <a:t> LU per </a:t>
                </a:r>
                <a:r>
                  <a:rPr lang="de-DE" sz="2400" err="1">
                    <a:solidFill>
                      <a:schemeClr val="accent2">
                        <a:lumMod val="75000"/>
                      </a:schemeClr>
                    </a:solidFill>
                    <a:effectLst/>
                    <a:latin typeface="Roboto" panose="02000000000000000000" pitchFamily="2" charset="0"/>
                    <a:ea typeface="Calibri" panose="020F0502020204030204" pitchFamily="34" charset="0"/>
                    <a:cs typeface="Times New Roman" panose="02020603050405020304" pitchFamily="18" charset="0"/>
                  </a:rPr>
                  <a:t>iteration</a:t>
                </a:r>
                <a:r>
                  <a:rPr lang="de-DE" sz="2400">
                    <a:solidFill>
                      <a:schemeClr val="accent2">
                        <a:lumMod val="75000"/>
                      </a:schemeClr>
                    </a:solidFill>
                    <a:effectLst/>
                    <a:latin typeface="Roboto" panose="02000000000000000000" pitchFamily="2" charset="0"/>
                    <a:ea typeface="Calibri" panose="020F0502020204030204" pitchFamily="34" charset="0"/>
                    <a:cs typeface="Times New Roman" panose="02020603050405020304" pitchFamily="18" charset="0"/>
                  </a:rPr>
                  <a:t> </a:t>
                </a:r>
                <a:r>
                  <a:rPr lang="de-DE" sz="2400" err="1">
                    <a:solidFill>
                      <a:schemeClr val="accent2">
                        <a:lumMod val="75000"/>
                      </a:schemeClr>
                    </a:solidFill>
                    <a:effectLst/>
                    <a:latin typeface="Roboto" panose="02000000000000000000" pitchFamily="2" charset="0"/>
                    <a:ea typeface="Calibri" panose="020F0502020204030204" pitchFamily="34" charset="0"/>
                    <a:cs typeface="Times New Roman" panose="02020603050405020304" pitchFamily="18" charset="0"/>
                  </a:rPr>
                  <a:t>step</a:t>
                </a:r>
                <a:endParaRPr lang="de-DE" sz="2400">
                  <a:solidFill>
                    <a:schemeClr val="accent6">
                      <a:lumMod val="75000"/>
                    </a:schemeClr>
                  </a:solidFill>
                  <a:effectLst/>
                  <a:latin typeface="Roboto" panose="02000000000000000000" pitchFamily="2" charset="0"/>
                  <a:ea typeface="Calibri" panose="020F0502020204030204" pitchFamily="34" charset="0"/>
                  <a:cs typeface="Times New Roman" panose="02020603050405020304" pitchFamily="18" charset="0"/>
                </a:endParaRPr>
              </a:p>
              <a:p>
                <a:endParaRPr lang="en-US">
                  <a:solidFill>
                    <a:schemeClr val="accent6">
                      <a:lumMod val="75000"/>
                    </a:schemeClr>
                  </a:solidFill>
                </a:endParaRPr>
              </a:p>
            </p:txBody>
          </p:sp>
        </mc:Choice>
        <mc:Fallback xmlns="">
          <p:sp>
            <p:nvSpPr>
              <p:cNvPr id="5" name="Textfeld 4">
                <a:extLst>
                  <a:ext uri="{FF2B5EF4-FFF2-40B4-BE49-F238E27FC236}">
                    <a16:creationId xmlns:a16="http://schemas.microsoft.com/office/drawing/2014/main" id="{293CE532-D698-9059-3BC1-08AE44505260}"/>
                  </a:ext>
                </a:extLst>
              </p:cNvPr>
              <p:cNvSpPr txBox="1">
                <a:spLocks noRot="1" noChangeAspect="1" noMove="1" noResize="1" noEditPoints="1" noAdjustHandles="1" noChangeArrowheads="1" noChangeShapeType="1" noTextEdit="1"/>
              </p:cNvSpPr>
              <p:nvPr/>
            </p:nvSpPr>
            <p:spPr>
              <a:xfrm>
                <a:off x="1202220" y="2153357"/>
                <a:ext cx="4468288" cy="2364109"/>
              </a:xfrm>
              <a:prstGeom prst="rect">
                <a:avLst/>
              </a:prstGeom>
              <a:blipFill>
                <a:blip r:embed="rId3"/>
                <a:stretch>
                  <a:fillRect l="-2046" t="-206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 name="Textfeld 5">
                <a:extLst>
                  <a:ext uri="{FF2B5EF4-FFF2-40B4-BE49-F238E27FC236}">
                    <a16:creationId xmlns:a16="http://schemas.microsoft.com/office/drawing/2014/main" id="{F5BE4CD1-F271-0898-E4EC-CC4A9A339B28}"/>
                  </a:ext>
                </a:extLst>
              </p:cNvPr>
              <p:cNvSpPr txBox="1"/>
              <p:nvPr/>
            </p:nvSpPr>
            <p:spPr>
              <a:xfrm>
                <a:off x="7007390" y="2422116"/>
                <a:ext cx="4684755" cy="1569660"/>
              </a:xfrm>
              <a:prstGeom prst="rect">
                <a:avLst/>
              </a:prstGeom>
              <a:noFill/>
            </p:spPr>
            <p:txBody>
              <a:bodyPr wrap="square" rtlCol="0">
                <a:spAutoFit/>
              </a:bodyPr>
              <a:lstStyle/>
              <a:p>
                <a:r>
                  <a:rPr lang="en-US" sz="3200">
                    <a:solidFill>
                      <a:schemeClr val="accent2">
                        <a:lumMod val="75000"/>
                      </a:schemeClr>
                    </a:solidFill>
                  </a:rPr>
                  <a:t>No quadratic convergence</a:t>
                </a:r>
                <a:r>
                  <a:rPr lang="en-US" sz="3200">
                    <a:solidFill>
                      <a:schemeClr val="accent6">
                        <a:lumMod val="75000"/>
                      </a:schemeClr>
                    </a:solidFill>
                  </a:rPr>
                  <a:t>, but </a:t>
                </a:r>
                <a14:m>
                  <m:oMath xmlns:m="http://schemas.openxmlformats.org/officeDocument/2006/math">
                    <m:r>
                      <a:rPr lang="de-DE" sz="3200" b="0"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𝒪</m:t>
                    </m:r>
                    <m:d>
                      <m:dPr>
                        <m:ctrlPr>
                          <a:rPr lang="de-DE" sz="3200" b="0"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dPr>
                      <m:e>
                        <m:sSup>
                          <m:sSupPr>
                            <m:ctrlPr>
                              <a:rPr lang="de-DE" sz="3200" b="0"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ctrlPr>
                          </m:sSupPr>
                          <m:e>
                            <m:r>
                              <a:rPr lang="de-DE" sz="3200" b="0"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𝑁</m:t>
                            </m:r>
                          </m:e>
                          <m:sup>
                            <m:r>
                              <a:rPr lang="de-DE" sz="3200" b="0" i="1" smtClean="0">
                                <a:solidFill>
                                  <a:schemeClr val="accent6">
                                    <a:lumMod val="75000"/>
                                  </a:schemeClr>
                                </a:solidFill>
                                <a:effectLst/>
                                <a:latin typeface="Cambria Math" panose="02040503050406030204" pitchFamily="18" charset="0"/>
                                <a:ea typeface="Calibri" panose="020F0502020204030204" pitchFamily="34" charset="0"/>
                                <a:cs typeface="Times New Roman" panose="02020603050405020304" pitchFamily="18" charset="0"/>
                              </a:rPr>
                              <m:t>3</m:t>
                            </m:r>
                          </m:sup>
                        </m:sSup>
                      </m:e>
                    </m:d>
                  </m:oMath>
                </a14:m>
                <a:r>
                  <a:rPr lang="de-DE" sz="3200">
                    <a:solidFill>
                      <a:schemeClr val="accent6">
                        <a:lumMod val="75000"/>
                      </a:schemeClr>
                    </a:solidFill>
                    <a:effectLst/>
                    <a:latin typeface="Roboto" panose="02000000000000000000" pitchFamily="2" charset="0"/>
                    <a:ea typeface="Calibri" panose="020F0502020204030204" pitchFamily="34" charset="0"/>
                    <a:cs typeface="Times New Roman" panose="02020603050405020304" pitchFamily="18" charset="0"/>
                  </a:rPr>
                  <a:t> LU </a:t>
                </a:r>
                <a:r>
                  <a:rPr lang="de-DE" sz="3200" err="1">
                    <a:solidFill>
                      <a:schemeClr val="accent6">
                        <a:lumMod val="75000"/>
                      </a:schemeClr>
                    </a:solidFill>
                    <a:effectLst/>
                    <a:latin typeface="Roboto" panose="02000000000000000000" pitchFamily="2" charset="0"/>
                    <a:ea typeface="Calibri" panose="020F0502020204030204" pitchFamily="34" charset="0"/>
                    <a:cs typeface="Times New Roman" panose="02020603050405020304" pitchFamily="18" charset="0"/>
                  </a:rPr>
                  <a:t>only</a:t>
                </a:r>
                <a:r>
                  <a:rPr lang="de-DE" sz="3200">
                    <a:solidFill>
                      <a:schemeClr val="accent6">
                        <a:lumMod val="75000"/>
                      </a:schemeClr>
                    </a:solidFill>
                    <a:effectLst/>
                    <a:latin typeface="Roboto" panose="02000000000000000000" pitchFamily="2" charset="0"/>
                    <a:ea typeface="Calibri" panose="020F0502020204030204" pitchFamily="34" charset="0"/>
                    <a:cs typeface="Times New Roman" panose="02020603050405020304" pitchFamily="18" charset="0"/>
                  </a:rPr>
                  <a:t> </a:t>
                </a:r>
                <a:r>
                  <a:rPr lang="de-DE" sz="3200" err="1">
                    <a:solidFill>
                      <a:schemeClr val="accent6">
                        <a:lumMod val="75000"/>
                      </a:schemeClr>
                    </a:solidFill>
                    <a:effectLst/>
                    <a:latin typeface="Roboto" panose="02000000000000000000" pitchFamily="2" charset="0"/>
                    <a:ea typeface="Calibri" panose="020F0502020204030204" pitchFamily="34" charset="0"/>
                    <a:cs typeface="Times New Roman" panose="02020603050405020304" pitchFamily="18" charset="0"/>
                  </a:rPr>
                  <a:t>once</a:t>
                </a:r>
                <a:r>
                  <a:rPr lang="de-DE" sz="3200">
                    <a:solidFill>
                      <a:schemeClr val="accent6">
                        <a:lumMod val="75000"/>
                      </a:schemeClr>
                    </a:solidFill>
                    <a:effectLst/>
                    <a:latin typeface="Roboto" panose="02000000000000000000" pitchFamily="2" charset="0"/>
                    <a:ea typeface="Calibri" panose="020F0502020204030204" pitchFamily="34" charset="0"/>
                    <a:cs typeface="Times New Roman" panose="02020603050405020304" pitchFamily="18" charset="0"/>
                  </a:rPr>
                  <a:t> per </a:t>
                </a:r>
                <a:r>
                  <a:rPr lang="de-DE" sz="3200" err="1">
                    <a:solidFill>
                      <a:schemeClr val="accent6">
                        <a:lumMod val="75000"/>
                      </a:schemeClr>
                    </a:solidFill>
                    <a:latin typeface="Roboto" panose="02000000000000000000" pitchFamily="2" charset="0"/>
                    <a:ea typeface="Calibri" panose="020F0502020204030204" pitchFamily="34" charset="0"/>
                    <a:cs typeface="Times New Roman" panose="02020603050405020304" pitchFamily="18" charset="0"/>
                  </a:rPr>
                  <a:t>implicit</a:t>
                </a:r>
                <a:r>
                  <a:rPr lang="de-DE" sz="3200">
                    <a:solidFill>
                      <a:schemeClr val="accent6">
                        <a:lumMod val="75000"/>
                      </a:schemeClr>
                    </a:solidFill>
                    <a:latin typeface="Roboto" panose="02000000000000000000" pitchFamily="2" charset="0"/>
                    <a:ea typeface="Calibri" panose="020F0502020204030204" pitchFamily="34" charset="0"/>
                    <a:cs typeface="Times New Roman" panose="02020603050405020304" pitchFamily="18" charset="0"/>
                  </a:rPr>
                  <a:t> </a:t>
                </a:r>
                <a:r>
                  <a:rPr lang="de-DE" sz="3200" err="1">
                    <a:solidFill>
                      <a:schemeClr val="accent6">
                        <a:lumMod val="75000"/>
                      </a:schemeClr>
                    </a:solidFill>
                    <a:latin typeface="Roboto" panose="02000000000000000000" pitchFamily="2" charset="0"/>
                    <a:ea typeface="Calibri" panose="020F0502020204030204" pitchFamily="34" charset="0"/>
                    <a:cs typeface="Times New Roman" panose="02020603050405020304" pitchFamily="18" charset="0"/>
                  </a:rPr>
                  <a:t>timestep</a:t>
                </a:r>
                <a:r>
                  <a:rPr lang="de-DE" sz="3200">
                    <a:solidFill>
                      <a:schemeClr val="accent6">
                        <a:lumMod val="75000"/>
                      </a:schemeClr>
                    </a:solidFill>
                    <a:effectLst/>
                    <a:latin typeface="Roboto" panose="02000000000000000000" pitchFamily="2" charset="0"/>
                    <a:ea typeface="Calibri" panose="020F0502020204030204" pitchFamily="34" charset="0"/>
                    <a:cs typeface="Times New Roman" panose="02020603050405020304" pitchFamily="18" charset="0"/>
                  </a:rPr>
                  <a:t> </a:t>
                </a:r>
                <a:endParaRPr lang="en-US" sz="3200">
                  <a:solidFill>
                    <a:schemeClr val="accent6">
                      <a:lumMod val="75000"/>
                    </a:schemeClr>
                  </a:solidFill>
                </a:endParaRPr>
              </a:p>
            </p:txBody>
          </p:sp>
        </mc:Choice>
        <mc:Fallback xmlns="">
          <p:sp>
            <p:nvSpPr>
              <p:cNvPr id="6" name="Textfeld 5">
                <a:extLst>
                  <a:ext uri="{FF2B5EF4-FFF2-40B4-BE49-F238E27FC236}">
                    <a16:creationId xmlns:a16="http://schemas.microsoft.com/office/drawing/2014/main" id="{F5BE4CD1-F271-0898-E4EC-CC4A9A339B28}"/>
                  </a:ext>
                </a:extLst>
              </p:cNvPr>
              <p:cNvSpPr txBox="1">
                <a:spLocks noRot="1" noChangeAspect="1" noMove="1" noResize="1" noEditPoints="1" noAdjustHandles="1" noChangeArrowheads="1" noChangeShapeType="1" noTextEdit="1"/>
              </p:cNvSpPr>
              <p:nvPr/>
            </p:nvSpPr>
            <p:spPr>
              <a:xfrm>
                <a:off x="7007390" y="2422116"/>
                <a:ext cx="4684755" cy="1569660"/>
              </a:xfrm>
              <a:prstGeom prst="rect">
                <a:avLst/>
              </a:prstGeom>
              <a:blipFill>
                <a:blip r:embed="rId4"/>
                <a:stretch>
                  <a:fillRect l="-3385" t="-5039" r="-3385" b="-10853"/>
                </a:stretch>
              </a:blipFill>
            </p:spPr>
            <p:txBody>
              <a:bodyPr/>
              <a:lstStyle/>
              <a:p>
                <a:r>
                  <a:rPr lang="en-US">
                    <a:noFill/>
                  </a:rPr>
                  <a:t> </a:t>
                </a:r>
              </a:p>
            </p:txBody>
          </p:sp>
        </mc:Fallback>
      </mc:AlternateContent>
      <p:cxnSp>
        <p:nvCxnSpPr>
          <p:cNvPr id="8" name="Gerader Verbinder 7">
            <a:extLst>
              <a:ext uri="{FF2B5EF4-FFF2-40B4-BE49-F238E27FC236}">
                <a16:creationId xmlns:a16="http://schemas.microsoft.com/office/drawing/2014/main" id="{3C94A77A-5C9F-ACD6-549C-28D18C7B8A00}"/>
              </a:ext>
            </a:extLst>
          </p:cNvPr>
          <p:cNvCxnSpPr/>
          <p:nvPr/>
        </p:nvCxnSpPr>
        <p:spPr>
          <a:xfrm>
            <a:off x="6449895" y="1976086"/>
            <a:ext cx="0" cy="2718652"/>
          </a:xfrm>
          <a:prstGeom prst="line">
            <a:avLst/>
          </a:prstGeom>
          <a:ln w="5715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816041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3947B2D-C0F8-3060-0D92-10F20D9DADC4}"/>
              </a:ext>
            </a:extLst>
          </p:cNvPr>
          <p:cNvSpPr>
            <a:spLocks noGrp="1"/>
          </p:cNvSpPr>
          <p:nvPr>
            <p:ph type="title"/>
          </p:nvPr>
        </p:nvSpPr>
        <p:spPr>
          <a:xfrm>
            <a:off x="684776" y="1132239"/>
            <a:ext cx="3696979" cy="1325563"/>
          </a:xfrm>
        </p:spPr>
        <p:txBody>
          <a:bodyPr>
            <a:noAutofit/>
          </a:bodyPr>
          <a:lstStyle/>
          <a:p>
            <a:r>
              <a:rPr lang="en-US" sz="5400"/>
              <a:t>Davis-</a:t>
            </a:r>
            <a:r>
              <a:rPr lang="en-US" sz="5400" err="1"/>
              <a:t>Skodje</a:t>
            </a:r>
            <a:r>
              <a:rPr lang="en-US" sz="5400"/>
              <a:t> with Explicit Euler</a:t>
            </a:r>
          </a:p>
        </p:txBody>
      </p:sp>
      <p:sp>
        <p:nvSpPr>
          <p:cNvPr id="4" name="Foliennummernplatzhalter 3">
            <a:extLst>
              <a:ext uri="{FF2B5EF4-FFF2-40B4-BE49-F238E27FC236}">
                <a16:creationId xmlns:a16="http://schemas.microsoft.com/office/drawing/2014/main" id="{508235C6-F3D7-8CFF-3516-6DF9B7D17171}"/>
              </a:ext>
            </a:extLst>
          </p:cNvPr>
          <p:cNvSpPr>
            <a:spLocks noGrp="1"/>
          </p:cNvSpPr>
          <p:nvPr>
            <p:ph type="sldNum" sz="quarter" idx="12"/>
          </p:nvPr>
        </p:nvSpPr>
        <p:spPr/>
        <p:txBody>
          <a:bodyPr/>
          <a:lstStyle/>
          <a:p>
            <a:fld id="{A0B92CD8-FF24-4321-9188-DC9BF5755683}" type="slidenum">
              <a:rPr lang="en-US" smtClean="0"/>
              <a:pPr/>
              <a:t>82</a:t>
            </a:fld>
            <a:endParaRPr lang="en-US"/>
          </a:p>
        </p:txBody>
      </p:sp>
      <p:pic>
        <p:nvPicPr>
          <p:cNvPr id="6" name="Grafik 5">
            <a:extLst>
              <a:ext uri="{FF2B5EF4-FFF2-40B4-BE49-F238E27FC236}">
                <a16:creationId xmlns:a16="http://schemas.microsoft.com/office/drawing/2014/main" id="{EF19BE5B-E029-EF7A-D6BF-1689B9E8163E}"/>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91000" y="512761"/>
            <a:ext cx="7620000" cy="5715000"/>
          </a:xfrm>
          <a:prstGeom prst="rect">
            <a:avLst/>
          </a:prstGeom>
        </p:spPr>
      </p:pic>
    </p:spTree>
    <p:extLst>
      <p:ext uri="{BB962C8B-B14F-4D97-AF65-F5344CB8AC3E}">
        <p14:creationId xmlns:p14="http://schemas.microsoft.com/office/powerpoint/2010/main" val="700209515"/>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AF3792A-763B-6C93-1D06-876F9DB8A8C5}"/>
              </a:ext>
            </a:extLst>
          </p:cNvPr>
          <p:cNvSpPr>
            <a:spLocks noGrp="1"/>
          </p:cNvSpPr>
          <p:nvPr>
            <p:ph type="title"/>
          </p:nvPr>
        </p:nvSpPr>
        <p:spPr>
          <a:xfrm>
            <a:off x="3467100" y="2766218"/>
            <a:ext cx="5257800" cy="1325563"/>
          </a:xfrm>
        </p:spPr>
        <p:txBody>
          <a:bodyPr/>
          <a:lstStyle/>
          <a:p>
            <a:r>
              <a:rPr lang="en-US"/>
              <a:t>Further left out Notes</a:t>
            </a:r>
          </a:p>
        </p:txBody>
      </p:sp>
      <p:sp>
        <p:nvSpPr>
          <p:cNvPr id="4" name="Foliennummernplatzhalter 3">
            <a:extLst>
              <a:ext uri="{FF2B5EF4-FFF2-40B4-BE49-F238E27FC236}">
                <a16:creationId xmlns:a16="http://schemas.microsoft.com/office/drawing/2014/main" id="{40937C89-7CC6-739D-DF63-B0D30E84F050}"/>
              </a:ext>
            </a:extLst>
          </p:cNvPr>
          <p:cNvSpPr>
            <a:spLocks noGrp="1"/>
          </p:cNvSpPr>
          <p:nvPr>
            <p:ph type="sldNum" sz="quarter" idx="12"/>
          </p:nvPr>
        </p:nvSpPr>
        <p:spPr/>
        <p:txBody>
          <a:bodyPr/>
          <a:lstStyle/>
          <a:p>
            <a:fld id="{A0B92CD8-FF24-4321-9188-DC9BF5755683}" type="slidenum">
              <a:rPr lang="en-US" smtClean="0"/>
              <a:pPr/>
              <a:t>83</a:t>
            </a:fld>
            <a:endParaRPr lang="en-US"/>
          </a:p>
        </p:txBody>
      </p:sp>
    </p:spTree>
    <p:extLst>
      <p:ext uri="{BB962C8B-B14F-4D97-AF65-F5344CB8AC3E}">
        <p14:creationId xmlns:p14="http://schemas.microsoft.com/office/powerpoint/2010/main" val="5575196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3" name="Inhaltsplatzhalter 2">
                <a:extLst>
                  <a:ext uri="{FF2B5EF4-FFF2-40B4-BE49-F238E27FC236}">
                    <a16:creationId xmlns:a16="http://schemas.microsoft.com/office/drawing/2014/main" id="{0792EEE7-9233-6AF3-301D-0E3B49E2C2DA}"/>
                  </a:ext>
                </a:extLst>
              </p:cNvPr>
              <p:cNvSpPr>
                <a:spLocks noGrp="1"/>
              </p:cNvSpPr>
              <p:nvPr>
                <p:ph idx="1"/>
              </p:nvPr>
            </p:nvSpPr>
            <p:spPr>
              <a:xfrm>
                <a:off x="838200" y="795722"/>
                <a:ext cx="10515600" cy="802072"/>
              </a:xfrm>
            </p:spPr>
            <p:txBody>
              <a:bodyPr>
                <a:normAutofit/>
              </a:bodyPr>
              <a:lstStyle/>
              <a:p>
                <a:pPr marL="0" indent="0">
                  <a:buNone/>
                </a:pPr>
                <a:r>
                  <a:rPr lang="de-DE" sz="3200">
                    <a:solidFill>
                      <a:schemeClr val="accent2">
                        <a:lumMod val="75000"/>
                      </a:schemeClr>
                    </a:solidFill>
                  </a:rPr>
                  <a:t>For </a:t>
                </a:r>
                <a:r>
                  <a:rPr lang="de-DE" sz="3200" err="1">
                    <a:solidFill>
                      <a:schemeClr val="accent2">
                        <a:lumMod val="75000"/>
                      </a:schemeClr>
                    </a:solidFill>
                  </a:rPr>
                  <a:t>small</a:t>
                </a:r>
                <a:r>
                  <a:rPr lang="de-DE" sz="3200">
                    <a:solidFill>
                      <a:schemeClr val="accent2">
                        <a:lumMod val="75000"/>
                      </a:schemeClr>
                    </a:solidFill>
                  </a:rPr>
                  <a:t> </a:t>
                </a:r>
                <a14:m>
                  <m:oMath xmlns:m="http://schemas.openxmlformats.org/officeDocument/2006/math">
                    <m:r>
                      <m:rPr>
                        <m:sty m:val="p"/>
                      </m:rPr>
                      <a:rPr lang="de-DE" sz="3200" b="0" i="0" smtClean="0">
                        <a:solidFill>
                          <a:schemeClr val="accent2">
                            <a:lumMod val="75000"/>
                          </a:schemeClr>
                        </a:solidFill>
                        <a:latin typeface="Cambria Math" panose="02040503050406030204" pitchFamily="18" charset="0"/>
                      </a:rPr>
                      <m:t>Δ</m:t>
                    </m:r>
                    <m:r>
                      <a:rPr lang="de-DE" sz="3200" b="0" i="1" smtClean="0">
                        <a:solidFill>
                          <a:schemeClr val="accent2">
                            <a:lumMod val="75000"/>
                          </a:schemeClr>
                        </a:solidFill>
                        <a:latin typeface="Cambria Math" panose="02040503050406030204" pitchFamily="18" charset="0"/>
                      </a:rPr>
                      <m:t>𝑥</m:t>
                    </m:r>
                  </m:oMath>
                </a14:m>
                <a:r>
                  <a:rPr lang="en-US" sz="3200">
                    <a:solidFill>
                      <a:schemeClr val="accent2">
                        <a:lumMod val="75000"/>
                      </a:schemeClr>
                    </a:solidFill>
                  </a:rPr>
                  <a:t> the explicit scheme takes excessively many steps.</a:t>
                </a:r>
              </a:p>
            </p:txBody>
          </p:sp>
        </mc:Choice>
        <mc:Fallback xmlns="">
          <p:sp>
            <p:nvSpPr>
              <p:cNvPr id="3" name="Inhaltsplatzhalter 2">
                <a:extLst>
                  <a:ext uri="{FF2B5EF4-FFF2-40B4-BE49-F238E27FC236}">
                    <a16:creationId xmlns:a16="http://schemas.microsoft.com/office/drawing/2014/main" id="{0792EEE7-9233-6AF3-301D-0E3B49E2C2DA}"/>
                  </a:ext>
                </a:extLst>
              </p:cNvPr>
              <p:cNvSpPr>
                <a:spLocks noGrp="1" noRot="1" noChangeAspect="1" noMove="1" noResize="1" noEditPoints="1" noAdjustHandles="1" noChangeArrowheads="1" noChangeShapeType="1" noTextEdit="1"/>
              </p:cNvSpPr>
              <p:nvPr>
                <p:ph idx="1"/>
              </p:nvPr>
            </p:nvSpPr>
            <p:spPr>
              <a:xfrm>
                <a:off x="838200" y="795722"/>
                <a:ext cx="10515600" cy="802072"/>
              </a:xfrm>
              <a:blipFill>
                <a:blip r:embed="rId3"/>
                <a:stretch>
                  <a:fillRect l="-1507" t="-15267" r="-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Textfeld 3">
                <a:extLst>
                  <a:ext uri="{FF2B5EF4-FFF2-40B4-BE49-F238E27FC236}">
                    <a16:creationId xmlns:a16="http://schemas.microsoft.com/office/drawing/2014/main" id="{21144AFD-438F-04EC-4C1A-B2467BA9DA55}"/>
                  </a:ext>
                </a:extLst>
              </p:cNvPr>
              <p:cNvSpPr txBox="1"/>
              <p:nvPr/>
            </p:nvSpPr>
            <p:spPr>
              <a:xfrm>
                <a:off x="925788" y="5569343"/>
                <a:ext cx="10154190" cy="584775"/>
              </a:xfrm>
              <a:prstGeom prst="rect">
                <a:avLst/>
              </a:prstGeom>
              <a:noFill/>
            </p:spPr>
            <p:txBody>
              <a:bodyPr wrap="none" rtlCol="0">
                <a:spAutoFit/>
              </a:bodyPr>
              <a:lstStyle/>
              <a:p>
                <a:r>
                  <a:rPr lang="en-US" sz="3200">
                    <a:solidFill>
                      <a:srgbClr val="FF0000"/>
                    </a:solidFill>
                  </a:rPr>
                  <a:t>Coefficients of vastly different magnitude occur </a:t>
                </a:r>
                <a:r>
                  <a:rPr lang="en-US" sz="3200">
                    <a:solidFill>
                      <a:schemeClr val="tx1"/>
                    </a:solidFill>
                  </a:rPr>
                  <a:t>for small </a:t>
                </a:r>
                <a14:m>
                  <m:oMath xmlns:m="http://schemas.openxmlformats.org/officeDocument/2006/math">
                    <m:r>
                      <m:rPr>
                        <m:sty m:val="p"/>
                      </m:rPr>
                      <a:rPr lang="de-DE" sz="3200" b="0" i="0" smtClean="0">
                        <a:solidFill>
                          <a:schemeClr val="tx1"/>
                        </a:solidFill>
                        <a:latin typeface="Cambria Math" panose="02040503050406030204" pitchFamily="18" charset="0"/>
                      </a:rPr>
                      <m:t>Δx</m:t>
                    </m:r>
                  </m:oMath>
                </a14:m>
                <a:r>
                  <a:rPr lang="en-US" sz="3200">
                    <a:solidFill>
                      <a:schemeClr val="tx1"/>
                    </a:solidFill>
                  </a:rPr>
                  <a:t>.</a:t>
                </a:r>
                <a:endParaRPr lang="en-US" sz="3200">
                  <a:solidFill>
                    <a:srgbClr val="FF0000"/>
                  </a:solidFill>
                </a:endParaRPr>
              </a:p>
            </p:txBody>
          </p:sp>
        </mc:Choice>
        <mc:Fallback xmlns="">
          <p:sp>
            <p:nvSpPr>
              <p:cNvPr id="4" name="Textfeld 3">
                <a:extLst>
                  <a:ext uri="{FF2B5EF4-FFF2-40B4-BE49-F238E27FC236}">
                    <a16:creationId xmlns:a16="http://schemas.microsoft.com/office/drawing/2014/main" id="{21144AFD-438F-04EC-4C1A-B2467BA9DA55}"/>
                  </a:ext>
                </a:extLst>
              </p:cNvPr>
              <p:cNvSpPr txBox="1">
                <a:spLocks noRot="1" noChangeAspect="1" noMove="1" noResize="1" noEditPoints="1" noAdjustHandles="1" noChangeArrowheads="1" noChangeShapeType="1" noTextEdit="1"/>
              </p:cNvSpPr>
              <p:nvPr/>
            </p:nvSpPr>
            <p:spPr>
              <a:xfrm>
                <a:off x="925788" y="5569343"/>
                <a:ext cx="10154190" cy="584775"/>
              </a:xfrm>
              <a:prstGeom prst="rect">
                <a:avLst/>
              </a:prstGeom>
              <a:blipFill>
                <a:blip r:embed="rId4"/>
                <a:stretch>
                  <a:fillRect l="-1561" t="-12500" r="-1441" b="-34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27CEAFE6-3EB3-13E3-AC26-140DE1238CCA}"/>
                  </a:ext>
                </a:extLst>
              </p:cNvPr>
              <p:cNvSpPr txBox="1"/>
              <p:nvPr/>
            </p:nvSpPr>
            <p:spPr>
              <a:xfrm>
                <a:off x="1856634" y="2456429"/>
                <a:ext cx="8478731" cy="211449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de-DE" sz="2800" i="1">
                              <a:latin typeface="Cambria Math" panose="02040503050406030204" pitchFamily="18" charset="0"/>
                            </a:rPr>
                          </m:ctrlPr>
                        </m:sSubPr>
                        <m:e>
                          <m:r>
                            <a:rPr lang="de-DE" sz="2800">
                              <a:latin typeface="Cambria Math" panose="02040503050406030204" pitchFamily="18" charset="0"/>
                            </a:rPr>
                            <m:t>𝜕</m:t>
                          </m:r>
                        </m:e>
                        <m:sub>
                          <m:r>
                            <m:rPr>
                              <m:sty m:val="p"/>
                            </m:rPr>
                            <a:rPr lang="de-DE" sz="2800">
                              <a:latin typeface="Cambria Math" panose="02040503050406030204" pitchFamily="18" charset="0"/>
                            </a:rPr>
                            <m:t>t</m:t>
                          </m:r>
                        </m:sub>
                      </m:sSub>
                      <m:sSub>
                        <m:sSubPr>
                          <m:ctrlPr>
                            <a:rPr lang="de-DE" sz="2800" i="1">
                              <a:latin typeface="Cambria Math" panose="02040503050406030204" pitchFamily="18" charset="0"/>
                            </a:rPr>
                          </m:ctrlPr>
                        </m:sSubPr>
                        <m:e>
                          <m:r>
                            <m:rPr>
                              <m:sty m:val="p"/>
                            </m:rPr>
                            <a:rPr lang="de-DE" sz="2800">
                              <a:latin typeface="Cambria Math" panose="02040503050406030204" pitchFamily="18" charset="0"/>
                            </a:rPr>
                            <m:t>u</m:t>
                          </m:r>
                        </m:e>
                        <m:sub>
                          <m:r>
                            <m:rPr>
                              <m:sty m:val="p"/>
                            </m:rPr>
                            <a:rPr lang="de-DE" sz="2800">
                              <a:latin typeface="Cambria Math" panose="02040503050406030204" pitchFamily="18" charset="0"/>
                            </a:rPr>
                            <m:t>i</m:t>
                          </m:r>
                        </m:sub>
                      </m:sSub>
                      <m:r>
                        <a:rPr lang="en-US" sz="2800">
                          <a:latin typeface="Cambria Math" panose="02040503050406030204" pitchFamily="18" charset="0"/>
                        </a:rPr>
                        <m:t>=1+</m:t>
                      </m:r>
                      <m:sSubSup>
                        <m:sSubSupPr>
                          <m:ctrlPr>
                            <a:rPr lang="de-DE" sz="2800" i="1">
                              <a:latin typeface="Cambria Math" panose="02040503050406030204" pitchFamily="18" charset="0"/>
                            </a:rPr>
                          </m:ctrlPr>
                        </m:sSubSupPr>
                        <m:e>
                          <m:r>
                            <m:rPr>
                              <m:sty m:val="p"/>
                            </m:rPr>
                            <a:rPr lang="en-US" sz="2800">
                              <a:latin typeface="Cambria Math" panose="02040503050406030204" pitchFamily="18" charset="0"/>
                            </a:rPr>
                            <m:t>u</m:t>
                          </m:r>
                        </m:e>
                        <m:sub>
                          <m:r>
                            <m:rPr>
                              <m:sty m:val="p"/>
                            </m:rPr>
                            <a:rPr lang="en-US" sz="2800">
                              <a:latin typeface="Cambria Math" panose="02040503050406030204" pitchFamily="18" charset="0"/>
                            </a:rPr>
                            <m:t>i</m:t>
                          </m:r>
                        </m:sub>
                        <m:sup>
                          <m:r>
                            <a:rPr lang="en-US" sz="2800">
                              <a:latin typeface="Cambria Math" panose="02040503050406030204" pitchFamily="18" charset="0"/>
                            </a:rPr>
                            <m:t>2</m:t>
                          </m:r>
                        </m:sup>
                      </m:sSubSup>
                      <m:sSub>
                        <m:sSubPr>
                          <m:ctrlPr>
                            <a:rPr lang="de-DE" sz="2800" i="1">
                              <a:latin typeface="Cambria Math" panose="02040503050406030204" pitchFamily="18" charset="0"/>
                            </a:rPr>
                          </m:ctrlPr>
                        </m:sSubPr>
                        <m:e>
                          <m:r>
                            <m:rPr>
                              <m:sty m:val="p"/>
                            </m:rPr>
                            <a:rPr lang="en-US" sz="2800">
                              <a:latin typeface="Cambria Math" panose="02040503050406030204" pitchFamily="18" charset="0"/>
                            </a:rPr>
                            <m:t>v</m:t>
                          </m:r>
                        </m:e>
                        <m:sub>
                          <m:r>
                            <m:rPr>
                              <m:sty m:val="p"/>
                            </m:rPr>
                            <a:rPr lang="en-US" sz="2800">
                              <a:latin typeface="Cambria Math" panose="02040503050406030204" pitchFamily="18" charset="0"/>
                            </a:rPr>
                            <m:t>i</m:t>
                          </m:r>
                        </m:sub>
                      </m:sSub>
                      <m:r>
                        <a:rPr lang="en-US" sz="2800">
                          <a:latin typeface="Cambria Math" panose="02040503050406030204" pitchFamily="18" charset="0"/>
                        </a:rPr>
                        <m:t>−4</m:t>
                      </m:r>
                      <m:sSub>
                        <m:sSubPr>
                          <m:ctrlPr>
                            <a:rPr lang="de-DE" sz="2800" i="1">
                              <a:latin typeface="Cambria Math" panose="02040503050406030204" pitchFamily="18" charset="0"/>
                            </a:rPr>
                          </m:ctrlPr>
                        </m:sSubPr>
                        <m:e>
                          <m:r>
                            <m:rPr>
                              <m:sty m:val="p"/>
                            </m:rPr>
                            <a:rPr lang="en-US" sz="2800">
                              <a:latin typeface="Cambria Math" panose="02040503050406030204" pitchFamily="18" charset="0"/>
                            </a:rPr>
                            <m:t>u</m:t>
                          </m:r>
                        </m:e>
                        <m:sub>
                          <m:r>
                            <m:rPr>
                              <m:sty m:val="p"/>
                            </m:rPr>
                            <a:rPr lang="en-US" sz="2800">
                              <a:latin typeface="Cambria Math" panose="02040503050406030204" pitchFamily="18" charset="0"/>
                            </a:rPr>
                            <m:t>i</m:t>
                          </m:r>
                        </m:sub>
                      </m:sSub>
                      <m:r>
                        <a:rPr lang="en-US" sz="2800">
                          <a:latin typeface="Cambria Math" panose="02040503050406030204" pitchFamily="18" charset="0"/>
                        </a:rPr>
                        <m:t>+</m:t>
                      </m:r>
                      <m:f>
                        <m:fPr>
                          <m:ctrlPr>
                            <a:rPr lang="de-DE" sz="2800" i="1">
                              <a:latin typeface="Cambria Math" panose="02040503050406030204" pitchFamily="18" charset="0"/>
                            </a:rPr>
                          </m:ctrlPr>
                        </m:fPr>
                        <m:num>
                          <m:r>
                            <m:rPr>
                              <m:sty m:val="p"/>
                            </m:rPr>
                            <a:rPr lang="en-US" sz="2800">
                              <a:latin typeface="Cambria Math" panose="02040503050406030204" pitchFamily="18" charset="0"/>
                            </a:rPr>
                            <m:t>α</m:t>
                          </m:r>
                        </m:num>
                        <m:den>
                          <m:r>
                            <a:rPr lang="en-US" sz="2800">
                              <a:solidFill>
                                <a:srgbClr val="FF0000"/>
                              </a:solidFill>
                              <a:latin typeface="Cambria Math" panose="02040503050406030204" pitchFamily="18" charset="0"/>
                            </a:rPr>
                            <m:t>(</m:t>
                          </m:r>
                          <m:r>
                            <m:rPr>
                              <m:sty m:val="p"/>
                            </m:rPr>
                            <a:rPr lang="en-US" sz="2800">
                              <a:solidFill>
                                <a:srgbClr val="FF0000"/>
                              </a:solidFill>
                              <a:latin typeface="Cambria Math" panose="02040503050406030204" pitchFamily="18" charset="0"/>
                            </a:rPr>
                            <m:t>Δx</m:t>
                          </m:r>
                          <m:sSup>
                            <m:sSupPr>
                              <m:ctrlPr>
                                <a:rPr lang="de-DE" sz="2800" i="1">
                                  <a:solidFill>
                                    <a:srgbClr val="FF0000"/>
                                  </a:solidFill>
                                  <a:latin typeface="Cambria Math" panose="02040503050406030204" pitchFamily="18" charset="0"/>
                                </a:rPr>
                              </m:ctrlPr>
                            </m:sSupPr>
                            <m:e>
                              <m:r>
                                <a:rPr lang="en-US" sz="2800">
                                  <a:solidFill>
                                    <a:srgbClr val="FF0000"/>
                                  </a:solidFill>
                                  <a:latin typeface="Cambria Math" panose="02040503050406030204" pitchFamily="18" charset="0"/>
                                </a:rPr>
                                <m:t>)</m:t>
                              </m:r>
                            </m:e>
                            <m:sup>
                              <m:r>
                                <a:rPr lang="en-US" sz="2800">
                                  <a:solidFill>
                                    <a:srgbClr val="FF0000"/>
                                  </a:solidFill>
                                  <a:latin typeface="Cambria Math" panose="02040503050406030204" pitchFamily="18" charset="0"/>
                                </a:rPr>
                                <m:t>2</m:t>
                              </m:r>
                            </m:sup>
                          </m:sSup>
                        </m:den>
                      </m:f>
                      <m:d>
                        <m:dPr>
                          <m:ctrlPr>
                            <a:rPr lang="de-DE" sz="2800" i="1">
                              <a:latin typeface="Cambria Math" panose="02040503050406030204" pitchFamily="18" charset="0"/>
                            </a:rPr>
                          </m:ctrlPr>
                        </m:dPr>
                        <m:e>
                          <m:sSub>
                            <m:sSubPr>
                              <m:ctrlPr>
                                <a:rPr lang="de-DE" sz="2800" i="1">
                                  <a:latin typeface="Cambria Math" panose="02040503050406030204" pitchFamily="18" charset="0"/>
                                </a:rPr>
                              </m:ctrlPr>
                            </m:sSubPr>
                            <m:e>
                              <m:r>
                                <m:rPr>
                                  <m:sty m:val="p"/>
                                </m:rPr>
                                <a:rPr lang="en-US" sz="2800">
                                  <a:latin typeface="Cambria Math" panose="02040503050406030204" pitchFamily="18" charset="0"/>
                                </a:rPr>
                                <m:t>u</m:t>
                              </m:r>
                            </m:e>
                            <m:sub>
                              <m:r>
                                <m:rPr>
                                  <m:sty m:val="p"/>
                                </m:rPr>
                                <a:rPr lang="en-US" sz="2800">
                                  <a:latin typeface="Cambria Math" panose="02040503050406030204" pitchFamily="18" charset="0"/>
                                </a:rPr>
                                <m:t>i</m:t>
                              </m:r>
                              <m:r>
                                <a:rPr lang="en-US" sz="2800">
                                  <a:latin typeface="Cambria Math" panose="02040503050406030204" pitchFamily="18" charset="0"/>
                                </a:rPr>
                                <m:t>−1</m:t>
                              </m:r>
                            </m:sub>
                          </m:sSub>
                          <m:r>
                            <a:rPr lang="en-US" sz="2800">
                              <a:latin typeface="Cambria Math" panose="02040503050406030204" pitchFamily="18" charset="0"/>
                            </a:rPr>
                            <m:t>−2</m:t>
                          </m:r>
                          <m:sSub>
                            <m:sSubPr>
                              <m:ctrlPr>
                                <a:rPr lang="de-DE" sz="2800" i="1">
                                  <a:latin typeface="Cambria Math" panose="02040503050406030204" pitchFamily="18" charset="0"/>
                                </a:rPr>
                              </m:ctrlPr>
                            </m:sSubPr>
                            <m:e>
                              <m:r>
                                <m:rPr>
                                  <m:sty m:val="p"/>
                                </m:rPr>
                                <a:rPr lang="en-US" sz="2800">
                                  <a:latin typeface="Cambria Math" panose="02040503050406030204" pitchFamily="18" charset="0"/>
                                </a:rPr>
                                <m:t>u</m:t>
                              </m:r>
                            </m:e>
                            <m:sub>
                              <m:r>
                                <m:rPr>
                                  <m:sty m:val="p"/>
                                </m:rPr>
                                <a:rPr lang="en-US" sz="2800">
                                  <a:latin typeface="Cambria Math" panose="02040503050406030204" pitchFamily="18" charset="0"/>
                                </a:rPr>
                                <m:t>i</m:t>
                              </m:r>
                            </m:sub>
                          </m:sSub>
                          <m:r>
                            <a:rPr lang="en-US" sz="2800">
                              <a:latin typeface="Cambria Math" panose="02040503050406030204" pitchFamily="18" charset="0"/>
                            </a:rPr>
                            <m:t>+</m:t>
                          </m:r>
                          <m:sSub>
                            <m:sSubPr>
                              <m:ctrlPr>
                                <a:rPr lang="de-DE" sz="2800" i="1">
                                  <a:latin typeface="Cambria Math" panose="02040503050406030204" pitchFamily="18" charset="0"/>
                                </a:rPr>
                              </m:ctrlPr>
                            </m:sSubPr>
                            <m:e>
                              <m:r>
                                <m:rPr>
                                  <m:sty m:val="p"/>
                                </m:rPr>
                                <a:rPr lang="en-US" sz="2800">
                                  <a:latin typeface="Cambria Math" panose="02040503050406030204" pitchFamily="18" charset="0"/>
                                </a:rPr>
                                <m:t>u</m:t>
                              </m:r>
                            </m:e>
                            <m:sub>
                              <m:r>
                                <m:rPr>
                                  <m:sty m:val="p"/>
                                </m:rPr>
                                <a:rPr lang="en-US" sz="2800">
                                  <a:latin typeface="Cambria Math" panose="02040503050406030204" pitchFamily="18" charset="0"/>
                                </a:rPr>
                                <m:t>i</m:t>
                              </m:r>
                              <m:r>
                                <a:rPr lang="en-US" sz="2800">
                                  <a:latin typeface="Cambria Math" panose="02040503050406030204" pitchFamily="18" charset="0"/>
                                </a:rPr>
                                <m:t>+1</m:t>
                              </m:r>
                            </m:sub>
                          </m:sSub>
                        </m:e>
                      </m:d>
                    </m:oMath>
                  </m:oMathPara>
                </a14:m>
                <a:endParaRPr lang="de-DE" sz="2800"/>
              </a:p>
              <a:p>
                <a:pPr/>
                <a14:m>
                  <m:oMathPara xmlns:m="http://schemas.openxmlformats.org/officeDocument/2006/math">
                    <m:oMathParaPr>
                      <m:jc m:val="centerGroup"/>
                    </m:oMathParaPr>
                    <m:oMath xmlns:m="http://schemas.openxmlformats.org/officeDocument/2006/math">
                      <m:sSub>
                        <m:sSubPr>
                          <m:ctrlPr>
                            <a:rPr lang="de-DE" sz="3200" i="1" smtClean="0">
                              <a:latin typeface="Cambria Math" panose="02040503050406030204" pitchFamily="18" charset="0"/>
                            </a:rPr>
                          </m:ctrlPr>
                        </m:sSubPr>
                        <m:e>
                          <m:r>
                            <a:rPr lang="de-DE" sz="3200" i="0">
                              <a:latin typeface="Cambria Math" panose="02040503050406030204" pitchFamily="18" charset="0"/>
                            </a:rPr>
                            <m:t>𝜕</m:t>
                          </m:r>
                        </m:e>
                        <m:sub>
                          <m:r>
                            <m:rPr>
                              <m:sty m:val="p"/>
                            </m:rPr>
                            <a:rPr lang="de-DE" sz="3200" i="0">
                              <a:latin typeface="Cambria Math" panose="02040503050406030204" pitchFamily="18" charset="0"/>
                            </a:rPr>
                            <m:t>t</m:t>
                          </m:r>
                        </m:sub>
                      </m:sSub>
                      <m:sSub>
                        <m:sSubPr>
                          <m:ctrlPr>
                            <a:rPr lang="de-DE" sz="3200" i="1">
                              <a:latin typeface="Cambria Math" panose="02040503050406030204" pitchFamily="18" charset="0"/>
                            </a:rPr>
                          </m:ctrlPr>
                        </m:sSubPr>
                        <m:e>
                          <m:r>
                            <m:rPr>
                              <m:sty m:val="p"/>
                            </m:rPr>
                            <a:rPr lang="de-DE" sz="3200" b="0" i="0" smtClean="0">
                              <a:latin typeface="Cambria Math" panose="02040503050406030204" pitchFamily="18" charset="0"/>
                            </a:rPr>
                            <m:t>v</m:t>
                          </m:r>
                        </m:e>
                        <m:sub>
                          <m:r>
                            <m:rPr>
                              <m:sty m:val="p"/>
                            </m:rPr>
                            <a:rPr lang="de-DE" sz="3200" i="0">
                              <a:latin typeface="Cambria Math" panose="02040503050406030204" pitchFamily="18" charset="0"/>
                            </a:rPr>
                            <m:t>i</m:t>
                          </m:r>
                        </m:sub>
                      </m:sSub>
                      <m:r>
                        <a:rPr lang="en-US" sz="3200" i="0">
                          <a:latin typeface="Cambria Math" panose="02040503050406030204" pitchFamily="18" charset="0"/>
                        </a:rPr>
                        <m:t>=3</m:t>
                      </m:r>
                      <m:sSub>
                        <m:sSubPr>
                          <m:ctrlPr>
                            <a:rPr lang="de-DE" sz="3200" i="1">
                              <a:latin typeface="Cambria Math" panose="02040503050406030204" pitchFamily="18" charset="0"/>
                            </a:rPr>
                          </m:ctrlPr>
                        </m:sSubPr>
                        <m:e>
                          <m:r>
                            <m:rPr>
                              <m:sty m:val="p"/>
                            </m:rPr>
                            <a:rPr lang="en-US" sz="3200" i="0">
                              <a:latin typeface="Cambria Math" panose="02040503050406030204" pitchFamily="18" charset="0"/>
                            </a:rPr>
                            <m:t>u</m:t>
                          </m:r>
                        </m:e>
                        <m:sub>
                          <m:r>
                            <m:rPr>
                              <m:sty m:val="p"/>
                            </m:rPr>
                            <a:rPr lang="en-US" sz="3200" i="0">
                              <a:latin typeface="Cambria Math" panose="02040503050406030204" pitchFamily="18" charset="0"/>
                            </a:rPr>
                            <m:t>i</m:t>
                          </m:r>
                        </m:sub>
                      </m:sSub>
                      <m:r>
                        <a:rPr lang="en-US" sz="3200" i="0">
                          <a:latin typeface="Cambria Math" panose="02040503050406030204" pitchFamily="18" charset="0"/>
                        </a:rPr>
                        <m:t>−</m:t>
                      </m:r>
                      <m:sSubSup>
                        <m:sSubSupPr>
                          <m:ctrlPr>
                            <a:rPr lang="de-DE" sz="3200" i="1">
                              <a:latin typeface="Cambria Math" panose="02040503050406030204" pitchFamily="18" charset="0"/>
                            </a:rPr>
                          </m:ctrlPr>
                        </m:sSubSupPr>
                        <m:e>
                          <m:r>
                            <m:rPr>
                              <m:sty m:val="p"/>
                            </m:rPr>
                            <a:rPr lang="en-US" sz="3200" i="0">
                              <a:latin typeface="Cambria Math" panose="02040503050406030204" pitchFamily="18" charset="0"/>
                            </a:rPr>
                            <m:t>u</m:t>
                          </m:r>
                        </m:e>
                        <m:sub>
                          <m:r>
                            <m:rPr>
                              <m:sty m:val="p"/>
                            </m:rPr>
                            <a:rPr lang="en-US" sz="3200" i="0">
                              <a:latin typeface="Cambria Math" panose="02040503050406030204" pitchFamily="18" charset="0"/>
                            </a:rPr>
                            <m:t>i</m:t>
                          </m:r>
                        </m:sub>
                        <m:sup>
                          <m:r>
                            <a:rPr lang="en-US" sz="3200" i="0">
                              <a:latin typeface="Cambria Math" panose="02040503050406030204" pitchFamily="18" charset="0"/>
                            </a:rPr>
                            <m:t>2</m:t>
                          </m:r>
                        </m:sup>
                      </m:sSubSup>
                      <m:sSub>
                        <m:sSubPr>
                          <m:ctrlPr>
                            <a:rPr lang="de-DE" sz="3200" i="1">
                              <a:latin typeface="Cambria Math" panose="02040503050406030204" pitchFamily="18" charset="0"/>
                            </a:rPr>
                          </m:ctrlPr>
                        </m:sSubPr>
                        <m:e>
                          <m:r>
                            <m:rPr>
                              <m:sty m:val="p"/>
                            </m:rPr>
                            <a:rPr lang="en-US" sz="3200" i="0">
                              <a:latin typeface="Cambria Math" panose="02040503050406030204" pitchFamily="18" charset="0"/>
                            </a:rPr>
                            <m:t>v</m:t>
                          </m:r>
                        </m:e>
                        <m:sub>
                          <m:r>
                            <m:rPr>
                              <m:sty m:val="p"/>
                            </m:rPr>
                            <a:rPr lang="en-US" sz="3200" i="0">
                              <a:latin typeface="Cambria Math" panose="02040503050406030204" pitchFamily="18" charset="0"/>
                            </a:rPr>
                            <m:t>i</m:t>
                          </m:r>
                        </m:sub>
                      </m:sSub>
                      <m:r>
                        <a:rPr lang="en-US" sz="3200" i="0">
                          <a:latin typeface="Cambria Math" panose="02040503050406030204" pitchFamily="18" charset="0"/>
                        </a:rPr>
                        <m:t>+</m:t>
                      </m:r>
                      <m:f>
                        <m:fPr>
                          <m:ctrlPr>
                            <a:rPr lang="de-DE" sz="3200" i="1">
                              <a:latin typeface="Cambria Math" panose="02040503050406030204" pitchFamily="18" charset="0"/>
                            </a:rPr>
                          </m:ctrlPr>
                        </m:fPr>
                        <m:num>
                          <m:r>
                            <m:rPr>
                              <m:sty m:val="p"/>
                            </m:rPr>
                            <a:rPr lang="en-US" sz="3200" i="0">
                              <a:latin typeface="Cambria Math" panose="02040503050406030204" pitchFamily="18" charset="0"/>
                            </a:rPr>
                            <m:t>α</m:t>
                          </m:r>
                        </m:num>
                        <m:den>
                          <m:r>
                            <a:rPr lang="en-US" sz="3200" i="0" smtClean="0">
                              <a:solidFill>
                                <a:srgbClr val="FF0000"/>
                              </a:solidFill>
                              <a:latin typeface="Cambria Math" panose="02040503050406030204" pitchFamily="18" charset="0"/>
                            </a:rPr>
                            <m:t>(</m:t>
                          </m:r>
                          <m:r>
                            <m:rPr>
                              <m:sty m:val="p"/>
                            </m:rPr>
                            <a:rPr lang="en-US" sz="3200" i="0" smtClean="0">
                              <a:solidFill>
                                <a:srgbClr val="FF0000"/>
                              </a:solidFill>
                              <a:latin typeface="Cambria Math" panose="02040503050406030204" pitchFamily="18" charset="0"/>
                            </a:rPr>
                            <m:t>Δx</m:t>
                          </m:r>
                          <m:sSup>
                            <m:sSupPr>
                              <m:ctrlPr>
                                <a:rPr lang="de-DE" sz="3200" i="1">
                                  <a:solidFill>
                                    <a:srgbClr val="FF0000"/>
                                  </a:solidFill>
                                  <a:latin typeface="Cambria Math" panose="02040503050406030204" pitchFamily="18" charset="0"/>
                                </a:rPr>
                              </m:ctrlPr>
                            </m:sSupPr>
                            <m:e>
                              <m:r>
                                <a:rPr lang="en-US" sz="3200" i="0">
                                  <a:solidFill>
                                    <a:srgbClr val="FF0000"/>
                                  </a:solidFill>
                                  <a:latin typeface="Cambria Math" panose="02040503050406030204" pitchFamily="18" charset="0"/>
                                </a:rPr>
                                <m:t>)</m:t>
                              </m:r>
                            </m:e>
                            <m:sup>
                              <m:r>
                                <a:rPr lang="en-US" sz="3200" i="0">
                                  <a:solidFill>
                                    <a:srgbClr val="FF0000"/>
                                  </a:solidFill>
                                  <a:latin typeface="Cambria Math" panose="02040503050406030204" pitchFamily="18" charset="0"/>
                                </a:rPr>
                                <m:t>2</m:t>
                              </m:r>
                            </m:sup>
                          </m:sSup>
                        </m:den>
                      </m:f>
                      <m:d>
                        <m:dPr>
                          <m:ctrlPr>
                            <a:rPr lang="de-DE" sz="3200" i="1">
                              <a:latin typeface="Cambria Math" panose="02040503050406030204" pitchFamily="18" charset="0"/>
                            </a:rPr>
                          </m:ctrlPr>
                        </m:dPr>
                        <m:e>
                          <m:sSub>
                            <m:sSubPr>
                              <m:ctrlPr>
                                <a:rPr lang="de-DE" sz="3200" i="1">
                                  <a:latin typeface="Cambria Math" panose="02040503050406030204" pitchFamily="18" charset="0"/>
                                </a:rPr>
                              </m:ctrlPr>
                            </m:sSubPr>
                            <m:e>
                              <m:r>
                                <m:rPr>
                                  <m:sty m:val="p"/>
                                </m:rPr>
                                <a:rPr lang="en-US" sz="3200" i="0">
                                  <a:latin typeface="Cambria Math" panose="02040503050406030204" pitchFamily="18" charset="0"/>
                                </a:rPr>
                                <m:t>v</m:t>
                              </m:r>
                            </m:e>
                            <m:sub>
                              <m:r>
                                <m:rPr>
                                  <m:sty m:val="p"/>
                                </m:rPr>
                                <a:rPr lang="en-US" sz="3200" i="0">
                                  <a:latin typeface="Cambria Math" panose="02040503050406030204" pitchFamily="18" charset="0"/>
                                </a:rPr>
                                <m:t>i</m:t>
                              </m:r>
                              <m:r>
                                <a:rPr lang="en-US" sz="3200" i="0">
                                  <a:latin typeface="Cambria Math" panose="02040503050406030204" pitchFamily="18" charset="0"/>
                                </a:rPr>
                                <m:t>−1</m:t>
                              </m:r>
                            </m:sub>
                          </m:sSub>
                          <m:r>
                            <a:rPr lang="en-US" sz="3200" i="0">
                              <a:latin typeface="Cambria Math" panose="02040503050406030204" pitchFamily="18" charset="0"/>
                            </a:rPr>
                            <m:t>−2</m:t>
                          </m:r>
                          <m:sSub>
                            <m:sSubPr>
                              <m:ctrlPr>
                                <a:rPr lang="de-DE" sz="3200" i="1">
                                  <a:latin typeface="Cambria Math" panose="02040503050406030204" pitchFamily="18" charset="0"/>
                                </a:rPr>
                              </m:ctrlPr>
                            </m:sSubPr>
                            <m:e>
                              <m:r>
                                <m:rPr>
                                  <m:sty m:val="p"/>
                                </m:rPr>
                                <a:rPr lang="en-US" sz="3200" i="0">
                                  <a:latin typeface="Cambria Math" panose="02040503050406030204" pitchFamily="18" charset="0"/>
                                </a:rPr>
                                <m:t>v</m:t>
                              </m:r>
                            </m:e>
                            <m:sub>
                              <m:r>
                                <m:rPr>
                                  <m:sty m:val="p"/>
                                </m:rPr>
                                <a:rPr lang="en-US" sz="3200" i="0">
                                  <a:latin typeface="Cambria Math" panose="02040503050406030204" pitchFamily="18" charset="0"/>
                                </a:rPr>
                                <m:t>i</m:t>
                              </m:r>
                            </m:sub>
                          </m:sSub>
                          <m:r>
                            <a:rPr lang="en-US" sz="3200" i="0">
                              <a:latin typeface="Cambria Math" panose="02040503050406030204" pitchFamily="18" charset="0"/>
                            </a:rPr>
                            <m:t>+</m:t>
                          </m:r>
                          <m:sSub>
                            <m:sSubPr>
                              <m:ctrlPr>
                                <a:rPr lang="de-DE" sz="3200" i="1">
                                  <a:latin typeface="Cambria Math" panose="02040503050406030204" pitchFamily="18" charset="0"/>
                                </a:rPr>
                              </m:ctrlPr>
                            </m:sSubPr>
                            <m:e>
                              <m:r>
                                <m:rPr>
                                  <m:sty m:val="p"/>
                                </m:rPr>
                                <a:rPr lang="en-US" sz="3200" i="0">
                                  <a:latin typeface="Cambria Math" panose="02040503050406030204" pitchFamily="18" charset="0"/>
                                </a:rPr>
                                <m:t>v</m:t>
                              </m:r>
                            </m:e>
                            <m:sub>
                              <m:r>
                                <m:rPr>
                                  <m:sty m:val="p"/>
                                </m:rPr>
                                <a:rPr lang="en-US" sz="3200" i="0">
                                  <a:latin typeface="Cambria Math" panose="02040503050406030204" pitchFamily="18" charset="0"/>
                                </a:rPr>
                                <m:t>i</m:t>
                              </m:r>
                              <m:r>
                                <a:rPr lang="en-US" sz="3200" i="0">
                                  <a:latin typeface="Cambria Math" panose="02040503050406030204" pitchFamily="18" charset="0"/>
                                </a:rPr>
                                <m:t>+1</m:t>
                              </m:r>
                            </m:sub>
                          </m:sSub>
                        </m:e>
                      </m:d>
                    </m:oMath>
                  </m:oMathPara>
                </a14:m>
                <a:endParaRPr lang="de-DE"/>
              </a:p>
              <a:p>
                <a:endParaRPr lang="en-US"/>
              </a:p>
            </p:txBody>
          </p:sp>
        </mc:Choice>
        <mc:Fallback xmlns="">
          <p:sp>
            <p:nvSpPr>
              <p:cNvPr id="7" name="Textfeld 6">
                <a:extLst>
                  <a:ext uri="{FF2B5EF4-FFF2-40B4-BE49-F238E27FC236}">
                    <a16:creationId xmlns:a16="http://schemas.microsoft.com/office/drawing/2014/main" id="{27CEAFE6-3EB3-13E3-AC26-140DE1238CCA}"/>
                  </a:ext>
                </a:extLst>
              </p:cNvPr>
              <p:cNvSpPr txBox="1">
                <a:spLocks noRot="1" noChangeAspect="1" noMove="1" noResize="1" noEditPoints="1" noAdjustHandles="1" noChangeArrowheads="1" noChangeShapeType="1" noTextEdit="1"/>
              </p:cNvSpPr>
              <p:nvPr/>
            </p:nvSpPr>
            <p:spPr>
              <a:xfrm>
                <a:off x="1856634" y="2456429"/>
                <a:ext cx="8478731" cy="2114490"/>
              </a:xfrm>
              <a:prstGeom prst="rect">
                <a:avLst/>
              </a:prstGeom>
              <a:blipFill>
                <a:blip r:embed="rId5"/>
                <a:stretch>
                  <a:fillRect/>
                </a:stretch>
              </a:blipFill>
            </p:spPr>
            <p:txBody>
              <a:bodyPr/>
              <a:lstStyle/>
              <a:p>
                <a:r>
                  <a:rPr lang="en-US">
                    <a:noFill/>
                  </a:rPr>
                  <a:t> </a:t>
                </a:r>
              </a:p>
            </p:txBody>
          </p:sp>
        </mc:Fallback>
      </mc:AlternateContent>
      <p:sp>
        <p:nvSpPr>
          <p:cNvPr id="8" name="Textfeld 7">
            <a:extLst>
              <a:ext uri="{FF2B5EF4-FFF2-40B4-BE49-F238E27FC236}">
                <a16:creationId xmlns:a16="http://schemas.microsoft.com/office/drawing/2014/main" id="{05AB243D-0429-F80A-4FCA-EDCD2A840324}"/>
              </a:ext>
            </a:extLst>
          </p:cNvPr>
          <p:cNvSpPr txBox="1"/>
          <p:nvPr/>
        </p:nvSpPr>
        <p:spPr>
          <a:xfrm>
            <a:off x="925788" y="1586812"/>
            <a:ext cx="7071167" cy="523220"/>
          </a:xfrm>
          <a:prstGeom prst="rect">
            <a:avLst/>
          </a:prstGeom>
          <a:noFill/>
        </p:spPr>
        <p:txBody>
          <a:bodyPr wrap="none" rtlCol="0">
            <a:spAutoFit/>
          </a:bodyPr>
          <a:lstStyle/>
          <a:p>
            <a:r>
              <a:rPr lang="en-US" sz="2800"/>
              <a:t>Remember the discretized differential equation</a:t>
            </a:r>
          </a:p>
        </p:txBody>
      </p:sp>
      <p:cxnSp>
        <p:nvCxnSpPr>
          <p:cNvPr id="10" name="Gerade Verbindung mit Pfeil 9">
            <a:extLst>
              <a:ext uri="{FF2B5EF4-FFF2-40B4-BE49-F238E27FC236}">
                <a16:creationId xmlns:a16="http://schemas.microsoft.com/office/drawing/2014/main" id="{C8DF09F9-A623-84D0-B606-A0021AF2D808}"/>
              </a:ext>
            </a:extLst>
          </p:cNvPr>
          <p:cNvCxnSpPr/>
          <p:nvPr/>
        </p:nvCxnSpPr>
        <p:spPr>
          <a:xfrm flipH="1">
            <a:off x="3291840" y="5014762"/>
            <a:ext cx="712269" cy="554581"/>
          </a:xfrm>
          <a:prstGeom prst="straightConnector1">
            <a:avLst/>
          </a:prstGeom>
          <a:ln w="57150">
            <a:tailEnd type="triangle"/>
          </a:ln>
        </p:spPr>
        <p:style>
          <a:lnRef idx="3">
            <a:schemeClr val="dk1"/>
          </a:lnRef>
          <a:fillRef idx="0">
            <a:schemeClr val="dk1"/>
          </a:fillRef>
          <a:effectRef idx="2">
            <a:schemeClr val="dk1"/>
          </a:effectRef>
          <a:fontRef idx="minor">
            <a:schemeClr val="tx1"/>
          </a:fontRef>
        </p:style>
      </p:cxnSp>
      <p:sp>
        <p:nvSpPr>
          <p:cNvPr id="11" name="Textfeld 10">
            <a:extLst>
              <a:ext uri="{FF2B5EF4-FFF2-40B4-BE49-F238E27FC236}">
                <a16:creationId xmlns:a16="http://schemas.microsoft.com/office/drawing/2014/main" id="{BFE1BFDC-1418-14BA-F507-A9EC15008E2F}"/>
              </a:ext>
            </a:extLst>
          </p:cNvPr>
          <p:cNvSpPr txBox="1"/>
          <p:nvPr/>
        </p:nvSpPr>
        <p:spPr>
          <a:xfrm>
            <a:off x="4200210" y="4671591"/>
            <a:ext cx="4032129" cy="523220"/>
          </a:xfrm>
          <a:prstGeom prst="rect">
            <a:avLst/>
          </a:prstGeom>
          <a:noFill/>
        </p:spPr>
        <p:txBody>
          <a:bodyPr wrap="none" rtlCol="0">
            <a:spAutoFit/>
          </a:bodyPr>
          <a:lstStyle/>
          <a:p>
            <a:r>
              <a:rPr lang="en-US" sz="2800"/>
              <a:t>possible stiffness indicator</a:t>
            </a:r>
          </a:p>
        </p:txBody>
      </p:sp>
      <p:sp>
        <p:nvSpPr>
          <p:cNvPr id="2" name="Foliennummernplatzhalter 1">
            <a:extLst>
              <a:ext uri="{FF2B5EF4-FFF2-40B4-BE49-F238E27FC236}">
                <a16:creationId xmlns:a16="http://schemas.microsoft.com/office/drawing/2014/main" id="{C42617D6-7DFF-229A-CA60-27F5C28DDAB9}"/>
              </a:ext>
            </a:extLst>
          </p:cNvPr>
          <p:cNvSpPr>
            <a:spLocks noGrp="1"/>
          </p:cNvSpPr>
          <p:nvPr>
            <p:ph type="sldNum" sz="quarter" idx="12"/>
          </p:nvPr>
        </p:nvSpPr>
        <p:spPr/>
        <p:txBody>
          <a:bodyPr/>
          <a:lstStyle/>
          <a:p>
            <a:fld id="{A0B92CD8-FF24-4321-9188-DC9BF5755683}" type="slidenum">
              <a:rPr lang="en-US" smtClean="0"/>
              <a:t>84</a:t>
            </a:fld>
            <a:endParaRPr lang="en-US"/>
          </a:p>
        </p:txBody>
      </p:sp>
      <p:sp>
        <p:nvSpPr>
          <p:cNvPr id="386" name="Textfeld 385">
            <a:extLst>
              <a:ext uri="{FF2B5EF4-FFF2-40B4-BE49-F238E27FC236}">
                <a16:creationId xmlns:a16="http://schemas.microsoft.com/office/drawing/2014/main" id="{28457AFC-0310-F085-5F9D-62501DA6D2F5}"/>
              </a:ext>
            </a:extLst>
          </p:cNvPr>
          <p:cNvSpPr txBox="1"/>
          <p:nvPr/>
        </p:nvSpPr>
        <p:spPr>
          <a:xfrm>
            <a:off x="828290" y="6496048"/>
            <a:ext cx="10525510" cy="338554"/>
          </a:xfrm>
          <a:prstGeom prst="rect">
            <a:avLst/>
          </a:prstGeom>
          <a:noFill/>
        </p:spPr>
        <p:txBody>
          <a:bodyPr wrap="none" rtlCol="0">
            <a:spAutoFit/>
          </a:bodyPr>
          <a:lstStyle/>
          <a:p>
            <a:r>
              <a:rPr lang="en-US" sz="1600">
                <a:solidFill>
                  <a:schemeClr val="bg2">
                    <a:lumMod val="50000"/>
                  </a:schemeClr>
                </a:solidFill>
              </a:rPr>
              <a:t>Some Classical Methods     |     Problem of Conserved Quantities    |    Problem of Stiffness     |     </a:t>
            </a:r>
            <a:r>
              <a:rPr lang="en-US" sz="1600" b="1">
                <a:solidFill>
                  <a:schemeClr val="accent1">
                    <a:lumMod val="60000"/>
                    <a:lumOff val="40000"/>
                  </a:schemeClr>
                </a:solidFill>
              </a:rPr>
              <a:t>Efficiently Solving Stiff ODEs</a:t>
            </a:r>
          </a:p>
        </p:txBody>
      </p:sp>
    </p:spTree>
    <p:extLst>
      <p:ext uri="{BB962C8B-B14F-4D97-AF65-F5344CB8AC3E}">
        <p14:creationId xmlns:p14="http://schemas.microsoft.com/office/powerpoint/2010/main" val="282734419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F76A886-E69D-BAD5-169B-F4B3F5151804}"/>
              </a:ext>
            </a:extLst>
          </p:cNvPr>
          <p:cNvSpPr>
            <a:spLocks noGrp="1"/>
          </p:cNvSpPr>
          <p:nvPr>
            <p:ph type="title"/>
          </p:nvPr>
        </p:nvSpPr>
        <p:spPr/>
        <p:txBody>
          <a:bodyPr/>
          <a:lstStyle/>
          <a:p>
            <a:r>
              <a:rPr lang="en-US"/>
              <a:t>What is the Order of Explicit Euler?</a:t>
            </a:r>
          </a:p>
        </p:txBody>
      </p:sp>
      <p:sp>
        <p:nvSpPr>
          <p:cNvPr id="4" name="Foliennummernplatzhalter 3">
            <a:extLst>
              <a:ext uri="{FF2B5EF4-FFF2-40B4-BE49-F238E27FC236}">
                <a16:creationId xmlns:a16="http://schemas.microsoft.com/office/drawing/2014/main" id="{410E6AD3-E4BE-BB71-F76A-AC96F91F9930}"/>
              </a:ext>
            </a:extLst>
          </p:cNvPr>
          <p:cNvSpPr>
            <a:spLocks noGrp="1"/>
          </p:cNvSpPr>
          <p:nvPr>
            <p:ph type="sldNum" sz="quarter" idx="12"/>
          </p:nvPr>
        </p:nvSpPr>
        <p:spPr/>
        <p:txBody>
          <a:bodyPr/>
          <a:lstStyle/>
          <a:p>
            <a:fld id="{A0B92CD8-FF24-4321-9188-DC9BF5755683}" type="slidenum">
              <a:rPr lang="en-US" smtClean="0"/>
              <a:pPr/>
              <a:t>9</a:t>
            </a:fld>
            <a:endParaRPr lang="en-US"/>
          </a:p>
        </p:txBody>
      </p:sp>
      <mc:AlternateContent xmlns:mc="http://schemas.openxmlformats.org/markup-compatibility/2006" xmlns:a14="http://schemas.microsoft.com/office/drawing/2010/main">
        <mc:Choice Requires="a14">
          <p:sp>
            <p:nvSpPr>
              <p:cNvPr id="5" name="Textfeld 4">
                <a:extLst>
                  <a:ext uri="{FF2B5EF4-FFF2-40B4-BE49-F238E27FC236}">
                    <a16:creationId xmlns:a16="http://schemas.microsoft.com/office/drawing/2014/main" id="{1140154C-4B21-4D0B-B18A-A291581906A8}"/>
                  </a:ext>
                </a:extLst>
              </p:cNvPr>
              <p:cNvSpPr txBox="1"/>
              <p:nvPr/>
            </p:nvSpPr>
            <p:spPr>
              <a:xfrm>
                <a:off x="989923" y="1726528"/>
                <a:ext cx="9927844" cy="4396332"/>
              </a:xfrm>
              <a:prstGeom prst="rect">
                <a:avLst/>
              </a:prstGeom>
              <a:noFill/>
            </p:spPr>
            <p:txBody>
              <a:bodyPr wrap="square" rtlCol="0">
                <a:spAutoFit/>
              </a:bodyPr>
              <a:lstStyle/>
              <a:p>
                <a:r>
                  <a:rPr lang="de-DE" sz="3200">
                    <a:effectLst/>
                    <a:ea typeface="Calibri" panose="020F0502020204030204" pitchFamily="34" charset="0"/>
                    <a:cs typeface="Times New Roman" panose="02020603050405020304" pitchFamily="18" charset="0"/>
                  </a:rPr>
                  <a:t>Taylor Expansion</a:t>
                </a:r>
              </a:p>
              <a:p>
                <a:pPr/>
                <a14:m>
                  <m:oMathPara xmlns:m="http://schemas.openxmlformats.org/officeDocument/2006/math">
                    <m:oMathParaPr>
                      <m:jc m:val="centerGroup"/>
                    </m:oMathParaPr>
                    <m:oMath xmlns:m="http://schemas.openxmlformats.org/officeDocument/2006/math">
                      <m:sSub>
                        <m:sSubPr>
                          <m:ctrlPr>
                            <a:rPr lang="de-DE" sz="3200" i="1" smtClean="0">
                              <a:effectLst/>
                              <a:latin typeface="Cambria Math" panose="02040503050406030204" pitchFamily="18" charset="0"/>
                              <a:ea typeface="Calibri" panose="020F0502020204030204" pitchFamily="34" charset="0"/>
                              <a:cs typeface="Times New Roman" panose="02020603050405020304" pitchFamily="18" charset="0"/>
                            </a:rPr>
                          </m:ctrlPr>
                        </m:sSubPr>
                        <m:e>
                          <m:bar>
                            <m:bar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y</m:t>
                              </m:r>
                            </m:e>
                          </m:bar>
                        </m:e>
                        <m:sub>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n</m:t>
                          </m:r>
                          <m:r>
                            <a:rPr lang="en-US" sz="3200">
                              <a:effectLst/>
                              <a:latin typeface="Cambria Math" panose="02040503050406030204" pitchFamily="18" charset="0"/>
                              <a:ea typeface="Calibri" panose="020F0502020204030204" pitchFamily="34" charset="0"/>
                              <a:cs typeface="Times New Roman" panose="02020603050405020304" pitchFamily="18" charset="0"/>
                            </a:rPr>
                            <m:t>+1</m:t>
                          </m:r>
                        </m:sub>
                      </m:sSub>
                      <m:r>
                        <a:rPr lang="en-US" sz="3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sSubPr>
                        <m:e>
                          <m:bar>
                            <m:bar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y</m:t>
                              </m:r>
                            </m:e>
                          </m:bar>
                        </m:e>
                        <m:sub>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n</m:t>
                          </m:r>
                        </m:sub>
                      </m:sSub>
                      <m:r>
                        <a:rPr lang="en-US" sz="3200">
                          <a:effectLst/>
                          <a:latin typeface="Cambria Math" panose="02040503050406030204" pitchFamily="18" charset="0"/>
                          <a:ea typeface="Calibri" panose="020F0502020204030204" pitchFamily="34" charset="0"/>
                          <a:cs typeface="Times New Roman" panose="02020603050405020304" pitchFamily="18" charset="0"/>
                        </a:rPr>
                        <m:t>+</m:t>
                      </m:r>
                      <m:sSubSup>
                        <m:sSubSup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sSubSupPr>
                        <m:e>
                          <m:bar>
                            <m:bar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barPr>
                            <m:e>
                              <m:r>
                                <m:rPr>
                                  <m:sty m:val="p"/>
                                </m:rPr>
                                <a:rPr lang="de-DE" sz="3200">
                                  <a:effectLst/>
                                  <a:latin typeface="Cambria Math" panose="02040503050406030204" pitchFamily="18" charset="0"/>
                                  <a:ea typeface="Calibri" panose="020F0502020204030204" pitchFamily="34" charset="0"/>
                                  <a:cs typeface="Times New Roman" panose="02020603050405020304" pitchFamily="18" charset="0"/>
                                </a:rPr>
                                <m:t>y</m:t>
                              </m:r>
                            </m:e>
                          </m:bar>
                        </m:e>
                        <m:sub>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n</m:t>
                          </m:r>
                        </m:sub>
                        <m:sup>
                          <m:r>
                            <a:rPr lang="de-DE" sz="3200" i="1">
                              <a:effectLst/>
                              <a:latin typeface="Cambria Math" panose="02040503050406030204" pitchFamily="18" charset="0"/>
                              <a:ea typeface="Calibri" panose="020F0502020204030204" pitchFamily="34" charset="0"/>
                              <a:cs typeface="Times New Roman" panose="02020603050405020304" pitchFamily="18" charset="0"/>
                            </a:rPr>
                            <m:t>′</m:t>
                          </m:r>
                        </m:sup>
                      </m:sSubSup>
                      <m:r>
                        <a:rPr lang="en-US" sz="3200">
                          <a:effectLst/>
                          <a:latin typeface="Cambria Math" panose="02040503050406030204" pitchFamily="18" charset="0"/>
                          <a:ea typeface="Calibri" panose="020F0502020204030204" pitchFamily="34" charset="0"/>
                          <a:cs typeface="Times New Roman" panose="02020603050405020304" pitchFamily="18" charset="0"/>
                        </a:rPr>
                        <m:t> </m:t>
                      </m:r>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Δt</m:t>
                      </m:r>
                      <m:r>
                        <a:rPr lang="en-US" sz="3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i="1">
                              <a:effectLst/>
                              <a:latin typeface="Cambria Math" panose="02040503050406030204" pitchFamily="18" charset="0"/>
                              <a:ea typeface="Calibri" panose="020F0502020204030204" pitchFamily="34" charset="0"/>
                              <a:cs typeface="Times New Roman" panose="02020603050405020304" pitchFamily="18" charset="0"/>
                            </a:rPr>
                            <m:t>𝒪</m:t>
                          </m:r>
                        </m:e>
                        <m:sub>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s</m:t>
                          </m:r>
                        </m:sub>
                      </m:sSub>
                      <m:d>
                        <m:d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Δ</m:t>
                          </m:r>
                          <m:sSup>
                            <m:sSup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t</m:t>
                              </m:r>
                            </m:e>
                            <m:sup>
                              <m:r>
                                <a:rPr lang="en-US" sz="3200">
                                  <a:effectLst/>
                                  <a:latin typeface="Cambria Math" panose="02040503050406030204" pitchFamily="18" charset="0"/>
                                  <a:ea typeface="Calibri" panose="020F0502020204030204" pitchFamily="34" charset="0"/>
                                  <a:cs typeface="Times New Roman" panose="02020603050405020304" pitchFamily="18" charset="0"/>
                                </a:rPr>
                                <m:t>2</m:t>
                              </m:r>
                            </m:sup>
                          </m:sSup>
                        </m:e>
                      </m:d>
                    </m:oMath>
                  </m:oMathPara>
                </a14:m>
                <a:endParaRPr lang="de-DE" sz="320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US" sz="3200">
                    <a:effectLst/>
                    <a:latin typeface="Roboto" panose="02000000000000000000" pitchFamily="2" charset="0"/>
                    <a:ea typeface="Times New Roman" panose="02020603050405020304" pitchFamily="18" charset="0"/>
                    <a:cs typeface="Times New Roman" panose="02020603050405020304" pitchFamily="18" charset="0"/>
                  </a:rPr>
                  <a:t>To simulate over a time </a:t>
                </a:r>
                <a14:m>
                  <m:oMath xmlns:m="http://schemas.openxmlformats.org/officeDocument/2006/math">
                    <m:r>
                      <m:rPr>
                        <m:sty m:val="p"/>
                      </m:rPr>
                      <a:rPr lang="en-US" sz="3200">
                        <a:effectLst/>
                        <a:latin typeface="Cambria Math" panose="02040503050406030204" pitchFamily="18" charset="0"/>
                        <a:ea typeface="Times New Roman" panose="02020603050405020304" pitchFamily="18" charset="0"/>
                        <a:cs typeface="Times New Roman" panose="02020603050405020304" pitchFamily="18" charset="0"/>
                      </a:rPr>
                      <m:t>T</m:t>
                    </m:r>
                  </m:oMath>
                </a14:m>
                <a:r>
                  <a:rPr lang="en-US" sz="3200">
                    <a:effectLst/>
                    <a:latin typeface="Roboto" panose="02000000000000000000" pitchFamily="2" charset="0"/>
                    <a:ea typeface="Times New Roman" panose="02020603050405020304" pitchFamily="18" charset="0"/>
                    <a:cs typeface="Times New Roman" panose="02020603050405020304" pitchFamily="18" charset="0"/>
                  </a:rPr>
                  <a:t>, we need </a:t>
                </a:r>
                <a14:m>
                  <m:oMath xmlns:m="http://schemas.openxmlformats.org/officeDocument/2006/math">
                    <m:sSub>
                      <m:sSubPr>
                        <m:ctrlPr>
                          <a:rPr lang="de-DE" sz="32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3200">
                            <a:effectLst/>
                            <a:latin typeface="Cambria Math" panose="02040503050406030204" pitchFamily="18" charset="0"/>
                            <a:ea typeface="Times New Roman" panose="02020603050405020304" pitchFamily="18" charset="0"/>
                            <a:cs typeface="Times New Roman" panose="02020603050405020304" pitchFamily="18" charset="0"/>
                          </a:rPr>
                          <m:t>N</m:t>
                        </m:r>
                      </m:e>
                      <m:sub>
                        <m:r>
                          <m:rPr>
                            <m:sty m:val="p"/>
                          </m:rPr>
                          <a:rPr lang="en-US" sz="3200">
                            <a:effectLst/>
                            <a:latin typeface="Cambria Math" panose="02040503050406030204" pitchFamily="18" charset="0"/>
                            <a:ea typeface="Times New Roman" panose="02020603050405020304" pitchFamily="18" charset="0"/>
                            <a:cs typeface="Times New Roman" panose="02020603050405020304" pitchFamily="18" charset="0"/>
                          </a:rPr>
                          <m:t>s</m:t>
                        </m:r>
                      </m:sub>
                    </m:sSub>
                    <m:r>
                      <a:rPr lang="en-US" sz="3200">
                        <a:effectLst/>
                        <a:latin typeface="Cambria Math" panose="02040503050406030204" pitchFamily="18" charset="0"/>
                        <a:ea typeface="Times New Roman" panose="02020603050405020304" pitchFamily="18" charset="0"/>
                        <a:cs typeface="Times New Roman" panose="02020603050405020304" pitchFamily="18" charset="0"/>
                      </a:rPr>
                      <m:t>=</m:t>
                    </m:r>
                    <m:f>
                      <m:fPr>
                        <m:ctrlPr>
                          <a:rPr lang="de-DE" sz="3200" i="1">
                            <a:effectLst/>
                            <a:latin typeface="Cambria Math" panose="02040503050406030204" pitchFamily="18" charset="0"/>
                            <a:ea typeface="Times New Roman" panose="02020603050405020304" pitchFamily="18" charset="0"/>
                            <a:cs typeface="Times New Roman" panose="02020603050405020304" pitchFamily="18" charset="0"/>
                          </a:rPr>
                        </m:ctrlPr>
                      </m:fPr>
                      <m:num>
                        <m:r>
                          <m:rPr>
                            <m:sty m:val="p"/>
                          </m:rPr>
                          <a:rPr lang="en-US" sz="3200">
                            <a:effectLst/>
                            <a:latin typeface="Cambria Math" panose="02040503050406030204" pitchFamily="18" charset="0"/>
                            <a:ea typeface="Times New Roman" panose="02020603050405020304" pitchFamily="18" charset="0"/>
                            <a:cs typeface="Times New Roman" panose="02020603050405020304" pitchFamily="18" charset="0"/>
                          </a:rPr>
                          <m:t>T</m:t>
                        </m:r>
                      </m:num>
                      <m:den>
                        <m:r>
                          <m:rPr>
                            <m:sty m:val="p"/>
                          </m:rPr>
                          <a:rPr lang="en-US" sz="3200">
                            <a:effectLst/>
                            <a:latin typeface="Cambria Math" panose="02040503050406030204" pitchFamily="18" charset="0"/>
                            <a:ea typeface="Times New Roman" panose="02020603050405020304" pitchFamily="18" charset="0"/>
                            <a:cs typeface="Times New Roman" panose="02020603050405020304" pitchFamily="18" charset="0"/>
                          </a:rPr>
                          <m:t>Δt</m:t>
                        </m:r>
                      </m:den>
                    </m:f>
                  </m:oMath>
                </a14:m>
                <a:r>
                  <a:rPr lang="en-US" sz="3200">
                    <a:effectLst/>
                    <a:latin typeface="Roboto" panose="02000000000000000000" pitchFamily="2" charset="0"/>
                    <a:ea typeface="Times New Roman" panose="02020603050405020304" pitchFamily="18" charset="0"/>
                    <a:cs typeface="Times New Roman" panose="02020603050405020304" pitchFamily="18" charset="0"/>
                  </a:rPr>
                  <a:t> steps, so the error over time scales with</a:t>
                </a:r>
                <a:endParaRPr lang="de-DE" sz="320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14:m>
                  <m:oMathPara xmlns:m="http://schemas.openxmlformats.org/officeDocument/2006/math">
                    <m:oMathParaPr>
                      <m:jc m:val="centerGroup"/>
                    </m:oMathParaPr>
                    <m:oMath xmlns:m="http://schemas.openxmlformats.org/officeDocument/2006/math">
                      <m:sSub>
                        <m:sSubPr>
                          <m:ctrlPr>
                            <a:rPr lang="de-DE" sz="3200" i="1">
                              <a:effectLst/>
                              <a:latin typeface="Cambria Math" panose="02040503050406030204" pitchFamily="18" charset="0"/>
                              <a:ea typeface="Times New Roman" panose="02020603050405020304" pitchFamily="18" charset="0"/>
                              <a:cs typeface="Times New Roman" panose="02020603050405020304" pitchFamily="18" charset="0"/>
                            </a:rPr>
                          </m:ctrlPr>
                        </m:sSubPr>
                        <m:e>
                          <m:r>
                            <m:rPr>
                              <m:sty m:val="p"/>
                            </m:rPr>
                            <a:rPr lang="en-US" sz="3200">
                              <a:effectLst/>
                              <a:latin typeface="Cambria Math" panose="02040503050406030204" pitchFamily="18" charset="0"/>
                              <a:ea typeface="Times New Roman" panose="02020603050405020304" pitchFamily="18" charset="0"/>
                              <a:cs typeface="Times New Roman" panose="02020603050405020304" pitchFamily="18" charset="0"/>
                            </a:rPr>
                            <m:t>N</m:t>
                          </m:r>
                        </m:e>
                        <m:sub>
                          <m:r>
                            <m:rPr>
                              <m:sty m:val="p"/>
                            </m:rPr>
                            <a:rPr lang="en-US" sz="3200">
                              <a:effectLst/>
                              <a:latin typeface="Cambria Math" panose="02040503050406030204" pitchFamily="18" charset="0"/>
                              <a:ea typeface="Times New Roman" panose="02020603050405020304" pitchFamily="18" charset="0"/>
                              <a:cs typeface="Times New Roman" panose="02020603050405020304" pitchFamily="18" charset="0"/>
                            </a:rPr>
                            <m:t>s</m:t>
                          </m:r>
                        </m:sub>
                      </m:sSub>
                      <m:sSub>
                        <m:sSub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i="1">
                              <a:effectLst/>
                              <a:latin typeface="Cambria Math" panose="02040503050406030204" pitchFamily="18" charset="0"/>
                              <a:ea typeface="Calibri" panose="020F0502020204030204" pitchFamily="34" charset="0"/>
                              <a:cs typeface="Times New Roman" panose="02020603050405020304" pitchFamily="18" charset="0"/>
                            </a:rPr>
                            <m:t>𝒪</m:t>
                          </m:r>
                        </m:e>
                        <m:sub>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s</m:t>
                          </m:r>
                        </m:sub>
                      </m:sSub>
                      <m:d>
                        <m:d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Δ</m:t>
                          </m:r>
                          <m:sSup>
                            <m:sSup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sSupPr>
                            <m:e>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t</m:t>
                              </m:r>
                            </m:e>
                            <m:sup>
                              <m:r>
                                <a:rPr lang="en-US" sz="3200">
                                  <a:effectLst/>
                                  <a:latin typeface="Cambria Math" panose="02040503050406030204" pitchFamily="18" charset="0"/>
                                  <a:ea typeface="Calibri" panose="020F0502020204030204" pitchFamily="34" charset="0"/>
                                  <a:cs typeface="Times New Roman" panose="02020603050405020304" pitchFamily="18" charset="0"/>
                                </a:rPr>
                                <m:t>2</m:t>
                              </m:r>
                            </m:sup>
                          </m:sSup>
                        </m:e>
                      </m:d>
                      <m:r>
                        <a:rPr lang="en-US" sz="3200">
                          <a:effectLst/>
                          <a:latin typeface="Cambria Math" panose="02040503050406030204" pitchFamily="18" charset="0"/>
                          <a:ea typeface="Calibri" panose="020F0502020204030204" pitchFamily="34" charset="0"/>
                          <a:cs typeface="Times New Roman" panose="02020603050405020304" pitchFamily="18" charset="0"/>
                        </a:rPr>
                        <m:t>=</m:t>
                      </m:r>
                      <m:sSub>
                        <m:sSub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3200" i="1">
                              <a:effectLst/>
                              <a:latin typeface="Cambria Math" panose="02040503050406030204" pitchFamily="18" charset="0"/>
                              <a:ea typeface="Calibri" panose="020F0502020204030204" pitchFamily="34" charset="0"/>
                              <a:cs typeface="Times New Roman" panose="02020603050405020304" pitchFamily="18" charset="0"/>
                            </a:rPr>
                            <m:t>𝒪</m:t>
                          </m:r>
                        </m:e>
                        <m:sub>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T</m:t>
                          </m:r>
                        </m:sub>
                      </m:sSub>
                      <m:d>
                        <m:dPr>
                          <m:ctrlPr>
                            <a:rPr lang="de-DE" sz="3200" i="1">
                              <a:effectLst/>
                              <a:latin typeface="Cambria Math" panose="02040503050406030204" pitchFamily="18" charset="0"/>
                              <a:ea typeface="Calibri" panose="020F0502020204030204" pitchFamily="34" charset="0"/>
                              <a:cs typeface="Times New Roman" panose="02020603050405020304" pitchFamily="18" charset="0"/>
                            </a:rPr>
                          </m:ctrlPr>
                        </m:dPr>
                        <m:e>
                          <m:r>
                            <m:rPr>
                              <m:sty m:val="p"/>
                            </m:rPr>
                            <a:rPr lang="en-US" sz="3200">
                              <a:effectLst/>
                              <a:latin typeface="Cambria Math" panose="02040503050406030204" pitchFamily="18" charset="0"/>
                              <a:ea typeface="Calibri" panose="020F0502020204030204" pitchFamily="34" charset="0"/>
                              <a:cs typeface="Times New Roman" panose="02020603050405020304" pitchFamily="18" charset="0"/>
                            </a:rPr>
                            <m:t>Δt</m:t>
                          </m:r>
                        </m:e>
                      </m:d>
                    </m:oMath>
                  </m:oMathPara>
                </a14:m>
                <a:endParaRPr lang="de-DE" sz="3200">
                  <a:effectLst/>
                  <a:latin typeface="Roboto" panose="02000000000000000000" pitchFamily="2" charset="0"/>
                  <a:ea typeface="Calibri" panose="020F0502020204030204" pitchFamily="34" charset="0"/>
                  <a:cs typeface="Times New Roman" panose="02020603050405020304" pitchFamily="18" charset="0"/>
                </a:endParaRPr>
              </a:p>
              <a:p>
                <a:pPr>
                  <a:lnSpc>
                    <a:spcPct val="107000"/>
                  </a:lnSpc>
                  <a:spcAft>
                    <a:spcPts val="800"/>
                  </a:spcAft>
                </a:pPr>
                <a:r>
                  <a:rPr lang="en-US" sz="3200">
                    <a:effectLst/>
                    <a:latin typeface="Roboto" panose="02000000000000000000" pitchFamily="2" charset="0"/>
                    <a:ea typeface="Times New Roman" panose="02020603050405020304" pitchFamily="18" charset="0"/>
                    <a:cs typeface="Times New Roman" panose="02020603050405020304" pitchFamily="18" charset="0"/>
                  </a:rPr>
                  <a:t>- </a:t>
                </a:r>
                <a:r>
                  <a:rPr lang="en-US" sz="3200">
                    <a:solidFill>
                      <a:schemeClr val="accent1">
                        <a:lumMod val="75000"/>
                      </a:schemeClr>
                    </a:solidFill>
                    <a:effectLst/>
                    <a:latin typeface="Roboto" panose="02000000000000000000" pitchFamily="2" charset="0"/>
                    <a:ea typeface="Times New Roman" panose="02020603050405020304" pitchFamily="18" charset="0"/>
                    <a:cs typeface="Times New Roman" panose="02020603050405020304" pitchFamily="18" charset="0"/>
                  </a:rPr>
                  <a:t>first order accuracy</a:t>
                </a:r>
                <a:r>
                  <a:rPr lang="en-US" sz="3200">
                    <a:effectLst/>
                    <a:latin typeface="Roboto" panose="02000000000000000000" pitchFamily="2" charset="0"/>
                    <a:ea typeface="Times New Roman" panose="02020603050405020304" pitchFamily="18" charset="0"/>
                    <a:cs typeface="Times New Roman" panose="02020603050405020304" pitchFamily="18" charset="0"/>
                  </a:rPr>
                  <a:t>.</a:t>
                </a:r>
                <a:endParaRPr lang="de-DE" sz="3200">
                  <a:effectLst/>
                  <a:latin typeface="Roboto" panose="02000000000000000000" pitchFamily="2" charset="0"/>
                  <a:ea typeface="Calibri" panose="020F0502020204030204" pitchFamily="34" charset="0"/>
                  <a:cs typeface="Times New Roman" panose="02020603050405020304" pitchFamily="18" charset="0"/>
                </a:endParaRPr>
              </a:p>
              <a:p>
                <a:endParaRPr lang="de-DE" sz="1800">
                  <a:effectLst/>
                  <a:latin typeface="Roboto" panose="02000000000000000000" pitchFamily="2" charset="0"/>
                  <a:ea typeface="Calibri" panose="020F0502020204030204" pitchFamily="34" charset="0"/>
                  <a:cs typeface="Times New Roman" panose="02020603050405020304" pitchFamily="18" charset="0"/>
                </a:endParaRPr>
              </a:p>
              <a:p>
                <a:endParaRPr lang="en-US"/>
              </a:p>
            </p:txBody>
          </p:sp>
        </mc:Choice>
        <mc:Fallback xmlns="">
          <p:sp>
            <p:nvSpPr>
              <p:cNvPr id="5" name="Textfeld 4">
                <a:extLst>
                  <a:ext uri="{FF2B5EF4-FFF2-40B4-BE49-F238E27FC236}">
                    <a16:creationId xmlns:a16="http://schemas.microsoft.com/office/drawing/2014/main" id="{1140154C-4B21-4D0B-B18A-A291581906A8}"/>
                  </a:ext>
                </a:extLst>
              </p:cNvPr>
              <p:cNvSpPr txBox="1">
                <a:spLocks noRot="1" noChangeAspect="1" noMove="1" noResize="1" noEditPoints="1" noAdjustHandles="1" noChangeArrowheads="1" noChangeShapeType="1" noTextEdit="1"/>
              </p:cNvSpPr>
              <p:nvPr/>
            </p:nvSpPr>
            <p:spPr>
              <a:xfrm>
                <a:off x="989923" y="1726528"/>
                <a:ext cx="9927844" cy="4396332"/>
              </a:xfrm>
              <a:prstGeom prst="rect">
                <a:avLst/>
              </a:prstGeom>
              <a:blipFill>
                <a:blip r:embed="rId3"/>
                <a:stretch>
                  <a:fillRect l="-1535" t="-1803"/>
                </a:stretch>
              </a:blipFill>
            </p:spPr>
            <p:txBody>
              <a:bodyPr/>
              <a:lstStyle/>
              <a:p>
                <a:r>
                  <a:rPr lang="en-US">
                    <a:noFill/>
                  </a:rPr>
                  <a:t> </a:t>
                </a:r>
              </a:p>
            </p:txBody>
          </p:sp>
        </mc:Fallback>
      </mc:AlternateContent>
      <p:sp>
        <p:nvSpPr>
          <p:cNvPr id="381" name="Textfeld 380">
            <a:extLst>
              <a:ext uri="{FF2B5EF4-FFF2-40B4-BE49-F238E27FC236}">
                <a16:creationId xmlns:a16="http://schemas.microsoft.com/office/drawing/2014/main" id="{F0F48923-3B50-289F-3CC4-4C71DBC8B7C4}"/>
              </a:ext>
            </a:extLst>
          </p:cNvPr>
          <p:cNvSpPr txBox="1"/>
          <p:nvPr/>
        </p:nvSpPr>
        <p:spPr>
          <a:xfrm>
            <a:off x="828290" y="6496048"/>
            <a:ext cx="10525510" cy="338554"/>
          </a:xfrm>
          <a:prstGeom prst="rect">
            <a:avLst/>
          </a:prstGeom>
          <a:noFill/>
        </p:spPr>
        <p:txBody>
          <a:bodyPr wrap="none" rtlCol="0">
            <a:spAutoFit/>
          </a:bodyPr>
          <a:lstStyle/>
          <a:p>
            <a:r>
              <a:rPr lang="en-US" sz="1600" b="1">
                <a:solidFill>
                  <a:schemeClr val="accent1">
                    <a:lumMod val="60000"/>
                    <a:lumOff val="40000"/>
                  </a:schemeClr>
                </a:solidFill>
              </a:rPr>
              <a:t>Some Classical Methods</a:t>
            </a:r>
            <a:r>
              <a:rPr lang="en-US" sz="1600">
                <a:solidFill>
                  <a:schemeClr val="bg2">
                    <a:lumMod val="50000"/>
                  </a:schemeClr>
                </a:solidFill>
              </a:rPr>
              <a:t>     |     Problem of Conserved Quantities    |    Problem of Stiffness     |     Efficiently Solving Stiff ODEs</a:t>
            </a:r>
          </a:p>
        </p:txBody>
      </p:sp>
    </p:spTree>
    <p:extLst>
      <p:ext uri="{BB962C8B-B14F-4D97-AF65-F5344CB8AC3E}">
        <p14:creationId xmlns:p14="http://schemas.microsoft.com/office/powerpoint/2010/main" val="1691014483"/>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__PROGRESS-INDICATOR-CONFIG__" val="Version20170714_2133 10 10 5 12 30 10 90;200;30 10;255;0 79;129;189 220;230;242 Calibri Oval 6 0 0 0 0 0 0 90;200;30 10;255;0 0 0 0"/>
</p:tagLst>
</file>

<file path=ppt/theme/theme1.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5101</Words>
  <Application>Microsoft Office PowerPoint</Application>
  <PresentationFormat>Breitbild</PresentationFormat>
  <Paragraphs>595</Paragraphs>
  <Slides>84</Slides>
  <Notes>24</Notes>
  <HiddenSlides>0</HiddenSlides>
  <MMClips>1</MMClips>
  <ScaleCrop>false</ScaleCrop>
  <HeadingPairs>
    <vt:vector size="6" baseType="variant">
      <vt:variant>
        <vt:lpstr>Verwendete Schriftarten</vt:lpstr>
      </vt:variant>
      <vt:variant>
        <vt:i4>9</vt:i4>
      </vt:variant>
      <vt:variant>
        <vt:lpstr>Design</vt:lpstr>
      </vt:variant>
      <vt:variant>
        <vt:i4>1</vt:i4>
      </vt:variant>
      <vt:variant>
        <vt:lpstr>Folientitel</vt:lpstr>
      </vt:variant>
      <vt:variant>
        <vt:i4>84</vt:i4>
      </vt:variant>
    </vt:vector>
  </HeadingPairs>
  <TitlesOfParts>
    <vt:vector size="94" baseType="lpstr">
      <vt:lpstr>Arial</vt:lpstr>
      <vt:lpstr>Calibri</vt:lpstr>
      <vt:lpstr>Calibri Light</vt:lpstr>
      <vt:lpstr>Cambria Math</vt:lpstr>
      <vt:lpstr>Consolas</vt:lpstr>
      <vt:lpstr>Google Sans</vt:lpstr>
      <vt:lpstr>Helvetica Neue</vt:lpstr>
      <vt:lpstr>Roboto</vt:lpstr>
      <vt:lpstr>Wingdings</vt:lpstr>
      <vt:lpstr>Office</vt:lpstr>
      <vt:lpstr>PowerPoint-Präsentation</vt:lpstr>
      <vt:lpstr>Numerical Approaches for Solving (Stiff) Differential Equations</vt:lpstr>
      <vt:lpstr>PowerPoint-Präsentation</vt:lpstr>
      <vt:lpstr>Motivation</vt:lpstr>
      <vt:lpstr>PowerPoint-Präsentation</vt:lpstr>
      <vt:lpstr>Table of Contents</vt:lpstr>
      <vt:lpstr>Some Classical Methods for Solving ODEs</vt:lpstr>
      <vt:lpstr>Explicit Euler Method</vt:lpstr>
      <vt:lpstr>What is the Order of Explicit Euler?</vt:lpstr>
      <vt:lpstr>Runge-Kutta-Method</vt:lpstr>
      <vt:lpstr>PowerPoint-Präsentation</vt:lpstr>
      <vt:lpstr>The Problem of Conserved Quantities</vt:lpstr>
      <vt:lpstr>Solution of the two-body Problem</vt:lpstr>
      <vt:lpstr>PowerPoint-Präsentation</vt:lpstr>
      <vt:lpstr>PowerPoint-Präsentation</vt:lpstr>
      <vt:lpstr>Intuition of Symplecticity in 2D</vt:lpstr>
      <vt:lpstr>PowerPoint-Präsentation</vt:lpstr>
      <vt:lpstr>The Problem of Stiffness</vt:lpstr>
      <vt:lpstr>PowerPoint-Präsentation</vt:lpstr>
      <vt:lpstr>PowerPoint-Präsentation</vt:lpstr>
      <vt:lpstr>Efficiently Solving Stiff ODEs</vt:lpstr>
      <vt:lpstr>Overview on  Solving Stiff ODEs</vt:lpstr>
      <vt:lpstr>Introduction of the Brusselator | Note on PDEs</vt:lpstr>
      <vt:lpstr>Boundary values and textbook solution</vt:lpstr>
      <vt:lpstr>Can we use an explicit method? | On Stiffness</vt:lpstr>
      <vt:lpstr>The Occurrence of Stiffness</vt:lpstr>
      <vt:lpstr>PowerPoint-Präsentation</vt:lpstr>
      <vt:lpstr>Understanding Stiffness in a Diffusive Context</vt:lpstr>
      <vt:lpstr>The Implicit Approach | Implicit Euler Method</vt:lpstr>
      <vt:lpstr>PowerPoint-Präsentation</vt:lpstr>
      <vt:lpstr>How to solve the linear system g ̲(ξ ̲_k )=J ̳_g ̲^  a ̲?</vt:lpstr>
      <vt:lpstr>Option A: Jacobi Calculation and Matrix Decomposition for g ̲(ξ ̲_k )=J ̳_g ̲^  a ̲</vt:lpstr>
      <vt:lpstr>PowerPoint-Präsentation</vt:lpstr>
      <vt:lpstr>PowerPoint-Präsentation</vt:lpstr>
      <vt:lpstr>Sparsity of the Jacobian</vt:lpstr>
      <vt:lpstr>Intermezzo: Non-Overlapping differentiations</vt:lpstr>
      <vt:lpstr>Idea: Calculate columns of the Jacobian in non-overlapping groups</vt:lpstr>
      <vt:lpstr>But how to find the grouping (coloring)?</vt:lpstr>
      <vt:lpstr>PowerPoint-Präsentation</vt:lpstr>
      <vt:lpstr>Results</vt:lpstr>
      <vt:lpstr>Overview on  Solving Stiff ODEs</vt:lpstr>
      <vt:lpstr>Why should I care? – my library does that all automatically</vt:lpstr>
      <vt:lpstr>Further improvements</vt:lpstr>
      <vt:lpstr>Breakdown of Classical Methods &amp; Outlook</vt:lpstr>
      <vt:lpstr>PowerPoint-Präsentation</vt:lpstr>
      <vt:lpstr>Key insights</vt:lpstr>
      <vt:lpstr>References</vt:lpstr>
      <vt:lpstr>General Literature used</vt:lpstr>
      <vt:lpstr>PowerPoint-Präsentation</vt:lpstr>
      <vt:lpstr>Main general resource</vt:lpstr>
      <vt:lpstr>Papers</vt:lpstr>
      <vt:lpstr>Appendix</vt:lpstr>
      <vt:lpstr>Option B: “Jacobian-free” method</vt:lpstr>
      <vt:lpstr>PowerPoint-Präsentation</vt:lpstr>
      <vt:lpstr>PowerPoint-Präsentation</vt:lpstr>
      <vt:lpstr>PowerPoint-Präsentation</vt:lpstr>
      <vt:lpstr>PowerPoint-Präsentation</vt:lpstr>
      <vt:lpstr>Proof: Jacobian-Vector products are directional derivatives</vt:lpstr>
      <vt:lpstr>Greedy coloring</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PowerPoint-Präsentation</vt:lpstr>
      <vt:lpstr>Symplectic integrators and Liouville’s theorem</vt:lpstr>
      <vt:lpstr>PowerPoint-Präsentation</vt:lpstr>
      <vt:lpstr>Additional figure  regarding the outlook</vt:lpstr>
      <vt:lpstr>RK45 Fehlberg</vt:lpstr>
      <vt:lpstr>PowerPoint-Präsentation</vt:lpstr>
      <vt:lpstr>Alternative diffusion stability analysis</vt:lpstr>
      <vt:lpstr>Note on Newton Iteration</vt:lpstr>
      <vt:lpstr>Newton vs Quasi-Newton</vt:lpstr>
      <vt:lpstr>Davis-Skodje with Explicit Euler</vt:lpstr>
      <vt:lpstr>Further left out Notes</vt:lpstr>
      <vt:lpstr>PowerPoint-Präsentation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Classical numerical approaches for solving differential equations</dc:title>
  <dc:creator>Leonard Storcks</dc:creator>
  <cp:lastModifiedBy>Leonard Storcks</cp:lastModifiedBy>
  <cp:revision>1</cp:revision>
  <dcterms:created xsi:type="dcterms:W3CDTF">2023-04-18T21:15:33Z</dcterms:created>
  <dcterms:modified xsi:type="dcterms:W3CDTF">2023-05-23T18:20:00Z</dcterms:modified>
</cp:coreProperties>
</file>